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3.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7"/>
  </p:notesMasterIdLst>
  <p:sldIdLst>
    <p:sldId id="256" r:id="rId2"/>
    <p:sldId id="257" r:id="rId3"/>
    <p:sldId id="258" r:id="rId4"/>
    <p:sldId id="380" r:id="rId5"/>
    <p:sldId id="260" r:id="rId6"/>
    <p:sldId id="261" r:id="rId7"/>
    <p:sldId id="262" r:id="rId8"/>
    <p:sldId id="264" r:id="rId9"/>
    <p:sldId id="265" r:id="rId10"/>
    <p:sldId id="266" r:id="rId11"/>
    <p:sldId id="267" r:id="rId12"/>
    <p:sldId id="268" r:id="rId13"/>
    <p:sldId id="381" r:id="rId14"/>
    <p:sldId id="269" r:id="rId15"/>
    <p:sldId id="270" r:id="rId16"/>
    <p:sldId id="271" r:id="rId17"/>
    <p:sldId id="272" r:id="rId18"/>
    <p:sldId id="273" r:id="rId19"/>
    <p:sldId id="274" r:id="rId20"/>
    <p:sldId id="275" r:id="rId21"/>
    <p:sldId id="276" r:id="rId22"/>
    <p:sldId id="277" r:id="rId23"/>
    <p:sldId id="278" r:id="rId24"/>
    <p:sldId id="382" r:id="rId25"/>
    <p:sldId id="279" r:id="rId26"/>
    <p:sldId id="280" r:id="rId27"/>
    <p:sldId id="281" r:id="rId28"/>
    <p:sldId id="282" r:id="rId29"/>
    <p:sldId id="284" r:id="rId30"/>
    <p:sldId id="283" r:id="rId31"/>
    <p:sldId id="285" r:id="rId32"/>
    <p:sldId id="286" r:id="rId33"/>
    <p:sldId id="301" r:id="rId34"/>
    <p:sldId id="302" r:id="rId35"/>
    <p:sldId id="303" r:id="rId36"/>
    <p:sldId id="304" r:id="rId37"/>
    <p:sldId id="305" r:id="rId38"/>
    <p:sldId id="306" r:id="rId39"/>
    <p:sldId id="307" r:id="rId40"/>
    <p:sldId id="308" r:id="rId41"/>
    <p:sldId id="309" r:id="rId42"/>
    <p:sldId id="383" r:id="rId43"/>
    <p:sldId id="287" r:id="rId44"/>
    <p:sldId id="288" r:id="rId45"/>
    <p:sldId id="289" r:id="rId46"/>
    <p:sldId id="290" r:id="rId47"/>
    <p:sldId id="291" r:id="rId48"/>
    <p:sldId id="292" r:id="rId49"/>
    <p:sldId id="384" r:id="rId50"/>
    <p:sldId id="293" r:id="rId51"/>
    <p:sldId id="294" r:id="rId52"/>
    <p:sldId id="295" r:id="rId53"/>
    <p:sldId id="296" r:id="rId54"/>
    <p:sldId id="297" r:id="rId55"/>
    <p:sldId id="298" r:id="rId56"/>
    <p:sldId id="299" r:id="rId57"/>
    <p:sldId id="300" r:id="rId58"/>
    <p:sldId id="385" r:id="rId59"/>
    <p:sldId id="331" r:id="rId60"/>
    <p:sldId id="332" r:id="rId61"/>
    <p:sldId id="333" r:id="rId62"/>
    <p:sldId id="334" r:id="rId63"/>
    <p:sldId id="335" r:id="rId64"/>
    <p:sldId id="313" r:id="rId65"/>
    <p:sldId id="314" r:id="rId66"/>
    <p:sldId id="315" r:id="rId67"/>
    <p:sldId id="316" r:id="rId68"/>
    <p:sldId id="317" r:id="rId69"/>
    <p:sldId id="325" r:id="rId70"/>
    <p:sldId id="363" r:id="rId71"/>
    <p:sldId id="364" r:id="rId72"/>
    <p:sldId id="365" r:id="rId73"/>
    <p:sldId id="361" r:id="rId74"/>
    <p:sldId id="362" r:id="rId75"/>
    <p:sldId id="320" r:id="rId76"/>
    <p:sldId id="324" r:id="rId77"/>
    <p:sldId id="326" r:id="rId78"/>
    <p:sldId id="327" r:id="rId79"/>
    <p:sldId id="386" r:id="rId80"/>
    <p:sldId id="328" r:id="rId81"/>
    <p:sldId id="329" r:id="rId82"/>
    <p:sldId id="330" r:id="rId83"/>
    <p:sldId id="336" r:id="rId84"/>
    <p:sldId id="337" r:id="rId85"/>
    <p:sldId id="338" r:id="rId86"/>
    <p:sldId id="339" r:id="rId87"/>
    <p:sldId id="340" r:id="rId88"/>
    <p:sldId id="341" r:id="rId89"/>
    <p:sldId id="342" r:id="rId90"/>
    <p:sldId id="343" r:id="rId91"/>
    <p:sldId id="344" r:id="rId92"/>
    <p:sldId id="345" r:id="rId93"/>
    <p:sldId id="346" r:id="rId94"/>
    <p:sldId id="387" r:id="rId95"/>
    <p:sldId id="350" r:id="rId96"/>
    <p:sldId id="351" r:id="rId97"/>
    <p:sldId id="352" r:id="rId98"/>
    <p:sldId id="353" r:id="rId99"/>
    <p:sldId id="354" r:id="rId100"/>
    <p:sldId id="355" r:id="rId101"/>
    <p:sldId id="356" r:id="rId102"/>
    <p:sldId id="357" r:id="rId103"/>
    <p:sldId id="347" r:id="rId104"/>
    <p:sldId id="348" r:id="rId105"/>
    <p:sldId id="388" r:id="rId106"/>
    <p:sldId id="349" r:id="rId107"/>
    <p:sldId id="358" r:id="rId108"/>
    <p:sldId id="360" r:id="rId109"/>
    <p:sldId id="367" r:id="rId110"/>
    <p:sldId id="366" r:id="rId111"/>
    <p:sldId id="368" r:id="rId112"/>
    <p:sldId id="369" r:id="rId113"/>
    <p:sldId id="371" r:id="rId114"/>
    <p:sldId id="370" r:id="rId115"/>
    <p:sldId id="373" r:id="rId116"/>
    <p:sldId id="389" r:id="rId117"/>
    <p:sldId id="379" r:id="rId118"/>
    <p:sldId id="372" r:id="rId119"/>
    <p:sldId id="374" r:id="rId120"/>
    <p:sldId id="375" r:id="rId121"/>
    <p:sldId id="376" r:id="rId122"/>
    <p:sldId id="378" r:id="rId123"/>
    <p:sldId id="377" r:id="rId124"/>
    <p:sldId id="319" r:id="rId125"/>
    <p:sldId id="318" r:id="rId1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481" autoAdjust="0"/>
  </p:normalViewPr>
  <p:slideViewPr>
    <p:cSldViewPr snapToGrid="0">
      <p:cViewPr varScale="1">
        <p:scale>
          <a:sx n="72" d="100"/>
          <a:sy n="72" d="100"/>
        </p:scale>
        <p:origin x="17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F:\iResearch\&#28436;&#35762;PPT\&#31227;&#21160;&#20013;&#24515;\&#28436;&#35762;PPT&#26680;&#24515;&#25968;&#25454;&#34920;-sandy-221214.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US" sz="1800" b="0" i="0" u="none" strike="noStrike" baseline="0">
                <a:solidFill>
                  <a:srgbClr val="000000"/>
                </a:solidFill>
                <a:latin typeface="微软雅黑" pitchFamily="34" charset="-122"/>
                <a:ea typeface="微软雅黑" pitchFamily="34" charset="-122"/>
                <a:cs typeface="华文细黑"/>
              </a:defRPr>
            </a:pPr>
            <a:r>
              <a:rPr lang="en-US" altLang="zh-CN" sz="1800" b="1" i="0" u="none" strike="noStrike" baseline="0">
                <a:solidFill>
                  <a:srgbClr val="000000"/>
                </a:solidFill>
                <a:latin typeface="微软雅黑" pitchFamily="34" charset="-122"/>
                <a:ea typeface="微软雅黑" pitchFamily="34" charset="-122"/>
              </a:rPr>
              <a:t>2008-2015</a:t>
            </a:r>
            <a:r>
              <a:rPr lang="zh-CN" altLang="en-US" sz="1800" b="1" i="0" u="none" strike="noStrike" baseline="0">
                <a:solidFill>
                  <a:srgbClr val="000000"/>
                </a:solidFill>
                <a:latin typeface="微软雅黑" pitchFamily="34" charset="-122"/>
                <a:ea typeface="微软雅黑" pitchFamily="34" charset="-122"/>
              </a:rPr>
              <a:t>年中国</a:t>
            </a:r>
            <a:r>
              <a:rPr lang="zh-CN" altLang="en-US" sz="1800" b="1" i="0" u="none" strike="noStrike" baseline="0">
                <a:solidFill>
                  <a:srgbClr val="FF0000"/>
                </a:solidFill>
                <a:latin typeface="微软雅黑" pitchFamily="34" charset="-122"/>
                <a:ea typeface="微软雅黑" pitchFamily="34" charset="-122"/>
              </a:rPr>
              <a:t>桌面和移动</a:t>
            </a:r>
            <a:r>
              <a:rPr lang="zh-CN" altLang="en-US" sz="1800" b="1" i="0" u="none" strike="noStrike" baseline="0">
                <a:solidFill>
                  <a:srgbClr val="000000"/>
                </a:solidFill>
                <a:latin typeface="微软雅黑" pitchFamily="34" charset="-122"/>
                <a:ea typeface="微软雅黑" pitchFamily="34" charset="-122"/>
              </a:rPr>
              <a:t>互联网网民规模</a:t>
            </a:r>
          </a:p>
        </c:rich>
      </c:tx>
      <c:layout>
        <c:manualLayout>
          <c:xMode val="edge"/>
          <c:yMode val="edge"/>
          <c:x val="0.19934536259256269"/>
          <c:y val="1.241468339266652E-2"/>
        </c:manualLayout>
      </c:layout>
      <c:overlay val="0"/>
      <c:spPr>
        <a:noFill/>
        <a:ln w="25400">
          <a:noFill/>
        </a:ln>
      </c:spPr>
    </c:title>
    <c:autoTitleDeleted val="0"/>
    <c:plotArea>
      <c:layout>
        <c:manualLayout>
          <c:layoutTarget val="inner"/>
          <c:xMode val="edge"/>
          <c:yMode val="edge"/>
          <c:x val="4.9481903370138913E-2"/>
          <c:y val="0.11551851381592479"/>
          <c:w val="0.84360503644799456"/>
          <c:h val="0.64928837272049289"/>
        </c:manualLayout>
      </c:layout>
      <c:barChart>
        <c:barDir val="col"/>
        <c:grouping val="clustered"/>
        <c:varyColors val="0"/>
        <c:ser>
          <c:idx val="0"/>
          <c:order val="0"/>
          <c:tx>
            <c:strRef>
              <c:f>Sheet1!$A$250</c:f>
              <c:strCache>
                <c:ptCount val="1"/>
                <c:pt idx="0">
                  <c:v>中国网民规模（亿人）</c:v>
                </c:pt>
              </c:strCache>
            </c:strRef>
          </c:tx>
          <c:spPr>
            <a:solidFill>
              <a:srgbClr val="99CC00"/>
            </a:solidFill>
            <a:ln w="12700">
              <a:noFill/>
              <a:prstDash val="solid"/>
            </a:ln>
          </c:spPr>
          <c:invertIfNegative val="0"/>
          <c:dLbls>
            <c:dLbl>
              <c:idx val="1"/>
              <c:layout/>
              <c:showLegendKey val="0"/>
              <c:showVal val="1"/>
              <c:showCatName val="0"/>
              <c:showSerName val="0"/>
              <c:showPercent val="0"/>
              <c:showBubbleSize val="0"/>
              <c:extLst>
                <c:ext xmlns:c15="http://schemas.microsoft.com/office/drawing/2012/chart" uri="{CE6537A1-D6FC-4f65-9D91-7224C49458BB}">
                  <c15:layout/>
                </c:ext>
              </c:extLst>
            </c:dLbl>
            <c:dLbl>
              <c:idx val="2"/>
              <c:layout/>
              <c:showLegendKey val="0"/>
              <c:showVal val="1"/>
              <c:showCatName val="0"/>
              <c:showSerName val="0"/>
              <c:showPercent val="0"/>
              <c:showBubbleSize val="0"/>
              <c:extLst>
                <c:ext xmlns:c15="http://schemas.microsoft.com/office/drawing/2012/chart" uri="{CE6537A1-D6FC-4f65-9D91-7224C49458BB}">
                  <c15:layout/>
                </c:ext>
              </c:extLst>
            </c:dLbl>
            <c:dLbl>
              <c:idx val="3"/>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2.8926702253669512E-3"/>
                  <c:y val="1.2929338660436001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showLegendKey val="0"/>
              <c:showVal val="1"/>
              <c:showCatName val="0"/>
              <c:showSerName val="0"/>
              <c:showPercent val="0"/>
              <c:showBubbleSize val="0"/>
              <c:extLst>
                <c:ext xmlns:c15="http://schemas.microsoft.com/office/drawing/2012/chart" uri="{CE6537A1-D6FC-4f65-9D91-7224C49458BB}">
                  <c15:layout/>
                </c:ext>
              </c:extLst>
            </c:dLbl>
            <c:numFmt formatCode="0.0_ " sourceLinked="0"/>
            <c:spPr>
              <a:noFill/>
              <a:ln w="25400">
                <a:noFill/>
              </a:ln>
            </c:spPr>
            <c:txPr>
              <a:bodyPr/>
              <a:lstStyle/>
              <a:p>
                <a:pPr>
                  <a:defRPr lang="en-US" sz="1600" b="1" i="0" u="none" strike="noStrike" baseline="0">
                    <a:solidFill>
                      <a:srgbClr val="000000"/>
                    </a:solidFill>
                    <a:latin typeface="华文细黑"/>
                    <a:ea typeface="华文细黑"/>
                    <a:cs typeface="华文细黑"/>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Sheet1!$B$249:$I$249</c:f>
              <c:strCache>
                <c:ptCount val="8"/>
                <c:pt idx="0">
                  <c:v>2008</c:v>
                </c:pt>
                <c:pt idx="1">
                  <c:v>2009</c:v>
                </c:pt>
                <c:pt idx="2">
                  <c:v>2010</c:v>
                </c:pt>
                <c:pt idx="3">
                  <c:v>2011e</c:v>
                </c:pt>
                <c:pt idx="4">
                  <c:v>2012e</c:v>
                </c:pt>
                <c:pt idx="5">
                  <c:v>2013e</c:v>
                </c:pt>
                <c:pt idx="6">
                  <c:v>2014e</c:v>
                </c:pt>
                <c:pt idx="7">
                  <c:v>2015e</c:v>
                </c:pt>
              </c:strCache>
            </c:strRef>
          </c:cat>
          <c:val>
            <c:numRef>
              <c:f>Sheet1!$B$250:$I$250</c:f>
              <c:numCache>
                <c:formatCode>General</c:formatCode>
                <c:ptCount val="8"/>
                <c:pt idx="0">
                  <c:v>2.98</c:v>
                </c:pt>
                <c:pt idx="1">
                  <c:v>3.84</c:v>
                </c:pt>
                <c:pt idx="2">
                  <c:v>4.57</c:v>
                </c:pt>
                <c:pt idx="3">
                  <c:v>5.05</c:v>
                </c:pt>
                <c:pt idx="4" formatCode="0.00">
                  <c:v>5.5095499999999999</c:v>
                </c:pt>
                <c:pt idx="5" formatCode="0.00">
                  <c:v>5.9778617500000024</c:v>
                </c:pt>
                <c:pt idx="6" formatCode="0.00">
                  <c:v>6.5876036485</c:v>
                </c:pt>
                <c:pt idx="7" formatCode="0.00">
                  <c:v>7.2002507878105124</c:v>
                </c:pt>
              </c:numCache>
            </c:numRef>
          </c:val>
        </c:ser>
        <c:ser>
          <c:idx val="1"/>
          <c:order val="1"/>
          <c:tx>
            <c:strRef>
              <c:f>Sheet1!$A$251</c:f>
              <c:strCache>
                <c:ptCount val="1"/>
                <c:pt idx="0">
                  <c:v>中国移动互联网用户规模（亿人）</c:v>
                </c:pt>
              </c:strCache>
            </c:strRef>
          </c:tx>
          <c:spPr>
            <a:solidFill>
              <a:srgbClr val="FFFF00"/>
            </a:solidFill>
            <a:ln w="12700">
              <a:noFill/>
              <a:prstDash val="solid"/>
            </a:ln>
          </c:spPr>
          <c:invertIfNegative val="0"/>
          <c:dLbls>
            <c:numFmt formatCode="0.0_ " sourceLinked="0"/>
            <c:spPr>
              <a:noFill/>
              <a:ln w="25400">
                <a:noFill/>
              </a:ln>
            </c:spPr>
            <c:txPr>
              <a:bodyPr/>
              <a:lstStyle/>
              <a:p>
                <a:pPr>
                  <a:defRPr lang="en-US" sz="1600" b="1" i="0" u="none" strike="noStrike" baseline="0">
                    <a:solidFill>
                      <a:schemeClr val="tx1"/>
                    </a:solidFill>
                    <a:latin typeface="华文细黑"/>
                    <a:ea typeface="华文细黑"/>
                    <a:cs typeface="华文细黑"/>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Sheet1!$B$249:$I$249</c:f>
              <c:strCache>
                <c:ptCount val="8"/>
                <c:pt idx="0">
                  <c:v>2008</c:v>
                </c:pt>
                <c:pt idx="1">
                  <c:v>2009</c:v>
                </c:pt>
                <c:pt idx="2">
                  <c:v>2010</c:v>
                </c:pt>
                <c:pt idx="3">
                  <c:v>2011e</c:v>
                </c:pt>
                <c:pt idx="4">
                  <c:v>2012e</c:v>
                </c:pt>
                <c:pt idx="5">
                  <c:v>2013e</c:v>
                </c:pt>
                <c:pt idx="6">
                  <c:v>2014e</c:v>
                </c:pt>
                <c:pt idx="7">
                  <c:v>2015e</c:v>
                </c:pt>
              </c:strCache>
            </c:strRef>
          </c:cat>
          <c:val>
            <c:numRef>
              <c:f>Sheet1!$B$251:$I$251</c:f>
              <c:numCache>
                <c:formatCode>General</c:formatCode>
                <c:ptCount val="8"/>
                <c:pt idx="0">
                  <c:v>1.1800000000000033</c:v>
                </c:pt>
                <c:pt idx="1">
                  <c:v>2.3299999999999987</c:v>
                </c:pt>
                <c:pt idx="2">
                  <c:v>3.03</c:v>
                </c:pt>
                <c:pt idx="3">
                  <c:v>3.56</c:v>
                </c:pt>
                <c:pt idx="4">
                  <c:v>4.51</c:v>
                </c:pt>
                <c:pt idx="5">
                  <c:v>5.22</c:v>
                </c:pt>
                <c:pt idx="6">
                  <c:v>6.03</c:v>
                </c:pt>
                <c:pt idx="7">
                  <c:v>7.1199999999999966</c:v>
                </c:pt>
              </c:numCache>
            </c:numRef>
          </c:val>
        </c:ser>
        <c:dLbls>
          <c:showLegendKey val="0"/>
          <c:showVal val="1"/>
          <c:showCatName val="0"/>
          <c:showSerName val="0"/>
          <c:showPercent val="0"/>
          <c:showBubbleSize val="0"/>
        </c:dLbls>
        <c:gapWidth val="60"/>
        <c:axId val="-498059424"/>
        <c:axId val="-498061056"/>
      </c:barChart>
      <c:catAx>
        <c:axId val="-498059424"/>
        <c:scaling>
          <c:orientation val="minMax"/>
        </c:scaling>
        <c:delete val="0"/>
        <c:axPos val="b"/>
        <c:numFmt formatCode="yyyy&quot;年&quot;m&quot;月&quot;" sourceLinked="0"/>
        <c:majorTickMark val="none"/>
        <c:minorTickMark val="none"/>
        <c:tickLblPos val="nextTo"/>
        <c:spPr>
          <a:ln w="3175">
            <a:solidFill>
              <a:srgbClr val="000000"/>
            </a:solidFill>
            <a:prstDash val="solid"/>
          </a:ln>
        </c:spPr>
        <c:txPr>
          <a:bodyPr rot="0" vert="horz"/>
          <a:lstStyle/>
          <a:p>
            <a:pPr>
              <a:defRPr lang="en-US" sz="1400" b="1" i="0" u="none" strike="noStrike" baseline="0">
                <a:solidFill>
                  <a:srgbClr val="000000"/>
                </a:solidFill>
                <a:latin typeface="华文细黑"/>
                <a:ea typeface="华文细黑"/>
                <a:cs typeface="华文细黑"/>
              </a:defRPr>
            </a:pPr>
            <a:endParaRPr lang="zh-CN"/>
          </a:p>
        </c:txPr>
        <c:crossAx val="-498061056"/>
        <c:crosses val="autoZero"/>
        <c:auto val="1"/>
        <c:lblAlgn val="ctr"/>
        <c:lblOffset val="180"/>
        <c:tickLblSkip val="1"/>
        <c:tickMarkSkip val="1"/>
        <c:noMultiLvlLbl val="0"/>
      </c:catAx>
      <c:valAx>
        <c:axId val="-498061056"/>
        <c:scaling>
          <c:orientation val="minMax"/>
          <c:max val="8"/>
          <c:min val="0"/>
        </c:scaling>
        <c:delete val="0"/>
        <c:axPos val="l"/>
        <c:majorGridlines>
          <c:spPr>
            <a:ln w="3175">
              <a:solidFill>
                <a:srgbClr val="C0C0C0"/>
              </a:solidFill>
              <a:prstDash val="sysDash"/>
            </a:ln>
          </c:spPr>
        </c:majorGridlines>
        <c:numFmt formatCode="0_ " sourceLinked="0"/>
        <c:majorTickMark val="none"/>
        <c:minorTickMark val="none"/>
        <c:tickLblPos val="nextTo"/>
        <c:spPr>
          <a:ln w="3175">
            <a:noFill/>
            <a:prstDash val="sysDash"/>
          </a:ln>
        </c:spPr>
        <c:txPr>
          <a:bodyPr rot="0" vert="horz"/>
          <a:lstStyle/>
          <a:p>
            <a:pPr>
              <a:defRPr lang="en-US" sz="1400" b="1" i="0" u="none" strike="noStrike" baseline="0">
                <a:solidFill>
                  <a:srgbClr val="000000"/>
                </a:solidFill>
                <a:latin typeface="华文细黑"/>
                <a:ea typeface="华文细黑"/>
                <a:cs typeface="华文细黑"/>
              </a:defRPr>
            </a:pPr>
            <a:endParaRPr lang="zh-CN"/>
          </a:p>
        </c:txPr>
        <c:crossAx val="-498059424"/>
        <c:crosses val="autoZero"/>
        <c:crossBetween val="between"/>
        <c:majorUnit val="3"/>
        <c:minorUnit val="2"/>
      </c:valAx>
      <c:spPr>
        <a:noFill/>
        <a:ln w="3175">
          <a:noFill/>
          <a:prstDash val="solid"/>
        </a:ln>
      </c:spPr>
    </c:plotArea>
    <c:legend>
      <c:legendPos val="b"/>
      <c:layout>
        <c:manualLayout>
          <c:xMode val="edge"/>
          <c:yMode val="edge"/>
          <c:x val="1.5941039230935188E-2"/>
          <c:y val="0.86619779323701063"/>
          <c:w val="0.96678140595915063"/>
          <c:h val="0.10578192289070698"/>
        </c:manualLayout>
      </c:layout>
      <c:overlay val="0"/>
      <c:spPr>
        <a:solidFill>
          <a:srgbClr val="FFFFFF"/>
        </a:solidFill>
        <a:ln w="3175">
          <a:solidFill>
            <a:srgbClr val="FFFFFF"/>
          </a:solidFill>
          <a:prstDash val="solid"/>
        </a:ln>
      </c:spPr>
      <c:txPr>
        <a:bodyPr/>
        <a:lstStyle/>
        <a:p>
          <a:pPr>
            <a:defRPr lang="en-US" sz="1400" b="1" i="0" u="none" strike="noStrike" baseline="0">
              <a:solidFill>
                <a:srgbClr val="000000"/>
              </a:solidFill>
              <a:latin typeface="华文细黑"/>
              <a:ea typeface="华文细黑"/>
              <a:cs typeface="华文细黑"/>
            </a:defRPr>
          </a:pPr>
          <a:endParaRPr lang="zh-CN"/>
        </a:p>
      </c:txPr>
    </c:legend>
    <c:plotVisOnly val="1"/>
    <c:dispBlanksAs val="gap"/>
    <c:showDLblsOverMax val="0"/>
  </c:chart>
  <c:spPr>
    <a:solidFill>
      <a:srgbClr val="FFFFFF"/>
    </a:solidFill>
    <a:ln w="3175">
      <a:noFill/>
      <a:prstDash val="solid"/>
    </a:ln>
  </c:spPr>
  <c:txPr>
    <a:bodyPr/>
    <a:lstStyle/>
    <a:p>
      <a:pPr>
        <a:defRPr sz="825" b="0" i="0" u="none" strike="noStrike" baseline="0">
          <a:solidFill>
            <a:srgbClr val="000000"/>
          </a:solidFill>
          <a:latin typeface="华文细黑"/>
          <a:ea typeface="华文细黑"/>
          <a:cs typeface="华文细黑"/>
        </a:defRPr>
      </a:pPr>
      <a:endParaRPr lang="zh-CN"/>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2.0425384396147269E-2"/>
          <c:y val="1.591514507649177E-2"/>
          <c:w val="0.95556992503736748"/>
          <c:h val="0.96947844673652495"/>
        </c:manualLayout>
      </c:layout>
      <c:pie3DChart>
        <c:varyColors val="1"/>
        <c:ser>
          <c:idx val="0"/>
          <c:order val="0"/>
          <c:dPt>
            <c:idx val="0"/>
            <c:bubble3D val="0"/>
            <c:spPr>
              <a:solidFill>
                <a:schemeClr val="accent2">
                  <a:lumMod val="20000"/>
                  <a:lumOff val="80000"/>
                </a:schemeClr>
              </a:solidFill>
            </c:spPr>
          </c:dPt>
          <c:dPt>
            <c:idx val="1"/>
            <c:bubble3D val="0"/>
            <c:explosion val="18"/>
            <c:spPr>
              <a:solidFill>
                <a:srgbClr val="FF0000"/>
              </a:solidFill>
            </c:spPr>
          </c:dPt>
          <c:dLbls>
            <c:delete val="1"/>
          </c:dLbls>
          <c:cat>
            <c:strRef>
              <c:f>工作表1!$E$4:$E$5</c:f>
              <c:strCache>
                <c:ptCount val="2"/>
                <c:pt idx="0">
                  <c:v>半/非結構化資料</c:v>
                </c:pt>
                <c:pt idx="1">
                  <c:v>結構化資料</c:v>
                </c:pt>
              </c:strCache>
            </c:strRef>
          </c:cat>
          <c:val>
            <c:numRef>
              <c:f>工作表1!$F$4:$F$5</c:f>
              <c:numCache>
                <c:formatCode>0%</c:formatCode>
                <c:ptCount val="2"/>
                <c:pt idx="0">
                  <c:v>0.85</c:v>
                </c:pt>
                <c:pt idx="1">
                  <c:v>0.15</c:v>
                </c:pt>
              </c:numCache>
            </c:numRef>
          </c:val>
        </c:ser>
        <c:dLbls>
          <c:showLegendKey val="0"/>
          <c:showVal val="1"/>
          <c:showCatName val="1"/>
          <c:showSerName val="0"/>
          <c:showPercent val="0"/>
          <c:showBubbleSize val="0"/>
          <c:showLeaderLines val="1"/>
        </c:dLbls>
      </c:pie3DChart>
    </c:plotArea>
    <c:plotVisOnly val="1"/>
    <c:dispBlanksAs val="gap"/>
    <c:showDLblsOverMax val="0"/>
  </c:chart>
  <c:spPr>
    <a:no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28" b="0">
                <a:latin typeface="微软雅黑" pitchFamily="34" charset="-122"/>
                <a:ea typeface="微软雅黑" pitchFamily="34" charset="-122"/>
              </a:defRPr>
            </a:pPr>
            <a:r>
              <a:rPr lang="zh-CN" altLang="en-US" sz="1828" b="0">
                <a:latin typeface="微软雅黑" pitchFamily="34" charset="-122"/>
                <a:ea typeface="微软雅黑" pitchFamily="34" charset="-122"/>
              </a:rPr>
              <a:t>密码长度为</a:t>
            </a:r>
            <a:r>
              <a:rPr lang="en-US" altLang="zh-CN" sz="1828" b="0">
                <a:latin typeface="微软雅黑" pitchFamily="34" charset="-122"/>
                <a:ea typeface="微软雅黑" pitchFamily="34" charset="-122"/>
              </a:rPr>
              <a:t>6</a:t>
            </a:r>
            <a:r>
              <a:rPr lang="zh-CN" altLang="en-US" sz="1828" b="0">
                <a:latin typeface="微软雅黑" pitchFamily="34" charset="-122"/>
                <a:ea typeface="微软雅黑" pitchFamily="34" charset="-122"/>
              </a:rPr>
              <a:t>位</a:t>
            </a:r>
          </a:p>
        </c:rich>
      </c:tx>
      <c:layout>
        <c:manualLayout>
          <c:xMode val="edge"/>
          <c:yMode val="edge"/>
          <c:x val="0.29870266644006782"/>
          <c:y val="1.3333333333333341E-2"/>
        </c:manualLayout>
      </c:layout>
      <c:overlay val="0"/>
    </c:title>
    <c:autoTitleDeleted val="0"/>
    <c:view3D>
      <c:rotX val="15"/>
      <c:rotY val="20"/>
      <c:depthPercent val="10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数字</c:v>
                </c:pt>
              </c:strCache>
            </c:strRef>
          </c:tx>
          <c:spPr>
            <a:solidFill>
              <a:srgbClr val="FF0000"/>
            </a:solidFill>
          </c:spPr>
          <c:invertIfNegative val="0"/>
          <c:dLbls>
            <c:dLbl>
              <c:idx val="0"/>
              <c:layout>
                <c:manualLayout>
                  <c:x val="2.8282828282828291E-2"/>
                  <c:y val="-6.9426303436780717E-2"/>
                </c:manualLayout>
              </c:layout>
              <c:spPr/>
              <c:txPr>
                <a:bodyPr/>
                <a:lstStyle/>
                <a:p>
                  <a:pPr>
                    <a:defRPr/>
                  </a:pPr>
                  <a:endParaRPr lang="zh-CN"/>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密码长度6位</c:v>
                </c:pt>
              </c:strCache>
            </c:strRef>
          </c:cat>
          <c:val>
            <c:numRef>
              <c:f>Sheet1!$B$2</c:f>
              <c:numCache>
                <c:formatCode>General</c:formatCode>
                <c:ptCount val="1"/>
                <c:pt idx="0">
                  <c:v>0</c:v>
                </c:pt>
              </c:numCache>
            </c:numRef>
          </c:val>
        </c:ser>
        <c:ser>
          <c:idx val="1"/>
          <c:order val="1"/>
          <c:tx>
            <c:strRef>
              <c:f>Sheet1!$C$1</c:f>
              <c:strCache>
                <c:ptCount val="1"/>
                <c:pt idx="0">
                  <c:v>大写或小写字母</c:v>
                </c:pt>
              </c:strCache>
            </c:strRef>
          </c:tx>
          <c:spPr>
            <a:solidFill>
              <a:srgbClr val="FFC000"/>
            </a:solidFill>
          </c:spPr>
          <c:invertIfNegative val="0"/>
          <c:dLbls>
            <c:dLbl>
              <c:idx val="0"/>
              <c:layout>
                <c:manualLayout>
                  <c:x val="2.4242424242424229E-2"/>
                  <c:y val="-6.9426131280124523E-2"/>
                </c:manualLayout>
              </c:layout>
              <c:tx>
                <c:rich>
                  <a:bodyPr/>
                  <a:lstStyle/>
                  <a:p>
                    <a:pPr>
                      <a:defRPr/>
                    </a:pPr>
                    <a:r>
                      <a:rPr lang="en-US" altLang="en-US" dirty="0" smtClean="0"/>
                      <a:t>30s</a:t>
                    </a:r>
                    <a:endParaRPr lang="en-US" altLang="en-US" dirty="0"/>
                  </a:p>
                </c:rich>
              </c:tx>
              <c:spPr/>
              <c:showLegendKey val="0"/>
              <c:showVal val="0"/>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密码长度6位</c:v>
                </c:pt>
              </c:strCache>
            </c:strRef>
          </c:cat>
          <c:val>
            <c:numRef>
              <c:f>Sheet1!$C$2</c:f>
              <c:numCache>
                <c:formatCode>General</c:formatCode>
                <c:ptCount val="1"/>
                <c:pt idx="0">
                  <c:v>30</c:v>
                </c:pt>
              </c:numCache>
            </c:numRef>
          </c:val>
        </c:ser>
        <c:ser>
          <c:idx val="2"/>
          <c:order val="2"/>
          <c:tx>
            <c:strRef>
              <c:f>Sheet1!$D$1</c:f>
              <c:strCache>
                <c:ptCount val="1"/>
                <c:pt idx="0">
                  <c:v>大小写字母</c:v>
                </c:pt>
              </c:strCache>
            </c:strRef>
          </c:tx>
          <c:spPr>
            <a:solidFill>
              <a:srgbClr val="FFFF00"/>
            </a:solidFill>
          </c:spPr>
          <c:invertIfNegative val="0"/>
          <c:dLbls>
            <c:dLbl>
              <c:idx val="0"/>
              <c:layout>
                <c:manualLayout>
                  <c:x val="2.5589225589225863E-2"/>
                  <c:y val="-5.1557303289930898E-2"/>
                </c:manualLayout>
              </c:layout>
              <c:tx>
                <c:rich>
                  <a:bodyPr/>
                  <a:lstStyle/>
                  <a:p>
                    <a:pPr>
                      <a:defRPr/>
                    </a:pPr>
                    <a:r>
                      <a:rPr lang="en-US" altLang="en-US" dirty="0" smtClean="0"/>
                      <a:t>33m</a:t>
                    </a:r>
                    <a:endParaRPr lang="en-US" altLang="en-US" dirty="0"/>
                  </a:p>
                </c:rich>
              </c:tx>
              <c:spPr/>
              <c:showLegendKey val="0"/>
              <c:showVal val="0"/>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密码长度6位</c:v>
                </c:pt>
              </c:strCache>
            </c:strRef>
          </c:cat>
          <c:val>
            <c:numRef>
              <c:f>Sheet1!$D$2</c:f>
              <c:numCache>
                <c:formatCode>General</c:formatCode>
                <c:ptCount val="1"/>
                <c:pt idx="0">
                  <c:v>1980</c:v>
                </c:pt>
              </c:numCache>
            </c:numRef>
          </c:val>
        </c:ser>
        <c:ser>
          <c:idx val="3"/>
          <c:order val="3"/>
          <c:tx>
            <c:strRef>
              <c:f>Sheet1!$E$1</c:f>
              <c:strCache>
                <c:ptCount val="1"/>
                <c:pt idx="0">
                  <c:v>数字+大小写字母</c:v>
                </c:pt>
              </c:strCache>
            </c:strRef>
          </c:tx>
          <c:spPr>
            <a:solidFill>
              <a:schemeClr val="accent1">
                <a:lumMod val="75000"/>
              </a:schemeClr>
            </a:solidFill>
          </c:spPr>
          <c:invertIfNegative val="0"/>
          <c:dPt>
            <c:idx val="0"/>
            <c:invertIfNegative val="0"/>
            <c:bubble3D val="0"/>
            <c:spPr>
              <a:solidFill>
                <a:srgbClr val="0070C0"/>
              </a:solidFill>
            </c:spPr>
          </c:dPt>
          <c:dLbls>
            <c:dLbl>
              <c:idx val="0"/>
              <c:layout>
                <c:manualLayout>
                  <c:x val="1.3468013468013535E-2"/>
                  <c:y val="-2.1892301205974688E-2"/>
                </c:manualLayout>
              </c:layout>
              <c:tx>
                <c:rich>
                  <a:bodyPr/>
                  <a:lstStyle/>
                  <a:p>
                    <a:pPr>
                      <a:defRPr/>
                    </a:pPr>
                    <a:r>
                      <a:rPr lang="en-US" altLang="en-US" dirty="0" smtClean="0"/>
                      <a:t>1.5h</a:t>
                    </a:r>
                    <a:endParaRPr lang="en-US" altLang="en-US" dirty="0"/>
                  </a:p>
                </c:rich>
              </c:tx>
              <c:spPr/>
              <c:showLegendKey val="0"/>
              <c:showVal val="0"/>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密码长度6位</c:v>
                </c:pt>
              </c:strCache>
            </c:strRef>
          </c:cat>
          <c:val>
            <c:numRef>
              <c:f>Sheet1!$E$2</c:f>
              <c:numCache>
                <c:formatCode>General</c:formatCode>
                <c:ptCount val="1"/>
                <c:pt idx="0">
                  <c:v>5400</c:v>
                </c:pt>
              </c:numCache>
            </c:numRef>
          </c:val>
        </c:ser>
        <c:ser>
          <c:idx val="4"/>
          <c:order val="4"/>
          <c:tx>
            <c:strRef>
              <c:f>Sheet1!$F$1</c:f>
              <c:strCache>
                <c:ptCount val="1"/>
                <c:pt idx="0">
                  <c:v>数字+大小写字母+标点</c:v>
                </c:pt>
              </c:strCache>
            </c:strRef>
          </c:tx>
          <c:spPr>
            <a:solidFill>
              <a:srgbClr val="92D050"/>
            </a:solidFill>
          </c:spPr>
          <c:invertIfNegative val="0"/>
          <c:dLbls>
            <c:dLbl>
              <c:idx val="0"/>
              <c:layout>
                <c:manualLayout>
                  <c:x val="2.8282828282828291E-2"/>
                  <c:y val="-3.5955053352203198E-2"/>
                </c:manualLayout>
              </c:layout>
              <c:tx>
                <c:rich>
                  <a:bodyPr/>
                  <a:lstStyle/>
                  <a:p>
                    <a:pPr>
                      <a:defRPr/>
                    </a:pPr>
                    <a:r>
                      <a:rPr lang="en-US" altLang="en-US" dirty="0" smtClean="0"/>
                      <a:t>22h</a:t>
                    </a:r>
                    <a:endParaRPr lang="en-US" altLang="en-US" dirty="0"/>
                  </a:p>
                </c:rich>
              </c:tx>
              <c:spPr/>
              <c:showLegendKey val="0"/>
              <c:showVal val="0"/>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密码长度6位</c:v>
                </c:pt>
              </c:strCache>
            </c:strRef>
          </c:cat>
          <c:val>
            <c:numRef>
              <c:f>Sheet1!$F$2</c:f>
              <c:numCache>
                <c:formatCode>General</c:formatCode>
                <c:ptCount val="1"/>
                <c:pt idx="0">
                  <c:v>79200</c:v>
                </c:pt>
              </c:numCache>
            </c:numRef>
          </c:val>
        </c:ser>
        <c:dLbls>
          <c:showLegendKey val="0"/>
          <c:showVal val="0"/>
          <c:showCatName val="0"/>
          <c:showSerName val="0"/>
          <c:showPercent val="0"/>
          <c:showBubbleSize val="0"/>
        </c:dLbls>
        <c:gapWidth val="150"/>
        <c:shape val="box"/>
        <c:axId val="-306415392"/>
        <c:axId val="-306412672"/>
        <c:axId val="0"/>
      </c:bar3DChart>
      <c:catAx>
        <c:axId val="-306415392"/>
        <c:scaling>
          <c:orientation val="minMax"/>
        </c:scaling>
        <c:delete val="1"/>
        <c:axPos val="b"/>
        <c:title>
          <c:tx>
            <c:rich>
              <a:bodyPr/>
              <a:lstStyle/>
              <a:p>
                <a:pPr>
                  <a:defRPr sz="1624" b="0">
                    <a:latin typeface="微软雅黑" pitchFamily="34" charset="-122"/>
                    <a:ea typeface="微软雅黑" pitchFamily="34" charset="-122"/>
                  </a:defRPr>
                </a:pPr>
                <a:r>
                  <a:rPr lang="zh-CN" altLang="en-US" sz="1624" b="0">
                    <a:latin typeface="微软雅黑" pitchFamily="34" charset="-122"/>
                    <a:ea typeface="微软雅黑" pitchFamily="34" charset="-122"/>
                  </a:rPr>
                  <a:t>密码构成方式</a:t>
                </a:r>
              </a:p>
            </c:rich>
          </c:tx>
          <c:layout>
            <c:manualLayout>
              <c:xMode val="edge"/>
              <c:yMode val="edge"/>
              <c:x val="0.45174383738768936"/>
              <c:y val="0.8874976377952758"/>
            </c:manualLayout>
          </c:layout>
          <c:overlay val="0"/>
        </c:title>
        <c:numFmt formatCode="General" sourceLinked="0"/>
        <c:majorTickMark val="out"/>
        <c:minorTickMark val="none"/>
        <c:tickLblPos val="none"/>
        <c:crossAx val="-306412672"/>
        <c:crosses val="autoZero"/>
        <c:auto val="1"/>
        <c:lblAlgn val="ctr"/>
        <c:lblOffset val="100"/>
        <c:noMultiLvlLbl val="0"/>
      </c:catAx>
      <c:valAx>
        <c:axId val="-306412672"/>
        <c:scaling>
          <c:orientation val="minMax"/>
        </c:scaling>
        <c:delete val="1"/>
        <c:axPos val="l"/>
        <c:majorGridlines/>
        <c:title>
          <c:tx>
            <c:rich>
              <a:bodyPr rot="0" vert="wordArtVertRtl"/>
              <a:lstStyle/>
              <a:p>
                <a:pPr>
                  <a:defRPr sz="1624" b="0">
                    <a:latin typeface="微软雅黑" pitchFamily="34" charset="-122"/>
                    <a:ea typeface="微软雅黑" pitchFamily="34" charset="-122"/>
                  </a:defRPr>
                </a:pPr>
                <a:r>
                  <a:rPr lang="zh-CN" altLang="en-US" sz="1624" b="0">
                    <a:latin typeface="微软雅黑" pitchFamily="34" charset="-122"/>
                    <a:ea typeface="微软雅黑" pitchFamily="34" charset="-122"/>
                  </a:rPr>
                  <a:t>时间</a:t>
                </a:r>
              </a:p>
            </c:rich>
          </c:tx>
          <c:layout>
            <c:manualLayout>
              <c:xMode val="edge"/>
              <c:yMode val="edge"/>
              <c:x val="1.1122916014649794E-2"/>
              <c:y val="0.10816080489938758"/>
            </c:manualLayout>
          </c:layout>
          <c:overlay val="0"/>
        </c:title>
        <c:numFmt formatCode="General" sourceLinked="1"/>
        <c:majorTickMark val="out"/>
        <c:minorTickMark val="none"/>
        <c:tickLblPos val="none"/>
        <c:crossAx val="-306415392"/>
        <c:crosses val="autoZero"/>
        <c:crossBetween val="between"/>
      </c:valAx>
      <c:spPr>
        <a:noFill/>
        <a:ln w="25789">
          <a:noFill/>
        </a:ln>
      </c:spPr>
    </c:plotArea>
    <c:legend>
      <c:legendPos val="r"/>
      <c:layout/>
      <c:overlay val="0"/>
    </c:legend>
    <c:plotVisOnly val="1"/>
    <c:dispBlanksAs val="gap"/>
    <c:showDLblsOverMax val="0"/>
  </c:chart>
  <c:spPr>
    <a:ln>
      <a:noFill/>
    </a:ln>
  </c:spPr>
  <c:txPr>
    <a:bodyPr/>
    <a:lstStyle/>
    <a:p>
      <a:pPr>
        <a:defRPr sz="1848"/>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4D4DD-275A-476B-8DAA-6A1D1FF86F8B}" type="doc">
      <dgm:prSet loTypeId="urn:microsoft.com/office/officeart/2005/8/layout/chart3" loCatId="relationship" qsTypeId="urn:microsoft.com/office/officeart/2005/8/quickstyle/simple2" qsCatId="simple" csTypeId="urn:microsoft.com/office/officeart/2005/8/colors/colorful1" csCatId="colorful" phldr="1"/>
      <dgm:spPr/>
      <dgm:t>
        <a:bodyPr/>
        <a:lstStyle/>
        <a:p>
          <a:endParaRPr lang="zh-CN" altLang="en-US"/>
        </a:p>
      </dgm:t>
    </dgm:pt>
    <dgm:pt modelId="{F1A18846-8BAB-426A-A6D0-8FB219058720}">
      <dgm:prSet custT="1"/>
      <dgm:spPr/>
      <dgm:t>
        <a:bodyPr/>
        <a:lstStyle/>
        <a:p>
          <a:pPr rtl="0"/>
          <a:r>
            <a:rPr lang="zh-CN" altLang="en-US" sz="2000" smtClean="0"/>
            <a:t>云计算</a:t>
          </a:r>
          <a:endParaRPr lang="zh-CN" altLang="en-US" sz="2000"/>
        </a:p>
      </dgm:t>
    </dgm:pt>
    <dgm:pt modelId="{51BB8F03-40BD-4A9B-BADF-A01330C5B65B}" type="parTrans" cxnId="{528415E1-4DA7-4641-89EF-1032BE4A2F5D}">
      <dgm:prSet/>
      <dgm:spPr/>
      <dgm:t>
        <a:bodyPr/>
        <a:lstStyle/>
        <a:p>
          <a:endParaRPr lang="zh-CN" altLang="en-US" sz="1200"/>
        </a:p>
      </dgm:t>
    </dgm:pt>
    <dgm:pt modelId="{43C12B3A-47FE-469E-96A8-CC175D7A268A}" type="sibTrans" cxnId="{528415E1-4DA7-4641-89EF-1032BE4A2F5D}">
      <dgm:prSet/>
      <dgm:spPr/>
      <dgm:t>
        <a:bodyPr/>
        <a:lstStyle/>
        <a:p>
          <a:endParaRPr lang="zh-CN" altLang="en-US" sz="1200"/>
        </a:p>
      </dgm:t>
    </dgm:pt>
    <dgm:pt modelId="{230F7704-BFA0-4D53-A970-9ACD01271B66}">
      <dgm:prSet custT="1"/>
      <dgm:spPr/>
      <dgm:t>
        <a:bodyPr/>
        <a:lstStyle/>
        <a:p>
          <a:pPr rtl="0"/>
          <a:r>
            <a:rPr lang="zh-CN" altLang="en-US" sz="2000" smtClean="0"/>
            <a:t>大数据</a:t>
          </a:r>
          <a:endParaRPr lang="zh-CN" altLang="en-US" sz="2000"/>
        </a:p>
      </dgm:t>
    </dgm:pt>
    <dgm:pt modelId="{8B16FDED-CCD5-44E7-A38B-8F3CFC083231}" type="parTrans" cxnId="{C65586CB-AE1E-4278-BF4F-5655D8A61B59}">
      <dgm:prSet/>
      <dgm:spPr/>
      <dgm:t>
        <a:bodyPr/>
        <a:lstStyle/>
        <a:p>
          <a:endParaRPr lang="zh-CN" altLang="en-US" sz="1200"/>
        </a:p>
      </dgm:t>
    </dgm:pt>
    <dgm:pt modelId="{A6B28F9D-BC47-4345-8F3A-075A8CA9FC9E}" type="sibTrans" cxnId="{C65586CB-AE1E-4278-BF4F-5655D8A61B59}">
      <dgm:prSet/>
      <dgm:spPr/>
      <dgm:t>
        <a:bodyPr/>
        <a:lstStyle/>
        <a:p>
          <a:endParaRPr lang="zh-CN" altLang="en-US" sz="1200"/>
        </a:p>
      </dgm:t>
    </dgm:pt>
    <dgm:pt modelId="{4235AD57-9A28-4FE7-8919-02BA009C67DA}">
      <dgm:prSet custT="1"/>
      <dgm:spPr/>
      <dgm:t>
        <a:bodyPr/>
        <a:lstStyle/>
        <a:p>
          <a:pPr rtl="0"/>
          <a:r>
            <a:rPr lang="zh-CN" altLang="en-US" sz="2000" dirty="0" smtClean="0"/>
            <a:t>电子商务</a:t>
          </a:r>
          <a:endParaRPr lang="zh-CN" altLang="en-US" sz="2000" dirty="0"/>
        </a:p>
      </dgm:t>
    </dgm:pt>
    <dgm:pt modelId="{030D6700-D7F2-48C3-957B-751A7B69735C}" type="parTrans" cxnId="{82770A50-C315-47D0-A5F9-70A7C08F63A8}">
      <dgm:prSet/>
      <dgm:spPr/>
      <dgm:t>
        <a:bodyPr/>
        <a:lstStyle/>
        <a:p>
          <a:endParaRPr lang="zh-CN" altLang="en-US" sz="1200"/>
        </a:p>
      </dgm:t>
    </dgm:pt>
    <dgm:pt modelId="{248D1E47-7B7C-4770-9046-2281CCA1D7DF}" type="sibTrans" cxnId="{82770A50-C315-47D0-A5F9-70A7C08F63A8}">
      <dgm:prSet/>
      <dgm:spPr/>
      <dgm:t>
        <a:bodyPr/>
        <a:lstStyle/>
        <a:p>
          <a:endParaRPr lang="zh-CN" altLang="en-US" sz="1200"/>
        </a:p>
      </dgm:t>
    </dgm:pt>
    <dgm:pt modelId="{C98AD6A7-6317-4574-BF18-7E8C451E55E8}">
      <dgm:prSet custT="1"/>
      <dgm:spPr/>
      <dgm:t>
        <a:bodyPr/>
        <a:lstStyle/>
        <a:p>
          <a:pPr rtl="0"/>
          <a:r>
            <a:rPr lang="zh-CN" altLang="en-US" sz="2000" dirty="0" smtClean="0"/>
            <a:t>移动互联网</a:t>
          </a:r>
          <a:endParaRPr lang="zh-CN" altLang="en-US" sz="2000" dirty="0"/>
        </a:p>
      </dgm:t>
    </dgm:pt>
    <dgm:pt modelId="{A976F80A-60A4-4AA0-B770-3A69A43CBB2F}" type="parTrans" cxnId="{F72BABFD-848B-4F65-8218-B0F8310F3EB7}">
      <dgm:prSet/>
      <dgm:spPr/>
      <dgm:t>
        <a:bodyPr/>
        <a:lstStyle/>
        <a:p>
          <a:endParaRPr lang="zh-CN" altLang="en-US" sz="1200"/>
        </a:p>
      </dgm:t>
    </dgm:pt>
    <dgm:pt modelId="{55004D3E-541D-42B0-92E1-C6882802EEBD}" type="sibTrans" cxnId="{F72BABFD-848B-4F65-8218-B0F8310F3EB7}">
      <dgm:prSet/>
      <dgm:spPr/>
      <dgm:t>
        <a:bodyPr/>
        <a:lstStyle/>
        <a:p>
          <a:endParaRPr lang="zh-CN" altLang="en-US" sz="1200"/>
        </a:p>
      </dgm:t>
    </dgm:pt>
    <dgm:pt modelId="{BB7561DF-E287-45B7-98B9-30C6D87E46B5}">
      <dgm:prSet custT="1"/>
      <dgm:spPr/>
      <dgm:t>
        <a:bodyPr/>
        <a:lstStyle/>
        <a:p>
          <a:pPr rtl="0"/>
          <a:r>
            <a:rPr lang="zh-CN" altLang="en-US" sz="2000" dirty="0" smtClean="0"/>
            <a:t>社交网络</a:t>
          </a:r>
          <a:endParaRPr lang="zh-CN" altLang="en-US" sz="2000" dirty="0"/>
        </a:p>
      </dgm:t>
    </dgm:pt>
    <dgm:pt modelId="{5A7BC033-FD49-4D71-9DB5-6698CDDD78DA}" type="parTrans" cxnId="{22C00A43-6B13-4432-87FB-13B119FF3905}">
      <dgm:prSet/>
      <dgm:spPr/>
      <dgm:t>
        <a:bodyPr/>
        <a:lstStyle/>
        <a:p>
          <a:endParaRPr lang="zh-CN" altLang="en-US"/>
        </a:p>
      </dgm:t>
    </dgm:pt>
    <dgm:pt modelId="{52653DD6-3CCD-4CB9-BDA6-7FE9BA3463E6}" type="sibTrans" cxnId="{22C00A43-6B13-4432-87FB-13B119FF3905}">
      <dgm:prSet/>
      <dgm:spPr/>
      <dgm:t>
        <a:bodyPr/>
        <a:lstStyle/>
        <a:p>
          <a:endParaRPr lang="zh-CN" altLang="en-US"/>
        </a:p>
      </dgm:t>
    </dgm:pt>
    <dgm:pt modelId="{DBBA2E1A-44A9-4B1E-8EC9-49FC40B6C763}">
      <dgm:prSet custT="1"/>
      <dgm:spPr/>
      <dgm:t>
        <a:bodyPr/>
        <a:lstStyle/>
        <a:p>
          <a:pPr rtl="0"/>
          <a:r>
            <a:rPr lang="zh-CN" altLang="en-US" sz="2000" dirty="0" smtClean="0"/>
            <a:t>电子政务</a:t>
          </a:r>
          <a:endParaRPr lang="zh-CN" altLang="en-US" sz="2000" dirty="0"/>
        </a:p>
      </dgm:t>
    </dgm:pt>
    <dgm:pt modelId="{F62B6657-D200-48AC-9ED7-2C1B21894FA0}" type="parTrans" cxnId="{C86D1EF9-D9B4-41BA-B7F7-213E74A0F1EE}">
      <dgm:prSet/>
      <dgm:spPr/>
      <dgm:t>
        <a:bodyPr/>
        <a:lstStyle/>
        <a:p>
          <a:endParaRPr lang="zh-CN" altLang="en-US"/>
        </a:p>
      </dgm:t>
    </dgm:pt>
    <dgm:pt modelId="{C5B7EB90-3F22-42F0-B2C3-89F765CAA7C6}" type="sibTrans" cxnId="{C86D1EF9-D9B4-41BA-B7F7-213E74A0F1EE}">
      <dgm:prSet/>
      <dgm:spPr/>
      <dgm:t>
        <a:bodyPr/>
        <a:lstStyle/>
        <a:p>
          <a:endParaRPr lang="zh-CN" altLang="en-US"/>
        </a:p>
      </dgm:t>
    </dgm:pt>
    <dgm:pt modelId="{F2A68AB9-E5C0-4DE4-A663-07B4EB1B353D}" type="pres">
      <dgm:prSet presAssocID="{6134D4DD-275A-476B-8DAA-6A1D1FF86F8B}" presName="compositeShape" presStyleCnt="0">
        <dgm:presLayoutVars>
          <dgm:chMax val="7"/>
          <dgm:dir/>
          <dgm:resizeHandles val="exact"/>
        </dgm:presLayoutVars>
      </dgm:prSet>
      <dgm:spPr/>
      <dgm:t>
        <a:bodyPr/>
        <a:lstStyle/>
        <a:p>
          <a:endParaRPr lang="zh-CN" altLang="en-US"/>
        </a:p>
      </dgm:t>
    </dgm:pt>
    <dgm:pt modelId="{989C2338-AA63-40B4-AF59-80CCAC070390}" type="pres">
      <dgm:prSet presAssocID="{6134D4DD-275A-476B-8DAA-6A1D1FF86F8B}" presName="wedge1" presStyleLbl="node1" presStyleIdx="0" presStyleCnt="6"/>
      <dgm:spPr/>
      <dgm:t>
        <a:bodyPr/>
        <a:lstStyle/>
        <a:p>
          <a:endParaRPr lang="zh-CN" altLang="en-US"/>
        </a:p>
      </dgm:t>
    </dgm:pt>
    <dgm:pt modelId="{276DCBB9-1696-4EDE-8CD1-6714DAA63BE0}" type="pres">
      <dgm:prSet presAssocID="{6134D4DD-275A-476B-8DAA-6A1D1FF86F8B}" presName="wedge1Tx" presStyleLbl="node1" presStyleIdx="0" presStyleCnt="6">
        <dgm:presLayoutVars>
          <dgm:chMax val="0"/>
          <dgm:chPref val="0"/>
          <dgm:bulletEnabled val="1"/>
        </dgm:presLayoutVars>
      </dgm:prSet>
      <dgm:spPr/>
      <dgm:t>
        <a:bodyPr/>
        <a:lstStyle/>
        <a:p>
          <a:endParaRPr lang="zh-CN" altLang="en-US"/>
        </a:p>
      </dgm:t>
    </dgm:pt>
    <dgm:pt modelId="{4DBEE0AE-E211-4B39-96AB-2D8E6439F061}" type="pres">
      <dgm:prSet presAssocID="{6134D4DD-275A-476B-8DAA-6A1D1FF86F8B}" presName="wedge2" presStyleLbl="node1" presStyleIdx="1" presStyleCnt="6"/>
      <dgm:spPr/>
      <dgm:t>
        <a:bodyPr/>
        <a:lstStyle/>
        <a:p>
          <a:endParaRPr lang="zh-CN" altLang="en-US"/>
        </a:p>
      </dgm:t>
    </dgm:pt>
    <dgm:pt modelId="{7F9F0246-77F1-44BF-87D5-E1F40AF6AC90}" type="pres">
      <dgm:prSet presAssocID="{6134D4DD-275A-476B-8DAA-6A1D1FF86F8B}" presName="wedge2Tx" presStyleLbl="node1" presStyleIdx="1" presStyleCnt="6">
        <dgm:presLayoutVars>
          <dgm:chMax val="0"/>
          <dgm:chPref val="0"/>
          <dgm:bulletEnabled val="1"/>
        </dgm:presLayoutVars>
      </dgm:prSet>
      <dgm:spPr/>
      <dgm:t>
        <a:bodyPr/>
        <a:lstStyle/>
        <a:p>
          <a:endParaRPr lang="zh-CN" altLang="en-US"/>
        </a:p>
      </dgm:t>
    </dgm:pt>
    <dgm:pt modelId="{C50FDC26-3DD4-4A28-9FF7-2F59A649093E}" type="pres">
      <dgm:prSet presAssocID="{6134D4DD-275A-476B-8DAA-6A1D1FF86F8B}" presName="wedge3" presStyleLbl="node1" presStyleIdx="2" presStyleCnt="6" custLinFactNeighborX="-514" custLinFactNeighborY="503"/>
      <dgm:spPr/>
      <dgm:t>
        <a:bodyPr/>
        <a:lstStyle/>
        <a:p>
          <a:endParaRPr lang="zh-CN" altLang="en-US"/>
        </a:p>
      </dgm:t>
    </dgm:pt>
    <dgm:pt modelId="{A46B084E-CACC-47E2-8F98-D4A9825B5976}" type="pres">
      <dgm:prSet presAssocID="{6134D4DD-275A-476B-8DAA-6A1D1FF86F8B}" presName="wedge3Tx" presStyleLbl="node1" presStyleIdx="2" presStyleCnt="6">
        <dgm:presLayoutVars>
          <dgm:chMax val="0"/>
          <dgm:chPref val="0"/>
          <dgm:bulletEnabled val="1"/>
        </dgm:presLayoutVars>
      </dgm:prSet>
      <dgm:spPr/>
      <dgm:t>
        <a:bodyPr/>
        <a:lstStyle/>
        <a:p>
          <a:endParaRPr lang="zh-CN" altLang="en-US"/>
        </a:p>
      </dgm:t>
    </dgm:pt>
    <dgm:pt modelId="{B10A7464-572C-4C1A-ADB1-6C92080A6A15}" type="pres">
      <dgm:prSet presAssocID="{6134D4DD-275A-476B-8DAA-6A1D1FF86F8B}" presName="wedge4" presStyleLbl="node1" presStyleIdx="3" presStyleCnt="6"/>
      <dgm:spPr/>
      <dgm:t>
        <a:bodyPr/>
        <a:lstStyle/>
        <a:p>
          <a:endParaRPr lang="zh-CN" altLang="en-US"/>
        </a:p>
      </dgm:t>
    </dgm:pt>
    <dgm:pt modelId="{8FA0F755-10FF-427C-938F-4F5FE0145170}" type="pres">
      <dgm:prSet presAssocID="{6134D4DD-275A-476B-8DAA-6A1D1FF86F8B}" presName="wedge4Tx" presStyleLbl="node1" presStyleIdx="3" presStyleCnt="6">
        <dgm:presLayoutVars>
          <dgm:chMax val="0"/>
          <dgm:chPref val="0"/>
          <dgm:bulletEnabled val="1"/>
        </dgm:presLayoutVars>
      </dgm:prSet>
      <dgm:spPr/>
      <dgm:t>
        <a:bodyPr/>
        <a:lstStyle/>
        <a:p>
          <a:endParaRPr lang="zh-CN" altLang="en-US"/>
        </a:p>
      </dgm:t>
    </dgm:pt>
    <dgm:pt modelId="{EDE9834C-721D-4F33-B6D0-828F25F54551}" type="pres">
      <dgm:prSet presAssocID="{6134D4DD-275A-476B-8DAA-6A1D1FF86F8B}" presName="wedge5" presStyleLbl="node1" presStyleIdx="4" presStyleCnt="6"/>
      <dgm:spPr/>
      <dgm:t>
        <a:bodyPr/>
        <a:lstStyle/>
        <a:p>
          <a:endParaRPr lang="zh-CN" altLang="en-US"/>
        </a:p>
      </dgm:t>
    </dgm:pt>
    <dgm:pt modelId="{C59B05EB-3F65-4A57-AAF0-7F373BA84726}" type="pres">
      <dgm:prSet presAssocID="{6134D4DD-275A-476B-8DAA-6A1D1FF86F8B}" presName="wedge5Tx" presStyleLbl="node1" presStyleIdx="4" presStyleCnt="6">
        <dgm:presLayoutVars>
          <dgm:chMax val="0"/>
          <dgm:chPref val="0"/>
          <dgm:bulletEnabled val="1"/>
        </dgm:presLayoutVars>
      </dgm:prSet>
      <dgm:spPr/>
      <dgm:t>
        <a:bodyPr/>
        <a:lstStyle/>
        <a:p>
          <a:endParaRPr lang="zh-CN" altLang="en-US"/>
        </a:p>
      </dgm:t>
    </dgm:pt>
    <dgm:pt modelId="{EC132B88-F5A9-4B70-A322-879C878B0139}" type="pres">
      <dgm:prSet presAssocID="{6134D4DD-275A-476B-8DAA-6A1D1FF86F8B}" presName="wedge6" presStyleLbl="node1" presStyleIdx="5" presStyleCnt="6"/>
      <dgm:spPr/>
      <dgm:t>
        <a:bodyPr/>
        <a:lstStyle/>
        <a:p>
          <a:endParaRPr lang="zh-CN" altLang="en-US"/>
        </a:p>
      </dgm:t>
    </dgm:pt>
    <dgm:pt modelId="{F527FC10-DB53-4DF6-8779-8AEE0FB99DD7}" type="pres">
      <dgm:prSet presAssocID="{6134D4DD-275A-476B-8DAA-6A1D1FF86F8B}" presName="wedge6Tx" presStyleLbl="node1" presStyleIdx="5" presStyleCnt="6">
        <dgm:presLayoutVars>
          <dgm:chMax val="0"/>
          <dgm:chPref val="0"/>
          <dgm:bulletEnabled val="1"/>
        </dgm:presLayoutVars>
      </dgm:prSet>
      <dgm:spPr/>
      <dgm:t>
        <a:bodyPr/>
        <a:lstStyle/>
        <a:p>
          <a:endParaRPr lang="zh-CN" altLang="en-US"/>
        </a:p>
      </dgm:t>
    </dgm:pt>
  </dgm:ptLst>
  <dgm:cxnLst>
    <dgm:cxn modelId="{840678C7-579D-48C1-834D-FF940DDC6AD2}" type="presOf" srcId="{C98AD6A7-6317-4574-BF18-7E8C451E55E8}" destId="{C59B05EB-3F65-4A57-AAF0-7F373BA84726}" srcOrd="1" destOrd="0" presId="urn:microsoft.com/office/officeart/2005/8/layout/chart3"/>
    <dgm:cxn modelId="{68AE578C-BE76-4440-A4F1-65D308E58ABD}" type="presOf" srcId="{C98AD6A7-6317-4574-BF18-7E8C451E55E8}" destId="{EDE9834C-721D-4F33-B6D0-828F25F54551}" srcOrd="0" destOrd="0" presId="urn:microsoft.com/office/officeart/2005/8/layout/chart3"/>
    <dgm:cxn modelId="{D6C23793-4C0F-4440-AD04-1337C1F9F8C6}" type="presOf" srcId="{F1A18846-8BAB-426A-A6D0-8FB219058720}" destId="{989C2338-AA63-40B4-AF59-80CCAC070390}" srcOrd="0" destOrd="0" presId="urn:microsoft.com/office/officeart/2005/8/layout/chart3"/>
    <dgm:cxn modelId="{EDFE32A9-BD87-4E9A-A009-E95E6C2217A0}" type="presOf" srcId="{230F7704-BFA0-4D53-A970-9ACD01271B66}" destId="{7F9F0246-77F1-44BF-87D5-E1F40AF6AC90}" srcOrd="1" destOrd="0" presId="urn:microsoft.com/office/officeart/2005/8/layout/chart3"/>
    <dgm:cxn modelId="{18E8EF89-1974-419D-863D-B0478D918DBB}" type="presOf" srcId="{4235AD57-9A28-4FE7-8919-02BA009C67DA}" destId="{C50FDC26-3DD4-4A28-9FF7-2F59A649093E}" srcOrd="0" destOrd="0" presId="urn:microsoft.com/office/officeart/2005/8/layout/chart3"/>
    <dgm:cxn modelId="{ABC5EBC9-9EB7-4572-B4E3-E74B8401F112}" type="presOf" srcId="{6134D4DD-275A-476B-8DAA-6A1D1FF86F8B}" destId="{F2A68AB9-E5C0-4DE4-A663-07B4EB1B353D}" srcOrd="0" destOrd="0" presId="urn:microsoft.com/office/officeart/2005/8/layout/chart3"/>
    <dgm:cxn modelId="{233176CB-2E04-4827-B7A6-85042D2C23A8}" type="presOf" srcId="{230F7704-BFA0-4D53-A970-9ACD01271B66}" destId="{4DBEE0AE-E211-4B39-96AB-2D8E6439F061}" srcOrd="0" destOrd="0" presId="urn:microsoft.com/office/officeart/2005/8/layout/chart3"/>
    <dgm:cxn modelId="{9FA3F2D5-CF16-4A1F-92F2-C3E04D3FCA11}" type="presOf" srcId="{BB7561DF-E287-45B7-98B9-30C6D87E46B5}" destId="{F527FC10-DB53-4DF6-8779-8AEE0FB99DD7}" srcOrd="1" destOrd="0" presId="urn:microsoft.com/office/officeart/2005/8/layout/chart3"/>
    <dgm:cxn modelId="{528415E1-4DA7-4641-89EF-1032BE4A2F5D}" srcId="{6134D4DD-275A-476B-8DAA-6A1D1FF86F8B}" destId="{F1A18846-8BAB-426A-A6D0-8FB219058720}" srcOrd="0" destOrd="0" parTransId="{51BB8F03-40BD-4A9B-BADF-A01330C5B65B}" sibTransId="{43C12B3A-47FE-469E-96A8-CC175D7A268A}"/>
    <dgm:cxn modelId="{82770A50-C315-47D0-A5F9-70A7C08F63A8}" srcId="{6134D4DD-275A-476B-8DAA-6A1D1FF86F8B}" destId="{4235AD57-9A28-4FE7-8919-02BA009C67DA}" srcOrd="2" destOrd="0" parTransId="{030D6700-D7F2-48C3-957B-751A7B69735C}" sibTransId="{248D1E47-7B7C-4770-9046-2281CCA1D7DF}"/>
    <dgm:cxn modelId="{08467952-B6EF-4D17-A4EA-6897293C4A59}" type="presOf" srcId="{F1A18846-8BAB-426A-A6D0-8FB219058720}" destId="{276DCBB9-1696-4EDE-8CD1-6714DAA63BE0}" srcOrd="1" destOrd="0" presId="urn:microsoft.com/office/officeart/2005/8/layout/chart3"/>
    <dgm:cxn modelId="{C86D1EF9-D9B4-41BA-B7F7-213E74A0F1EE}" srcId="{6134D4DD-275A-476B-8DAA-6A1D1FF86F8B}" destId="{DBBA2E1A-44A9-4B1E-8EC9-49FC40B6C763}" srcOrd="3" destOrd="0" parTransId="{F62B6657-D200-48AC-9ED7-2C1B21894FA0}" sibTransId="{C5B7EB90-3F22-42F0-B2C3-89F765CAA7C6}"/>
    <dgm:cxn modelId="{C65586CB-AE1E-4278-BF4F-5655D8A61B59}" srcId="{6134D4DD-275A-476B-8DAA-6A1D1FF86F8B}" destId="{230F7704-BFA0-4D53-A970-9ACD01271B66}" srcOrd="1" destOrd="0" parTransId="{8B16FDED-CCD5-44E7-A38B-8F3CFC083231}" sibTransId="{A6B28F9D-BC47-4345-8F3A-075A8CA9FC9E}"/>
    <dgm:cxn modelId="{A88C360F-7BF4-4EA1-8809-B7F1D4341DB9}" type="presOf" srcId="{4235AD57-9A28-4FE7-8919-02BA009C67DA}" destId="{A46B084E-CACC-47E2-8F98-D4A9825B5976}" srcOrd="1" destOrd="0" presId="urn:microsoft.com/office/officeart/2005/8/layout/chart3"/>
    <dgm:cxn modelId="{22C00A43-6B13-4432-87FB-13B119FF3905}" srcId="{6134D4DD-275A-476B-8DAA-6A1D1FF86F8B}" destId="{BB7561DF-E287-45B7-98B9-30C6D87E46B5}" srcOrd="5" destOrd="0" parTransId="{5A7BC033-FD49-4D71-9DB5-6698CDDD78DA}" sibTransId="{52653DD6-3CCD-4CB9-BDA6-7FE9BA3463E6}"/>
    <dgm:cxn modelId="{8A63D5AE-39F6-4CF9-9BA4-895036ACEF7F}" type="presOf" srcId="{DBBA2E1A-44A9-4B1E-8EC9-49FC40B6C763}" destId="{B10A7464-572C-4C1A-ADB1-6C92080A6A15}" srcOrd="0" destOrd="0" presId="urn:microsoft.com/office/officeart/2005/8/layout/chart3"/>
    <dgm:cxn modelId="{EE41CA10-7EA8-4BD3-AF85-5C91FB443077}" type="presOf" srcId="{BB7561DF-E287-45B7-98B9-30C6D87E46B5}" destId="{EC132B88-F5A9-4B70-A322-879C878B0139}" srcOrd="0" destOrd="0" presId="urn:microsoft.com/office/officeart/2005/8/layout/chart3"/>
    <dgm:cxn modelId="{90040D29-E52A-4AC9-8319-A4F664791E67}" type="presOf" srcId="{DBBA2E1A-44A9-4B1E-8EC9-49FC40B6C763}" destId="{8FA0F755-10FF-427C-938F-4F5FE0145170}" srcOrd="1" destOrd="0" presId="urn:microsoft.com/office/officeart/2005/8/layout/chart3"/>
    <dgm:cxn modelId="{F72BABFD-848B-4F65-8218-B0F8310F3EB7}" srcId="{6134D4DD-275A-476B-8DAA-6A1D1FF86F8B}" destId="{C98AD6A7-6317-4574-BF18-7E8C451E55E8}" srcOrd="4" destOrd="0" parTransId="{A976F80A-60A4-4AA0-B770-3A69A43CBB2F}" sibTransId="{55004D3E-541D-42B0-92E1-C6882802EEBD}"/>
    <dgm:cxn modelId="{EAEBB885-2A15-4124-A1B9-61AB6E46AB51}" type="presParOf" srcId="{F2A68AB9-E5C0-4DE4-A663-07B4EB1B353D}" destId="{989C2338-AA63-40B4-AF59-80CCAC070390}" srcOrd="0" destOrd="0" presId="urn:microsoft.com/office/officeart/2005/8/layout/chart3"/>
    <dgm:cxn modelId="{25A32516-B7E2-44CC-B9E7-6895CC90721E}" type="presParOf" srcId="{F2A68AB9-E5C0-4DE4-A663-07B4EB1B353D}" destId="{276DCBB9-1696-4EDE-8CD1-6714DAA63BE0}" srcOrd="1" destOrd="0" presId="urn:microsoft.com/office/officeart/2005/8/layout/chart3"/>
    <dgm:cxn modelId="{ABBC17A4-9A6E-4122-8105-7B2F537D162A}" type="presParOf" srcId="{F2A68AB9-E5C0-4DE4-A663-07B4EB1B353D}" destId="{4DBEE0AE-E211-4B39-96AB-2D8E6439F061}" srcOrd="2" destOrd="0" presId="urn:microsoft.com/office/officeart/2005/8/layout/chart3"/>
    <dgm:cxn modelId="{5D5B457C-1330-4DA1-A4FE-992560691B1E}" type="presParOf" srcId="{F2A68AB9-E5C0-4DE4-A663-07B4EB1B353D}" destId="{7F9F0246-77F1-44BF-87D5-E1F40AF6AC90}" srcOrd="3" destOrd="0" presId="urn:microsoft.com/office/officeart/2005/8/layout/chart3"/>
    <dgm:cxn modelId="{60572704-4FEF-41BC-A63F-6D0D45149E07}" type="presParOf" srcId="{F2A68AB9-E5C0-4DE4-A663-07B4EB1B353D}" destId="{C50FDC26-3DD4-4A28-9FF7-2F59A649093E}" srcOrd="4" destOrd="0" presId="urn:microsoft.com/office/officeart/2005/8/layout/chart3"/>
    <dgm:cxn modelId="{B5FA3AB4-5606-42AC-90C3-F0FA6245EF37}" type="presParOf" srcId="{F2A68AB9-E5C0-4DE4-A663-07B4EB1B353D}" destId="{A46B084E-CACC-47E2-8F98-D4A9825B5976}" srcOrd="5" destOrd="0" presId="urn:microsoft.com/office/officeart/2005/8/layout/chart3"/>
    <dgm:cxn modelId="{893F7BB7-C334-4E97-8372-79154060E503}" type="presParOf" srcId="{F2A68AB9-E5C0-4DE4-A663-07B4EB1B353D}" destId="{B10A7464-572C-4C1A-ADB1-6C92080A6A15}" srcOrd="6" destOrd="0" presId="urn:microsoft.com/office/officeart/2005/8/layout/chart3"/>
    <dgm:cxn modelId="{1A86041D-FEE8-41C7-875B-64A864B462DC}" type="presParOf" srcId="{F2A68AB9-E5C0-4DE4-A663-07B4EB1B353D}" destId="{8FA0F755-10FF-427C-938F-4F5FE0145170}" srcOrd="7" destOrd="0" presId="urn:microsoft.com/office/officeart/2005/8/layout/chart3"/>
    <dgm:cxn modelId="{60E42977-75B7-4400-A1B0-FD13AA4CACCB}" type="presParOf" srcId="{F2A68AB9-E5C0-4DE4-A663-07B4EB1B353D}" destId="{EDE9834C-721D-4F33-B6D0-828F25F54551}" srcOrd="8" destOrd="0" presId="urn:microsoft.com/office/officeart/2005/8/layout/chart3"/>
    <dgm:cxn modelId="{3179C6FF-C763-4459-B812-859C602BCF7C}" type="presParOf" srcId="{F2A68AB9-E5C0-4DE4-A663-07B4EB1B353D}" destId="{C59B05EB-3F65-4A57-AAF0-7F373BA84726}" srcOrd="9" destOrd="0" presId="urn:microsoft.com/office/officeart/2005/8/layout/chart3"/>
    <dgm:cxn modelId="{4107A801-A26A-412F-AC5E-2D6A22AE7033}" type="presParOf" srcId="{F2A68AB9-E5C0-4DE4-A663-07B4EB1B353D}" destId="{EC132B88-F5A9-4B70-A322-879C878B0139}" srcOrd="10" destOrd="0" presId="urn:microsoft.com/office/officeart/2005/8/layout/chart3"/>
    <dgm:cxn modelId="{73EEB73D-3F56-4C37-8EA5-36A75E125C07}" type="presParOf" srcId="{F2A68AB9-E5C0-4DE4-A663-07B4EB1B353D}" destId="{F527FC10-DB53-4DF6-8779-8AEE0FB99DD7}"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CBF15F-3E43-42BB-AEDD-792C4477AEBA}" type="doc">
      <dgm:prSet loTypeId="urn:microsoft.com/office/officeart/2005/8/layout/arrow2" loCatId="process" qsTypeId="urn:microsoft.com/office/officeart/2005/8/quickstyle/simple1" qsCatId="simple" csTypeId="urn:microsoft.com/office/officeart/2005/8/colors/accent1_2" csCatId="accent1" phldr="1"/>
      <dgm:spPr/>
    </dgm:pt>
    <dgm:pt modelId="{D3213E03-443C-408B-BF8D-30E0C963B574}">
      <dgm:prSet phldrT="[文本]" custT="1"/>
      <dgm:spPr/>
      <dgm:t>
        <a:bodyPr/>
        <a:lstStyle/>
        <a:p>
          <a:r>
            <a:rPr lang="en-US" altLang="zh-CN" sz="1800" dirty="0" smtClean="0"/>
            <a:t>GB</a:t>
          </a:r>
          <a:endParaRPr lang="zh-CN" altLang="en-US" sz="1800" dirty="0"/>
        </a:p>
      </dgm:t>
    </dgm:pt>
    <dgm:pt modelId="{A496B65F-E91C-4539-8D99-1D627233DB05}" type="parTrans" cxnId="{3397CF5E-9D62-44CE-AF9C-70341C0ACDE3}">
      <dgm:prSet/>
      <dgm:spPr/>
      <dgm:t>
        <a:bodyPr/>
        <a:lstStyle/>
        <a:p>
          <a:endParaRPr lang="zh-CN" altLang="en-US"/>
        </a:p>
      </dgm:t>
    </dgm:pt>
    <dgm:pt modelId="{FF13849F-C263-431C-8AFE-72C36E15774D}" type="sibTrans" cxnId="{3397CF5E-9D62-44CE-AF9C-70341C0ACDE3}">
      <dgm:prSet/>
      <dgm:spPr/>
      <dgm:t>
        <a:bodyPr/>
        <a:lstStyle/>
        <a:p>
          <a:endParaRPr lang="zh-CN" altLang="en-US"/>
        </a:p>
      </dgm:t>
    </dgm:pt>
    <dgm:pt modelId="{CD2D505B-3554-4060-A0F1-B09B400867A5}">
      <dgm:prSet phldrT="[文本]" custT="1"/>
      <dgm:spPr/>
      <dgm:t>
        <a:bodyPr/>
        <a:lstStyle/>
        <a:p>
          <a:r>
            <a:rPr lang="en-US" altLang="zh-CN" sz="2400" dirty="0" smtClean="0"/>
            <a:t>TB</a:t>
          </a:r>
          <a:endParaRPr lang="zh-CN" altLang="en-US" sz="2400" dirty="0"/>
        </a:p>
      </dgm:t>
    </dgm:pt>
    <dgm:pt modelId="{FB8BFE6F-8A3A-4493-A4EB-A015659F8BAA}" type="parTrans" cxnId="{B1345BA9-76F3-4BD5-BCCB-788F3CE33406}">
      <dgm:prSet/>
      <dgm:spPr/>
      <dgm:t>
        <a:bodyPr/>
        <a:lstStyle/>
        <a:p>
          <a:endParaRPr lang="zh-CN" altLang="en-US"/>
        </a:p>
      </dgm:t>
    </dgm:pt>
    <dgm:pt modelId="{D80081B2-6FEA-456F-B05F-A27BB5298DE1}" type="sibTrans" cxnId="{B1345BA9-76F3-4BD5-BCCB-788F3CE33406}">
      <dgm:prSet/>
      <dgm:spPr/>
      <dgm:t>
        <a:bodyPr/>
        <a:lstStyle/>
        <a:p>
          <a:endParaRPr lang="zh-CN" altLang="en-US"/>
        </a:p>
      </dgm:t>
    </dgm:pt>
    <dgm:pt modelId="{2C08D4AE-49B5-4D76-AC30-B4755CEF54B2}">
      <dgm:prSet phldrT="[文本]" custT="1"/>
      <dgm:spPr/>
      <dgm:t>
        <a:bodyPr/>
        <a:lstStyle/>
        <a:p>
          <a:r>
            <a:rPr lang="en-US" altLang="zh-CN" sz="2800" dirty="0" smtClean="0"/>
            <a:t>PB</a:t>
          </a:r>
          <a:endParaRPr lang="zh-CN" altLang="en-US" sz="2800" dirty="0"/>
        </a:p>
      </dgm:t>
    </dgm:pt>
    <dgm:pt modelId="{227825CF-ABAB-4F4A-AE51-F6FBF70BA516}" type="parTrans" cxnId="{216C72EE-55AF-4378-8DAA-C72F3043665B}">
      <dgm:prSet/>
      <dgm:spPr/>
      <dgm:t>
        <a:bodyPr/>
        <a:lstStyle/>
        <a:p>
          <a:endParaRPr lang="zh-CN" altLang="en-US"/>
        </a:p>
      </dgm:t>
    </dgm:pt>
    <dgm:pt modelId="{B2E70F28-B543-4253-BD09-F9EAA29EAFCD}" type="sibTrans" cxnId="{216C72EE-55AF-4378-8DAA-C72F3043665B}">
      <dgm:prSet/>
      <dgm:spPr/>
      <dgm:t>
        <a:bodyPr/>
        <a:lstStyle/>
        <a:p>
          <a:endParaRPr lang="zh-CN" altLang="en-US"/>
        </a:p>
      </dgm:t>
    </dgm:pt>
    <dgm:pt modelId="{4223DE39-05D8-49D8-A593-60F6F6E5060B}">
      <dgm:prSet phldrT="[文本]" custT="1"/>
      <dgm:spPr/>
      <dgm:t>
        <a:bodyPr/>
        <a:lstStyle/>
        <a:p>
          <a:r>
            <a:rPr lang="en-US" altLang="zh-CN" sz="3600" dirty="0" smtClean="0"/>
            <a:t>ZB</a:t>
          </a:r>
          <a:endParaRPr lang="zh-CN" altLang="en-US" sz="3600" dirty="0"/>
        </a:p>
      </dgm:t>
    </dgm:pt>
    <dgm:pt modelId="{EA597581-16D1-42B1-B8D6-5042B3CB2D4F}" type="parTrans" cxnId="{A5B541E9-C535-460D-AF70-229083EA95B2}">
      <dgm:prSet/>
      <dgm:spPr/>
      <dgm:t>
        <a:bodyPr/>
        <a:lstStyle/>
        <a:p>
          <a:endParaRPr lang="zh-CN" altLang="en-US"/>
        </a:p>
      </dgm:t>
    </dgm:pt>
    <dgm:pt modelId="{B181D81F-CDEC-4EE6-8324-7D456EAF1D92}" type="sibTrans" cxnId="{A5B541E9-C535-460D-AF70-229083EA95B2}">
      <dgm:prSet/>
      <dgm:spPr/>
      <dgm:t>
        <a:bodyPr/>
        <a:lstStyle/>
        <a:p>
          <a:endParaRPr lang="zh-CN" altLang="en-US"/>
        </a:p>
      </dgm:t>
    </dgm:pt>
    <dgm:pt modelId="{2965EB1A-69AE-4B56-A7B4-37D1E15F029E}">
      <dgm:prSet phldrT="[文本]" custT="1"/>
      <dgm:spPr/>
      <dgm:t>
        <a:bodyPr/>
        <a:lstStyle/>
        <a:p>
          <a:r>
            <a:rPr lang="en-US" altLang="zh-CN" sz="3200" dirty="0" smtClean="0"/>
            <a:t>EB</a:t>
          </a:r>
          <a:endParaRPr lang="zh-CN" altLang="en-US" sz="3200" dirty="0"/>
        </a:p>
      </dgm:t>
    </dgm:pt>
    <dgm:pt modelId="{CBCF9E50-6EE6-4DBB-BDAD-5AA0A33A5012}" type="parTrans" cxnId="{F86636AC-675B-45C2-A0E3-BB71C5330433}">
      <dgm:prSet/>
      <dgm:spPr/>
      <dgm:t>
        <a:bodyPr/>
        <a:lstStyle/>
        <a:p>
          <a:endParaRPr lang="zh-CN" altLang="en-US"/>
        </a:p>
      </dgm:t>
    </dgm:pt>
    <dgm:pt modelId="{5B09A628-7B06-43EC-A415-3CF1AB33E4EF}" type="sibTrans" cxnId="{F86636AC-675B-45C2-A0E3-BB71C5330433}">
      <dgm:prSet/>
      <dgm:spPr/>
      <dgm:t>
        <a:bodyPr/>
        <a:lstStyle/>
        <a:p>
          <a:endParaRPr lang="zh-CN" altLang="en-US"/>
        </a:p>
      </dgm:t>
    </dgm:pt>
    <dgm:pt modelId="{C6F8529E-2690-4228-8615-73D57ACE8FFA}" type="pres">
      <dgm:prSet presAssocID="{67CBF15F-3E43-42BB-AEDD-792C4477AEBA}" presName="arrowDiagram" presStyleCnt="0">
        <dgm:presLayoutVars>
          <dgm:chMax val="5"/>
          <dgm:dir/>
          <dgm:resizeHandles val="exact"/>
        </dgm:presLayoutVars>
      </dgm:prSet>
      <dgm:spPr/>
    </dgm:pt>
    <dgm:pt modelId="{3436D21A-DAC8-4F66-A2E9-536B9F9F3AC3}" type="pres">
      <dgm:prSet presAssocID="{67CBF15F-3E43-42BB-AEDD-792C4477AEBA}" presName="arrow" presStyleLbl="bgShp" presStyleIdx="0" presStyleCnt="1"/>
      <dgm:spPr/>
    </dgm:pt>
    <dgm:pt modelId="{DBA76F0E-51BB-46F7-9E03-7771130BB3C4}" type="pres">
      <dgm:prSet presAssocID="{67CBF15F-3E43-42BB-AEDD-792C4477AEBA}" presName="arrowDiagram5" presStyleCnt="0"/>
      <dgm:spPr/>
    </dgm:pt>
    <dgm:pt modelId="{54CDAC66-8CC4-4CFD-932E-E5B6B198F669}" type="pres">
      <dgm:prSet presAssocID="{D3213E03-443C-408B-BF8D-30E0C963B574}" presName="bullet5a" presStyleLbl="node1" presStyleIdx="0" presStyleCnt="5"/>
      <dgm:spPr/>
    </dgm:pt>
    <dgm:pt modelId="{FCDF2DD5-97E6-4374-A9A9-7D1A7DE4E3B4}" type="pres">
      <dgm:prSet presAssocID="{D3213E03-443C-408B-BF8D-30E0C963B574}" presName="textBox5a" presStyleLbl="revTx" presStyleIdx="0" presStyleCnt="5">
        <dgm:presLayoutVars>
          <dgm:bulletEnabled val="1"/>
        </dgm:presLayoutVars>
      </dgm:prSet>
      <dgm:spPr/>
      <dgm:t>
        <a:bodyPr/>
        <a:lstStyle/>
        <a:p>
          <a:endParaRPr lang="zh-CN" altLang="en-US"/>
        </a:p>
      </dgm:t>
    </dgm:pt>
    <dgm:pt modelId="{ABB9D810-21FB-46EB-AC13-B79A601851F0}" type="pres">
      <dgm:prSet presAssocID="{CD2D505B-3554-4060-A0F1-B09B400867A5}" presName="bullet5b" presStyleLbl="node1" presStyleIdx="1" presStyleCnt="5"/>
      <dgm:spPr/>
    </dgm:pt>
    <dgm:pt modelId="{34E60271-8A25-45F2-BB71-FBF131464395}" type="pres">
      <dgm:prSet presAssocID="{CD2D505B-3554-4060-A0F1-B09B400867A5}" presName="textBox5b" presStyleLbl="revTx" presStyleIdx="1" presStyleCnt="5">
        <dgm:presLayoutVars>
          <dgm:bulletEnabled val="1"/>
        </dgm:presLayoutVars>
      </dgm:prSet>
      <dgm:spPr/>
      <dgm:t>
        <a:bodyPr/>
        <a:lstStyle/>
        <a:p>
          <a:endParaRPr lang="zh-CN" altLang="en-US"/>
        </a:p>
      </dgm:t>
    </dgm:pt>
    <dgm:pt modelId="{4F40134C-821E-4B35-9AC0-FB93606407E6}" type="pres">
      <dgm:prSet presAssocID="{2C08D4AE-49B5-4D76-AC30-B4755CEF54B2}" presName="bullet5c" presStyleLbl="node1" presStyleIdx="2" presStyleCnt="5"/>
      <dgm:spPr/>
    </dgm:pt>
    <dgm:pt modelId="{4F48BDF3-224C-435E-9A33-026BCE819292}" type="pres">
      <dgm:prSet presAssocID="{2C08D4AE-49B5-4D76-AC30-B4755CEF54B2}" presName="textBox5c" presStyleLbl="revTx" presStyleIdx="2" presStyleCnt="5">
        <dgm:presLayoutVars>
          <dgm:bulletEnabled val="1"/>
        </dgm:presLayoutVars>
      </dgm:prSet>
      <dgm:spPr/>
      <dgm:t>
        <a:bodyPr/>
        <a:lstStyle/>
        <a:p>
          <a:endParaRPr lang="zh-CN" altLang="en-US"/>
        </a:p>
      </dgm:t>
    </dgm:pt>
    <dgm:pt modelId="{D9554694-E02A-4E0A-B0F9-BCEDC8B23156}" type="pres">
      <dgm:prSet presAssocID="{2965EB1A-69AE-4B56-A7B4-37D1E15F029E}" presName="bullet5d" presStyleLbl="node1" presStyleIdx="3" presStyleCnt="5"/>
      <dgm:spPr/>
    </dgm:pt>
    <dgm:pt modelId="{4046C59F-6D0A-45A0-8B88-B8B57623365A}" type="pres">
      <dgm:prSet presAssocID="{2965EB1A-69AE-4B56-A7B4-37D1E15F029E}" presName="textBox5d" presStyleLbl="revTx" presStyleIdx="3" presStyleCnt="5">
        <dgm:presLayoutVars>
          <dgm:bulletEnabled val="1"/>
        </dgm:presLayoutVars>
      </dgm:prSet>
      <dgm:spPr/>
      <dgm:t>
        <a:bodyPr/>
        <a:lstStyle/>
        <a:p>
          <a:endParaRPr lang="zh-CN" altLang="en-US"/>
        </a:p>
      </dgm:t>
    </dgm:pt>
    <dgm:pt modelId="{F284B970-4909-4FE1-82B2-0AA86EB34364}" type="pres">
      <dgm:prSet presAssocID="{4223DE39-05D8-49D8-A593-60F6F6E5060B}" presName="bullet5e" presStyleLbl="node1" presStyleIdx="4" presStyleCnt="5"/>
      <dgm:spPr>
        <a:solidFill>
          <a:schemeClr val="accent2">
            <a:lumMod val="60000"/>
            <a:lumOff val="40000"/>
          </a:schemeClr>
        </a:solidFill>
      </dgm:spPr>
    </dgm:pt>
    <dgm:pt modelId="{E7B27A65-82F7-4DF6-87C6-9D961CAC23CF}" type="pres">
      <dgm:prSet presAssocID="{4223DE39-05D8-49D8-A593-60F6F6E5060B}" presName="textBox5e" presStyleLbl="revTx" presStyleIdx="4" presStyleCnt="5" custLinFactNeighborX="-18883" custLinFactNeighborY="2627">
        <dgm:presLayoutVars>
          <dgm:bulletEnabled val="1"/>
        </dgm:presLayoutVars>
      </dgm:prSet>
      <dgm:spPr/>
      <dgm:t>
        <a:bodyPr/>
        <a:lstStyle/>
        <a:p>
          <a:endParaRPr lang="zh-CN" altLang="en-US"/>
        </a:p>
      </dgm:t>
    </dgm:pt>
  </dgm:ptLst>
  <dgm:cxnLst>
    <dgm:cxn modelId="{3397CF5E-9D62-44CE-AF9C-70341C0ACDE3}" srcId="{67CBF15F-3E43-42BB-AEDD-792C4477AEBA}" destId="{D3213E03-443C-408B-BF8D-30E0C963B574}" srcOrd="0" destOrd="0" parTransId="{A496B65F-E91C-4539-8D99-1D627233DB05}" sibTransId="{FF13849F-C263-431C-8AFE-72C36E15774D}"/>
    <dgm:cxn modelId="{216C72EE-55AF-4378-8DAA-C72F3043665B}" srcId="{67CBF15F-3E43-42BB-AEDD-792C4477AEBA}" destId="{2C08D4AE-49B5-4D76-AC30-B4755CEF54B2}" srcOrd="2" destOrd="0" parTransId="{227825CF-ABAB-4F4A-AE51-F6FBF70BA516}" sibTransId="{B2E70F28-B543-4253-BD09-F9EAA29EAFCD}"/>
    <dgm:cxn modelId="{E83C3AEA-107C-4799-88F7-23C524284FED}" type="presOf" srcId="{67CBF15F-3E43-42BB-AEDD-792C4477AEBA}" destId="{C6F8529E-2690-4228-8615-73D57ACE8FFA}" srcOrd="0" destOrd="0" presId="urn:microsoft.com/office/officeart/2005/8/layout/arrow2"/>
    <dgm:cxn modelId="{8C2A5238-8615-469A-B8F5-DB4CDE1BF5C3}" type="presOf" srcId="{2C08D4AE-49B5-4D76-AC30-B4755CEF54B2}" destId="{4F48BDF3-224C-435E-9A33-026BCE819292}" srcOrd="0" destOrd="0" presId="urn:microsoft.com/office/officeart/2005/8/layout/arrow2"/>
    <dgm:cxn modelId="{12EEF7AF-2D9C-46C6-9874-1ABB6163E27C}" type="presOf" srcId="{4223DE39-05D8-49D8-A593-60F6F6E5060B}" destId="{E7B27A65-82F7-4DF6-87C6-9D961CAC23CF}" srcOrd="0" destOrd="0" presId="urn:microsoft.com/office/officeart/2005/8/layout/arrow2"/>
    <dgm:cxn modelId="{A5B541E9-C535-460D-AF70-229083EA95B2}" srcId="{67CBF15F-3E43-42BB-AEDD-792C4477AEBA}" destId="{4223DE39-05D8-49D8-A593-60F6F6E5060B}" srcOrd="4" destOrd="0" parTransId="{EA597581-16D1-42B1-B8D6-5042B3CB2D4F}" sibTransId="{B181D81F-CDEC-4EE6-8324-7D456EAF1D92}"/>
    <dgm:cxn modelId="{B1345BA9-76F3-4BD5-BCCB-788F3CE33406}" srcId="{67CBF15F-3E43-42BB-AEDD-792C4477AEBA}" destId="{CD2D505B-3554-4060-A0F1-B09B400867A5}" srcOrd="1" destOrd="0" parTransId="{FB8BFE6F-8A3A-4493-A4EB-A015659F8BAA}" sibTransId="{D80081B2-6FEA-456F-B05F-A27BB5298DE1}"/>
    <dgm:cxn modelId="{F86636AC-675B-45C2-A0E3-BB71C5330433}" srcId="{67CBF15F-3E43-42BB-AEDD-792C4477AEBA}" destId="{2965EB1A-69AE-4B56-A7B4-37D1E15F029E}" srcOrd="3" destOrd="0" parTransId="{CBCF9E50-6EE6-4DBB-BDAD-5AA0A33A5012}" sibTransId="{5B09A628-7B06-43EC-A415-3CF1AB33E4EF}"/>
    <dgm:cxn modelId="{28394F48-D126-47B4-98D7-D475037AC4FF}" type="presOf" srcId="{2965EB1A-69AE-4B56-A7B4-37D1E15F029E}" destId="{4046C59F-6D0A-45A0-8B88-B8B57623365A}" srcOrd="0" destOrd="0" presId="urn:microsoft.com/office/officeart/2005/8/layout/arrow2"/>
    <dgm:cxn modelId="{BD6EC250-C350-449B-B2C6-383D8C3A7CCF}" type="presOf" srcId="{CD2D505B-3554-4060-A0F1-B09B400867A5}" destId="{34E60271-8A25-45F2-BB71-FBF131464395}" srcOrd="0" destOrd="0" presId="urn:microsoft.com/office/officeart/2005/8/layout/arrow2"/>
    <dgm:cxn modelId="{EEDB77E9-7195-4244-B31B-DD5838FA9484}" type="presOf" srcId="{D3213E03-443C-408B-BF8D-30E0C963B574}" destId="{FCDF2DD5-97E6-4374-A9A9-7D1A7DE4E3B4}" srcOrd="0" destOrd="0" presId="urn:microsoft.com/office/officeart/2005/8/layout/arrow2"/>
    <dgm:cxn modelId="{C783BB60-1B62-4002-BE91-5A9903615012}" type="presParOf" srcId="{C6F8529E-2690-4228-8615-73D57ACE8FFA}" destId="{3436D21A-DAC8-4F66-A2E9-536B9F9F3AC3}" srcOrd="0" destOrd="0" presId="urn:microsoft.com/office/officeart/2005/8/layout/arrow2"/>
    <dgm:cxn modelId="{F74B228E-6299-4ED0-B814-F123B25579BC}" type="presParOf" srcId="{C6F8529E-2690-4228-8615-73D57ACE8FFA}" destId="{DBA76F0E-51BB-46F7-9E03-7771130BB3C4}" srcOrd="1" destOrd="0" presId="urn:microsoft.com/office/officeart/2005/8/layout/arrow2"/>
    <dgm:cxn modelId="{5A4E74E4-0815-4281-AEF2-4AF9CC13C91A}" type="presParOf" srcId="{DBA76F0E-51BB-46F7-9E03-7771130BB3C4}" destId="{54CDAC66-8CC4-4CFD-932E-E5B6B198F669}" srcOrd="0" destOrd="0" presId="urn:microsoft.com/office/officeart/2005/8/layout/arrow2"/>
    <dgm:cxn modelId="{76F162D8-B67E-4843-9376-71A75F32022F}" type="presParOf" srcId="{DBA76F0E-51BB-46F7-9E03-7771130BB3C4}" destId="{FCDF2DD5-97E6-4374-A9A9-7D1A7DE4E3B4}" srcOrd="1" destOrd="0" presId="urn:microsoft.com/office/officeart/2005/8/layout/arrow2"/>
    <dgm:cxn modelId="{3BB1D826-C1CB-4B35-A10A-DF45ED289613}" type="presParOf" srcId="{DBA76F0E-51BB-46F7-9E03-7771130BB3C4}" destId="{ABB9D810-21FB-46EB-AC13-B79A601851F0}" srcOrd="2" destOrd="0" presId="urn:microsoft.com/office/officeart/2005/8/layout/arrow2"/>
    <dgm:cxn modelId="{667D8AB4-5B88-4A70-9CE3-F749FF1CD6B8}" type="presParOf" srcId="{DBA76F0E-51BB-46F7-9E03-7771130BB3C4}" destId="{34E60271-8A25-45F2-BB71-FBF131464395}" srcOrd="3" destOrd="0" presId="urn:microsoft.com/office/officeart/2005/8/layout/arrow2"/>
    <dgm:cxn modelId="{DB8EE456-136E-4876-AEAA-3517019666BF}" type="presParOf" srcId="{DBA76F0E-51BB-46F7-9E03-7771130BB3C4}" destId="{4F40134C-821E-4B35-9AC0-FB93606407E6}" srcOrd="4" destOrd="0" presId="urn:microsoft.com/office/officeart/2005/8/layout/arrow2"/>
    <dgm:cxn modelId="{4BED00F3-934E-4CEC-A6E6-70DB523AE745}" type="presParOf" srcId="{DBA76F0E-51BB-46F7-9E03-7771130BB3C4}" destId="{4F48BDF3-224C-435E-9A33-026BCE819292}" srcOrd="5" destOrd="0" presId="urn:microsoft.com/office/officeart/2005/8/layout/arrow2"/>
    <dgm:cxn modelId="{0197AEFB-EC59-4B99-9A7A-EDE6378133C9}" type="presParOf" srcId="{DBA76F0E-51BB-46F7-9E03-7771130BB3C4}" destId="{D9554694-E02A-4E0A-B0F9-BCEDC8B23156}" srcOrd="6" destOrd="0" presId="urn:microsoft.com/office/officeart/2005/8/layout/arrow2"/>
    <dgm:cxn modelId="{347B75CC-C815-4970-B66F-183A72DAE5CC}" type="presParOf" srcId="{DBA76F0E-51BB-46F7-9E03-7771130BB3C4}" destId="{4046C59F-6D0A-45A0-8B88-B8B57623365A}" srcOrd="7" destOrd="0" presId="urn:microsoft.com/office/officeart/2005/8/layout/arrow2"/>
    <dgm:cxn modelId="{FDFA0BBE-69A3-4625-86F2-BACB5DFB02DE}" type="presParOf" srcId="{DBA76F0E-51BB-46F7-9E03-7771130BB3C4}" destId="{F284B970-4909-4FE1-82B2-0AA86EB34364}" srcOrd="8" destOrd="0" presId="urn:microsoft.com/office/officeart/2005/8/layout/arrow2"/>
    <dgm:cxn modelId="{14524038-BA7D-4647-B09D-A202F1628A78}" type="presParOf" srcId="{DBA76F0E-51BB-46F7-9E03-7771130BB3C4}" destId="{E7B27A65-82F7-4DF6-87C6-9D961CAC23CF}"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B1EB5E-6EF2-4822-AB00-058C6AA7896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CN" altLang="en-US"/>
        </a:p>
      </dgm:t>
    </dgm:pt>
    <dgm:pt modelId="{245CA9F2-7AD2-4EA4-8823-2CD50386BD47}">
      <dgm:prSet custT="1"/>
      <dgm:spPr/>
      <dgm:t>
        <a:bodyPr/>
        <a:lstStyle/>
        <a:p>
          <a:pPr rtl="0">
            <a:lnSpc>
              <a:spcPct val="100000"/>
            </a:lnSpc>
          </a:pPr>
          <a:r>
            <a:rPr lang="zh-CN" sz="1800" dirty="0" smtClean="0">
              <a:latin typeface="+mn-ea"/>
              <a:ea typeface="+mn-ea"/>
            </a:rPr>
            <a:t>大数据是在传统数据库学科的分支</a:t>
          </a:r>
          <a:r>
            <a:rPr lang="en-US" sz="1800" dirty="0" smtClean="0">
              <a:latin typeface="+mn-ea"/>
              <a:ea typeface="+mn-ea"/>
            </a:rPr>
            <a:t>——</a:t>
          </a:r>
          <a:r>
            <a:rPr lang="zh-CN" sz="1800" dirty="0" smtClean="0">
              <a:latin typeface="+mn-ea"/>
              <a:ea typeface="+mn-ea"/>
            </a:rPr>
            <a:t>数据仓库与数据挖掘的基础上进一步发展起来的。但有两点比较主要的不同：</a:t>
          </a:r>
          <a:endParaRPr lang="zh-CN" sz="1800" dirty="0">
            <a:latin typeface="+mn-ea"/>
            <a:ea typeface="+mn-ea"/>
          </a:endParaRPr>
        </a:p>
      </dgm:t>
    </dgm:pt>
    <dgm:pt modelId="{BF5EDDA5-A397-455D-AB5E-CE827E93CE3C}" type="parTrans" cxnId="{907BEC1B-CAB3-47AC-9ACB-7255D0B37EA4}">
      <dgm:prSet/>
      <dgm:spPr/>
      <dgm:t>
        <a:bodyPr/>
        <a:lstStyle/>
        <a:p>
          <a:pPr>
            <a:lnSpc>
              <a:spcPct val="100000"/>
            </a:lnSpc>
          </a:pPr>
          <a:endParaRPr lang="zh-CN" altLang="en-US"/>
        </a:p>
      </dgm:t>
    </dgm:pt>
    <dgm:pt modelId="{25A6C7C2-35BA-4210-828F-7D2CD2E7CC1E}" type="sibTrans" cxnId="{907BEC1B-CAB3-47AC-9ACB-7255D0B37EA4}">
      <dgm:prSet/>
      <dgm:spPr/>
      <dgm:t>
        <a:bodyPr/>
        <a:lstStyle/>
        <a:p>
          <a:pPr>
            <a:lnSpc>
              <a:spcPct val="100000"/>
            </a:lnSpc>
          </a:pPr>
          <a:endParaRPr lang="zh-CN" altLang="en-US"/>
        </a:p>
      </dgm:t>
    </dgm:pt>
    <dgm:pt modelId="{F08FDDC5-F62F-438C-A4CE-598556848725}">
      <dgm:prSet custT="1"/>
      <dgm:spPr/>
      <dgm:t>
        <a:bodyPr/>
        <a:lstStyle/>
        <a:p>
          <a:pPr algn="just" rtl="0">
            <a:lnSpc>
              <a:spcPct val="100000"/>
            </a:lnSpc>
          </a:pPr>
          <a:r>
            <a:rPr lang="zh-CN" sz="1600" baseline="0" dirty="0" smtClean="0">
              <a:latin typeface="Times New Roman" panose="02020603050405020304" pitchFamily="18" charset="0"/>
            </a:rPr>
            <a:t>结构化程度</a:t>
          </a:r>
          <a:r>
            <a:rPr lang="zh-CN" altLang="en-US" sz="1600" baseline="0" dirty="0" smtClean="0">
              <a:latin typeface="Times New Roman" panose="02020603050405020304" pitchFamily="18" charset="0"/>
            </a:rPr>
            <a:t>：</a:t>
          </a:r>
          <a:r>
            <a:rPr lang="zh-CN" sz="1600" b="1" baseline="0" dirty="0" smtClean="0">
              <a:latin typeface="Times New Roman" panose="02020603050405020304" pitchFamily="18" charset="0"/>
            </a:rPr>
            <a:t>传统数据库保存的是结构化或者半结构化的数据，</a:t>
          </a:r>
          <a:r>
            <a:rPr lang="zh-CN" sz="1600" baseline="0" dirty="0" smtClean="0">
              <a:latin typeface="Times New Roman" panose="02020603050405020304" pitchFamily="18" charset="0"/>
            </a:rPr>
            <a:t>以二维表或者标准</a:t>
          </a:r>
          <a:r>
            <a:rPr lang="en-US" sz="1600" baseline="0" dirty="0" smtClean="0">
              <a:latin typeface="Times New Roman" panose="02020603050405020304" pitchFamily="18" charset="0"/>
            </a:rPr>
            <a:t>XML</a:t>
          </a:r>
          <a:r>
            <a:rPr lang="zh-CN" sz="1600" baseline="0" dirty="0" smtClean="0">
              <a:latin typeface="Times New Roman" panose="02020603050405020304" pitchFamily="18" charset="0"/>
            </a:rPr>
            <a:t>文件的方式存储数据，由于结构清晰，处理相对容易；</a:t>
          </a:r>
          <a:r>
            <a:rPr lang="zh-CN" sz="1600" b="1" baseline="0" dirty="0" smtClean="0">
              <a:latin typeface="Times New Roman" panose="02020603050405020304" pitchFamily="18" charset="0"/>
            </a:rPr>
            <a:t>大数据面向的是一切计算机可以存储的数据格式</a:t>
          </a:r>
          <a:r>
            <a:rPr lang="zh-CN" sz="1600" baseline="0" dirty="0" smtClean="0">
              <a:latin typeface="Times New Roman" panose="02020603050405020304" pitchFamily="18" charset="0"/>
            </a:rPr>
            <a:t>，包括互联网上的各种网页、图片、音频、视频，包括办公文档、报表，包括人们在搜索引擎中输入的关键词、在社交网络中的留言、喜好，也包括各种传感器自动收集的监控结果等等，显然不同的格式处理起来更加困难。</a:t>
          </a:r>
          <a:endParaRPr lang="zh-CN" sz="1600" baseline="0" dirty="0">
            <a:latin typeface="Times New Roman" panose="02020603050405020304" pitchFamily="18" charset="0"/>
          </a:endParaRPr>
        </a:p>
      </dgm:t>
    </dgm:pt>
    <dgm:pt modelId="{5A489DE5-A6B6-4F5E-8DCB-D2367871AC97}" type="parTrans" cxnId="{0C5A1BC5-D72E-4CA3-8686-771A00B5FB30}">
      <dgm:prSet/>
      <dgm:spPr/>
      <dgm:t>
        <a:bodyPr/>
        <a:lstStyle/>
        <a:p>
          <a:pPr>
            <a:lnSpc>
              <a:spcPct val="100000"/>
            </a:lnSpc>
          </a:pPr>
          <a:endParaRPr lang="zh-CN" altLang="en-US"/>
        </a:p>
      </dgm:t>
    </dgm:pt>
    <dgm:pt modelId="{D2DCFE63-3300-4D03-A500-6C80F6B21F63}" type="sibTrans" cxnId="{0C5A1BC5-D72E-4CA3-8686-771A00B5FB30}">
      <dgm:prSet/>
      <dgm:spPr/>
      <dgm:t>
        <a:bodyPr/>
        <a:lstStyle/>
        <a:p>
          <a:pPr>
            <a:lnSpc>
              <a:spcPct val="100000"/>
            </a:lnSpc>
          </a:pPr>
          <a:endParaRPr lang="zh-CN" altLang="en-US"/>
        </a:p>
      </dgm:t>
    </dgm:pt>
    <dgm:pt modelId="{E99DA542-9344-4C96-8E30-B08BDE08452F}">
      <dgm:prSet custT="1"/>
      <dgm:spPr/>
      <dgm:t>
        <a:bodyPr/>
        <a:lstStyle/>
        <a:p>
          <a:pPr algn="just" rtl="0">
            <a:lnSpc>
              <a:spcPct val="100000"/>
            </a:lnSpc>
          </a:pPr>
          <a:r>
            <a:rPr lang="zh-CN" altLang="en-US" sz="1600" baseline="0" dirty="0" smtClean="0">
              <a:latin typeface="Times New Roman" panose="02020603050405020304" pitchFamily="18" charset="0"/>
            </a:rPr>
            <a:t>噪声（异常）数据的处理：</a:t>
          </a:r>
          <a:r>
            <a:rPr lang="zh-CN" altLang="en-US" sz="1600" b="1" baseline="0" dirty="0" smtClean="0">
              <a:latin typeface="Times New Roman" panose="02020603050405020304" pitchFamily="18" charset="0"/>
            </a:rPr>
            <a:t>传统数据库通常把异常数据先剔除</a:t>
          </a:r>
          <a:r>
            <a:rPr lang="zh-CN" altLang="en-US" sz="1600" baseline="0" dirty="0" smtClean="0">
              <a:latin typeface="Times New Roman" panose="02020603050405020304" pitchFamily="18" charset="0"/>
            </a:rPr>
            <a:t>，应用在需要高精确度的领域，如银行对每个账户的管理；</a:t>
          </a:r>
          <a:r>
            <a:rPr lang="zh-CN" altLang="en-US" sz="1600" b="1" baseline="0" dirty="0" smtClean="0">
              <a:latin typeface="Times New Roman" panose="02020603050405020304" pitchFamily="18" charset="0"/>
            </a:rPr>
            <a:t>大数据则允许异常数据存在</a:t>
          </a:r>
          <a:r>
            <a:rPr lang="zh-CN" altLang="en-US" sz="1600" baseline="0" dirty="0" smtClean="0">
              <a:latin typeface="Times New Roman" panose="02020603050405020304" pitchFamily="18" charset="0"/>
            </a:rPr>
            <a:t>，更多应用在预测方面，找出大量数据中隐藏的关联关系，少量异常数据不会对总体结果产生影响。</a:t>
          </a:r>
          <a:endParaRPr lang="zh-CN" altLang="en-US" sz="1600" baseline="0" dirty="0">
            <a:latin typeface="Times New Roman" panose="02020603050405020304" pitchFamily="18" charset="0"/>
          </a:endParaRPr>
        </a:p>
      </dgm:t>
    </dgm:pt>
    <dgm:pt modelId="{EC71D61F-D882-4A2C-9956-470932564420}" type="parTrans" cxnId="{A3AD6CCA-2F9E-42E0-9A85-9A13601D6BD6}">
      <dgm:prSet/>
      <dgm:spPr/>
      <dgm:t>
        <a:bodyPr/>
        <a:lstStyle/>
        <a:p>
          <a:pPr>
            <a:lnSpc>
              <a:spcPct val="100000"/>
            </a:lnSpc>
          </a:pPr>
          <a:endParaRPr lang="zh-CN" altLang="en-US"/>
        </a:p>
      </dgm:t>
    </dgm:pt>
    <dgm:pt modelId="{B21801A9-1CE0-4BEC-B8C2-03C36F9F9528}" type="sibTrans" cxnId="{A3AD6CCA-2F9E-42E0-9A85-9A13601D6BD6}">
      <dgm:prSet/>
      <dgm:spPr/>
      <dgm:t>
        <a:bodyPr/>
        <a:lstStyle/>
        <a:p>
          <a:pPr>
            <a:lnSpc>
              <a:spcPct val="100000"/>
            </a:lnSpc>
          </a:pPr>
          <a:endParaRPr lang="zh-CN" altLang="en-US"/>
        </a:p>
      </dgm:t>
    </dgm:pt>
    <dgm:pt modelId="{28EDAA0F-64A4-44BF-8F87-4FD26E631B39}" type="pres">
      <dgm:prSet presAssocID="{64B1EB5E-6EF2-4822-AB00-058C6AA78964}" presName="linear" presStyleCnt="0">
        <dgm:presLayoutVars>
          <dgm:animLvl val="lvl"/>
          <dgm:resizeHandles val="exact"/>
        </dgm:presLayoutVars>
      </dgm:prSet>
      <dgm:spPr/>
      <dgm:t>
        <a:bodyPr/>
        <a:lstStyle/>
        <a:p>
          <a:endParaRPr lang="zh-CN" altLang="en-US"/>
        </a:p>
      </dgm:t>
    </dgm:pt>
    <dgm:pt modelId="{4535770F-EEE5-42C9-BBED-112D67C90032}" type="pres">
      <dgm:prSet presAssocID="{245CA9F2-7AD2-4EA4-8823-2CD50386BD47}" presName="parentText" presStyleLbl="node1" presStyleIdx="0" presStyleCnt="1" custScaleY="158586">
        <dgm:presLayoutVars>
          <dgm:chMax val="0"/>
          <dgm:bulletEnabled val="1"/>
        </dgm:presLayoutVars>
      </dgm:prSet>
      <dgm:spPr/>
      <dgm:t>
        <a:bodyPr/>
        <a:lstStyle/>
        <a:p>
          <a:endParaRPr lang="zh-CN" altLang="en-US"/>
        </a:p>
      </dgm:t>
    </dgm:pt>
    <dgm:pt modelId="{12ADD619-945A-4B8C-BEB1-28A1D2129F9E}" type="pres">
      <dgm:prSet presAssocID="{245CA9F2-7AD2-4EA4-8823-2CD50386BD47}" presName="childText" presStyleLbl="revTx" presStyleIdx="0" presStyleCnt="1" custScaleY="136412">
        <dgm:presLayoutVars>
          <dgm:bulletEnabled val="1"/>
        </dgm:presLayoutVars>
      </dgm:prSet>
      <dgm:spPr/>
      <dgm:t>
        <a:bodyPr/>
        <a:lstStyle/>
        <a:p>
          <a:endParaRPr lang="zh-CN" altLang="en-US"/>
        </a:p>
      </dgm:t>
    </dgm:pt>
  </dgm:ptLst>
  <dgm:cxnLst>
    <dgm:cxn modelId="{0C5A1BC5-D72E-4CA3-8686-771A00B5FB30}" srcId="{245CA9F2-7AD2-4EA4-8823-2CD50386BD47}" destId="{F08FDDC5-F62F-438C-A4CE-598556848725}" srcOrd="0" destOrd="0" parTransId="{5A489DE5-A6B6-4F5E-8DCB-D2367871AC97}" sibTransId="{D2DCFE63-3300-4D03-A500-6C80F6B21F63}"/>
    <dgm:cxn modelId="{A3AD6CCA-2F9E-42E0-9A85-9A13601D6BD6}" srcId="{245CA9F2-7AD2-4EA4-8823-2CD50386BD47}" destId="{E99DA542-9344-4C96-8E30-B08BDE08452F}" srcOrd="1" destOrd="0" parTransId="{EC71D61F-D882-4A2C-9956-470932564420}" sibTransId="{B21801A9-1CE0-4BEC-B8C2-03C36F9F9528}"/>
    <dgm:cxn modelId="{A135B81C-10C4-4729-9527-84A40BDF1BCB}" type="presOf" srcId="{245CA9F2-7AD2-4EA4-8823-2CD50386BD47}" destId="{4535770F-EEE5-42C9-BBED-112D67C90032}" srcOrd="0" destOrd="0" presId="urn:microsoft.com/office/officeart/2005/8/layout/vList2"/>
    <dgm:cxn modelId="{907BEC1B-CAB3-47AC-9ACB-7255D0B37EA4}" srcId="{64B1EB5E-6EF2-4822-AB00-058C6AA78964}" destId="{245CA9F2-7AD2-4EA4-8823-2CD50386BD47}" srcOrd="0" destOrd="0" parTransId="{BF5EDDA5-A397-455D-AB5E-CE827E93CE3C}" sibTransId="{25A6C7C2-35BA-4210-828F-7D2CD2E7CC1E}"/>
    <dgm:cxn modelId="{7C125E53-DDA2-48A6-A998-C8B8D07DB3D7}" type="presOf" srcId="{E99DA542-9344-4C96-8E30-B08BDE08452F}" destId="{12ADD619-945A-4B8C-BEB1-28A1D2129F9E}" srcOrd="0" destOrd="1" presId="urn:microsoft.com/office/officeart/2005/8/layout/vList2"/>
    <dgm:cxn modelId="{5AB31315-80EF-40D6-8A8D-1BDE1180DDE0}" type="presOf" srcId="{F08FDDC5-F62F-438C-A4CE-598556848725}" destId="{12ADD619-945A-4B8C-BEB1-28A1D2129F9E}" srcOrd="0" destOrd="0" presId="urn:microsoft.com/office/officeart/2005/8/layout/vList2"/>
    <dgm:cxn modelId="{F3E287C0-8625-46AF-8F65-782BB71FCA5E}" type="presOf" srcId="{64B1EB5E-6EF2-4822-AB00-058C6AA78964}" destId="{28EDAA0F-64A4-44BF-8F87-4FD26E631B39}" srcOrd="0" destOrd="0" presId="urn:microsoft.com/office/officeart/2005/8/layout/vList2"/>
    <dgm:cxn modelId="{DF3BE912-95CF-4737-AABE-5808CB9FEFF2}" type="presParOf" srcId="{28EDAA0F-64A4-44BF-8F87-4FD26E631B39}" destId="{4535770F-EEE5-42C9-BBED-112D67C90032}" srcOrd="0" destOrd="0" presId="urn:microsoft.com/office/officeart/2005/8/layout/vList2"/>
    <dgm:cxn modelId="{A4445F7B-C561-4F08-B5D3-472FF8F037C5}" type="presParOf" srcId="{28EDAA0F-64A4-44BF-8F87-4FD26E631B39}" destId="{12ADD619-945A-4B8C-BEB1-28A1D2129F9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pt>
    <dgm:pt modelId="{0D0C9DDE-32DE-4B20-8587-E863AC39056E}">
      <dgm:prSet phldrT="[文本]" custT="1"/>
      <dgm:spPr/>
      <dgm:t>
        <a:bodyPr/>
        <a:lstStyle/>
        <a:p>
          <a:r>
            <a:rPr lang="zh-CN" altLang="en-US" sz="1400" dirty="0" smtClean="0">
              <a:latin typeface="微软雅黑" pitchFamily="34" charset="-122"/>
              <a:ea typeface="微软雅黑" pitchFamily="34" charset="-122"/>
            </a:rPr>
            <a:t>数据采集</a:t>
          </a:r>
          <a:endParaRPr lang="zh-CN" altLang="en-US" sz="1400" dirty="0">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latin typeface="微软雅黑" pitchFamily="34" charset="-122"/>
              <a:ea typeface="微软雅黑" pitchFamily="34" charset="-122"/>
            </a:rPr>
            <a:t>数据储存</a:t>
          </a:r>
          <a:endParaRPr lang="zh-CN" altLang="en-US" sz="1400" dirty="0">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latin typeface="微软雅黑" pitchFamily="34" charset="-122"/>
              <a:ea typeface="微软雅黑" pitchFamily="34" charset="-122"/>
            </a:rPr>
            <a:t>数据管理</a:t>
          </a:r>
          <a:endParaRPr lang="zh-CN" altLang="en-US" sz="1400" dirty="0">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latin typeface="微软雅黑" pitchFamily="34" charset="-122"/>
              <a:ea typeface="微软雅黑" pitchFamily="34" charset="-122"/>
            </a:rPr>
            <a:t>数据分析与挖掘</a:t>
          </a:r>
          <a:endParaRPr lang="zh-CN" altLang="en-US" sz="1400" dirty="0">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4E9A6A86-1A81-44CF-A30C-BA05E103CF7B}" type="presOf" srcId="{6B636814-8A0F-4FB8-966D-C807EA9D35FC}" destId="{8B7B90EC-D658-4241-A252-86294E9944E2}" srcOrd="0" destOrd="0" presId="urn:microsoft.com/office/officeart/2005/8/layout/hProcess11"/>
    <dgm:cxn modelId="{0A6AD22A-CF62-45C2-A42D-4DF7842AF47E}" srcId="{BCCBA827-B404-49EE-AF8A-E427DB9BD81F}" destId="{70EF60A8-584C-46A2-A250-F53D0C01AE09}" srcOrd="3" destOrd="0" parTransId="{04E80955-0FC6-42B1-805C-CAC16BB6CE11}" sibTransId="{C4505F6F-13BB-4942-8991-B71087C56E0A}"/>
    <dgm:cxn modelId="{9E48C201-A0D3-426C-831F-A782D0BD87AA}" type="presOf" srcId="{BCCBA827-B404-49EE-AF8A-E427DB9BD81F}" destId="{7208DC23-693D-4641-99D4-D972E4EF6F94}" srcOrd="0" destOrd="0" presId="urn:microsoft.com/office/officeart/2005/8/layout/hProcess11"/>
    <dgm:cxn modelId="{81A56452-31F1-4794-95AF-0F82CB7995E0}" type="presOf" srcId="{1BDAB359-4124-4952-B2D1-64B08DE6A44E}" destId="{92559568-0E55-4250-BE01-2C930194C1B0}"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27042516-A13B-45E4-A3FA-C49E02162331}" type="presOf" srcId="{70EF60A8-584C-46A2-A250-F53D0C01AE09}" destId="{62E5EB8D-E423-4FBA-A479-97A42AD4961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B9B835A1-1DE8-4C00-B99D-93EB4AE85CBE}" srcId="{BCCBA827-B404-49EE-AF8A-E427DB9BD81F}" destId="{1BDAB359-4124-4952-B2D1-64B08DE6A44E}" srcOrd="1" destOrd="0" parTransId="{D467E858-E8F3-4792-924F-DDB0015DD040}" sibTransId="{20FF6B83-0F05-466E-90FE-77575F0C423A}"/>
    <dgm:cxn modelId="{356A39F2-935E-4373-A720-7324315B4E83}" type="presOf" srcId="{0D0C9DDE-32DE-4B20-8587-E863AC39056E}" destId="{D718B4DB-221A-4DF9-B7FE-90E4478F23A0}" srcOrd="0" destOrd="0" presId="urn:microsoft.com/office/officeart/2005/8/layout/hProcess11"/>
    <dgm:cxn modelId="{82AD98DE-0CE8-4BD5-A48A-113DE832CA6E}" type="presParOf" srcId="{7208DC23-693D-4641-99D4-D972E4EF6F94}" destId="{CB0007A1-71C7-4465-8744-B8ECC3148487}" srcOrd="0" destOrd="0" presId="urn:microsoft.com/office/officeart/2005/8/layout/hProcess11"/>
    <dgm:cxn modelId="{1A6D5365-EA96-4876-B287-A40339319F80}" type="presParOf" srcId="{7208DC23-693D-4641-99D4-D972E4EF6F94}" destId="{84856DFD-6CD8-4FEF-ACE0-D67E1AAF3D9D}" srcOrd="1" destOrd="0" presId="urn:microsoft.com/office/officeart/2005/8/layout/hProcess11"/>
    <dgm:cxn modelId="{117742C9-6653-4966-A30F-654297DB5EC2}" type="presParOf" srcId="{84856DFD-6CD8-4FEF-ACE0-D67E1AAF3D9D}" destId="{1CC0AF25-F3B1-44E4-A1BE-18125076B936}" srcOrd="0" destOrd="0" presId="urn:microsoft.com/office/officeart/2005/8/layout/hProcess11"/>
    <dgm:cxn modelId="{98F68189-D718-4699-BC4B-84ADF5E85BD8}" type="presParOf" srcId="{1CC0AF25-F3B1-44E4-A1BE-18125076B936}" destId="{D718B4DB-221A-4DF9-B7FE-90E4478F23A0}" srcOrd="0" destOrd="0" presId="urn:microsoft.com/office/officeart/2005/8/layout/hProcess11"/>
    <dgm:cxn modelId="{A6E0CFBC-6549-4183-A109-120DFFCC6DB6}" type="presParOf" srcId="{1CC0AF25-F3B1-44E4-A1BE-18125076B936}" destId="{3AB709DD-1851-4ED4-BBAA-10979980A3DF}" srcOrd="1" destOrd="0" presId="urn:microsoft.com/office/officeart/2005/8/layout/hProcess11"/>
    <dgm:cxn modelId="{4889251E-17C5-4831-AD07-BCC4FA2A89A3}" type="presParOf" srcId="{1CC0AF25-F3B1-44E4-A1BE-18125076B936}" destId="{2193A97A-743C-45EA-BF6C-D8EC44CDCAB5}" srcOrd="2" destOrd="0" presId="urn:microsoft.com/office/officeart/2005/8/layout/hProcess11"/>
    <dgm:cxn modelId="{4498DF19-F229-48F9-8EE7-AB5AC4F98E6B}" type="presParOf" srcId="{84856DFD-6CD8-4FEF-ACE0-D67E1AAF3D9D}" destId="{17F0FDA1-555B-42A7-86A8-13C3DE4B8A06}" srcOrd="1" destOrd="0" presId="urn:microsoft.com/office/officeart/2005/8/layout/hProcess11"/>
    <dgm:cxn modelId="{CE23E55A-985D-4787-B48C-32F08CD7F044}" type="presParOf" srcId="{84856DFD-6CD8-4FEF-ACE0-D67E1AAF3D9D}" destId="{4F84A34D-DAED-4DDC-9355-C717E12B3C21}" srcOrd="2" destOrd="0" presId="urn:microsoft.com/office/officeart/2005/8/layout/hProcess11"/>
    <dgm:cxn modelId="{9608382E-A1A9-4444-BBEC-02110F565640}" type="presParOf" srcId="{4F84A34D-DAED-4DDC-9355-C717E12B3C21}" destId="{92559568-0E55-4250-BE01-2C930194C1B0}" srcOrd="0" destOrd="0" presId="urn:microsoft.com/office/officeart/2005/8/layout/hProcess11"/>
    <dgm:cxn modelId="{6FC9682C-2521-4DF5-8491-8CDE494EC954}" type="presParOf" srcId="{4F84A34D-DAED-4DDC-9355-C717E12B3C21}" destId="{4910C1BB-60D2-4107-8D94-69E53A4D8E8B}" srcOrd="1" destOrd="0" presId="urn:microsoft.com/office/officeart/2005/8/layout/hProcess11"/>
    <dgm:cxn modelId="{E4E8CBE1-8265-4282-97A5-0B507BBDDA0F}" type="presParOf" srcId="{4F84A34D-DAED-4DDC-9355-C717E12B3C21}" destId="{876BDE4F-85BF-4CE7-BED6-EFA8D9E66C31}" srcOrd="2" destOrd="0" presId="urn:microsoft.com/office/officeart/2005/8/layout/hProcess11"/>
    <dgm:cxn modelId="{4CE70CAD-A6D0-47EB-8FF6-10DE4C6FBC3C}" type="presParOf" srcId="{84856DFD-6CD8-4FEF-ACE0-D67E1AAF3D9D}" destId="{17EB2AE3-58E5-49C6-B667-4DBC80237BBE}" srcOrd="3" destOrd="0" presId="urn:microsoft.com/office/officeart/2005/8/layout/hProcess11"/>
    <dgm:cxn modelId="{2D071AF7-D290-479D-A58C-357B209ECF46}" type="presParOf" srcId="{84856DFD-6CD8-4FEF-ACE0-D67E1AAF3D9D}" destId="{2C7B9839-B104-4946-83A9-F2D79420B772}" srcOrd="4" destOrd="0" presId="urn:microsoft.com/office/officeart/2005/8/layout/hProcess11"/>
    <dgm:cxn modelId="{3BDB43E0-5CA1-444E-B94F-5BBA831B6483}" type="presParOf" srcId="{2C7B9839-B104-4946-83A9-F2D79420B772}" destId="{8B7B90EC-D658-4241-A252-86294E9944E2}" srcOrd="0" destOrd="0" presId="urn:microsoft.com/office/officeart/2005/8/layout/hProcess11"/>
    <dgm:cxn modelId="{E6B5A8DD-11FE-4ECF-9D57-AEB76DA3DAFD}" type="presParOf" srcId="{2C7B9839-B104-4946-83A9-F2D79420B772}" destId="{58C36D6E-4FF8-4F7F-9715-417D4B8BB0FB}" srcOrd="1" destOrd="0" presId="urn:microsoft.com/office/officeart/2005/8/layout/hProcess11"/>
    <dgm:cxn modelId="{E5555D34-EA50-4124-B3BA-C3FADE13E508}" type="presParOf" srcId="{2C7B9839-B104-4946-83A9-F2D79420B772}" destId="{F6BE4338-C650-4FFE-8674-91E07C37D23D}" srcOrd="2" destOrd="0" presId="urn:microsoft.com/office/officeart/2005/8/layout/hProcess11"/>
    <dgm:cxn modelId="{40F6FE02-4CC7-4487-95A8-C29C4FF12574}" type="presParOf" srcId="{84856DFD-6CD8-4FEF-ACE0-D67E1AAF3D9D}" destId="{834FC726-10F0-438F-945D-6AA05CF42F91}" srcOrd="5" destOrd="0" presId="urn:microsoft.com/office/officeart/2005/8/layout/hProcess11"/>
    <dgm:cxn modelId="{69EFA5B9-635A-4EFE-B5AD-035B9166AAEE}" type="presParOf" srcId="{84856DFD-6CD8-4FEF-ACE0-D67E1AAF3D9D}" destId="{BE3963F2-A708-4882-BC9C-05097DBAD35F}" srcOrd="6" destOrd="0" presId="urn:microsoft.com/office/officeart/2005/8/layout/hProcess11"/>
    <dgm:cxn modelId="{98582D02-01DB-41DB-B640-6AD2F846D1FE}" type="presParOf" srcId="{BE3963F2-A708-4882-BC9C-05097DBAD35F}" destId="{62E5EB8D-E423-4FBA-A479-97A42AD49610}" srcOrd="0" destOrd="0" presId="urn:microsoft.com/office/officeart/2005/8/layout/hProcess11"/>
    <dgm:cxn modelId="{263D6244-4DD3-4C85-9B3F-9C9D9382BBC1}" type="presParOf" srcId="{BE3963F2-A708-4882-BC9C-05097DBAD35F}" destId="{D4E67417-DC1E-44B2-B6D6-FAA111E1BD5F}" srcOrd="1" destOrd="0" presId="urn:microsoft.com/office/officeart/2005/8/layout/hProcess11"/>
    <dgm:cxn modelId="{64DE58F2-9CAF-4512-BEED-E6648B9E10F5}"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C2338-AA63-40B4-AF59-80CCAC070390}">
      <dsp:nvSpPr>
        <dsp:cNvPr id="0" name=""/>
        <dsp:cNvSpPr/>
      </dsp:nvSpPr>
      <dsp:spPr>
        <a:xfrm>
          <a:off x="1813729" y="284188"/>
          <a:ext cx="4091144" cy="4091144"/>
        </a:xfrm>
        <a:prstGeom prst="pie">
          <a:avLst>
            <a:gd name="adj1" fmla="val 16200000"/>
            <a:gd name="adj2" fmla="val 1980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smtClean="0"/>
            <a:t>云计算</a:t>
          </a:r>
          <a:endParaRPr lang="zh-CN" altLang="en-US" sz="2000" kern="1200"/>
        </a:p>
      </dsp:txBody>
      <dsp:txXfrm>
        <a:off x="3903135" y="722525"/>
        <a:ext cx="1193250" cy="876673"/>
      </dsp:txXfrm>
    </dsp:sp>
    <dsp:sp modelId="{4DBEE0AE-E211-4B39-96AB-2D8E6439F061}">
      <dsp:nvSpPr>
        <dsp:cNvPr id="0" name=""/>
        <dsp:cNvSpPr/>
      </dsp:nvSpPr>
      <dsp:spPr>
        <a:xfrm>
          <a:off x="1691969" y="495077"/>
          <a:ext cx="4091144" cy="4091144"/>
        </a:xfrm>
        <a:prstGeom prst="pie">
          <a:avLst>
            <a:gd name="adj1" fmla="val 19800000"/>
            <a:gd name="adj2" fmla="val 180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smtClean="0"/>
            <a:t>大数据</a:t>
          </a:r>
          <a:endParaRPr lang="zh-CN" altLang="en-US" sz="2000" kern="1200"/>
        </a:p>
      </dsp:txBody>
      <dsp:txXfrm>
        <a:off x="4492455" y="2126664"/>
        <a:ext cx="1237084" cy="827969"/>
      </dsp:txXfrm>
    </dsp:sp>
    <dsp:sp modelId="{C50FDC26-3DD4-4A28-9FF7-2F59A649093E}">
      <dsp:nvSpPr>
        <dsp:cNvPr id="0" name=""/>
        <dsp:cNvSpPr/>
      </dsp:nvSpPr>
      <dsp:spPr>
        <a:xfrm>
          <a:off x="1670941" y="515655"/>
          <a:ext cx="4091144" cy="4091144"/>
        </a:xfrm>
        <a:prstGeom prst="pie">
          <a:avLst>
            <a:gd name="adj1" fmla="val 1800000"/>
            <a:gd name="adj2" fmla="val 540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smtClean="0"/>
            <a:t>电子商务</a:t>
          </a:r>
          <a:endParaRPr lang="zh-CN" altLang="en-US" sz="2000" kern="1200" dirty="0"/>
        </a:p>
      </dsp:txBody>
      <dsp:txXfrm>
        <a:off x="3760347" y="3291789"/>
        <a:ext cx="1193250" cy="876673"/>
      </dsp:txXfrm>
    </dsp:sp>
    <dsp:sp modelId="{B10A7464-572C-4C1A-ADB1-6C92080A6A15}">
      <dsp:nvSpPr>
        <dsp:cNvPr id="0" name=""/>
        <dsp:cNvSpPr/>
      </dsp:nvSpPr>
      <dsp:spPr>
        <a:xfrm>
          <a:off x="1691969" y="495077"/>
          <a:ext cx="4091144" cy="4091144"/>
        </a:xfrm>
        <a:prstGeom prst="pie">
          <a:avLst>
            <a:gd name="adj1" fmla="val 5400000"/>
            <a:gd name="adj2" fmla="val 900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smtClean="0"/>
            <a:t>电子政务</a:t>
          </a:r>
          <a:endParaRPr lang="zh-CN" altLang="en-US" sz="2000" kern="1200" dirty="0"/>
        </a:p>
      </dsp:txBody>
      <dsp:txXfrm>
        <a:off x="2500457" y="3271210"/>
        <a:ext cx="1193250" cy="876673"/>
      </dsp:txXfrm>
    </dsp:sp>
    <dsp:sp modelId="{EDE9834C-721D-4F33-B6D0-828F25F54551}">
      <dsp:nvSpPr>
        <dsp:cNvPr id="0" name=""/>
        <dsp:cNvSpPr/>
      </dsp:nvSpPr>
      <dsp:spPr>
        <a:xfrm>
          <a:off x="1691969" y="495077"/>
          <a:ext cx="4091144" cy="4091144"/>
        </a:xfrm>
        <a:prstGeom prst="pie">
          <a:avLst>
            <a:gd name="adj1" fmla="val 9000000"/>
            <a:gd name="adj2" fmla="val 1260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smtClean="0"/>
            <a:t>移动互联网</a:t>
          </a:r>
          <a:endParaRPr lang="zh-CN" altLang="en-US" sz="2000" kern="1200" dirty="0"/>
        </a:p>
      </dsp:txBody>
      <dsp:txXfrm>
        <a:off x="1755285" y="2126664"/>
        <a:ext cx="1237084" cy="827969"/>
      </dsp:txXfrm>
    </dsp:sp>
    <dsp:sp modelId="{EC132B88-F5A9-4B70-A322-879C878B0139}">
      <dsp:nvSpPr>
        <dsp:cNvPr id="0" name=""/>
        <dsp:cNvSpPr/>
      </dsp:nvSpPr>
      <dsp:spPr>
        <a:xfrm>
          <a:off x="1691969" y="495077"/>
          <a:ext cx="4091144" cy="4091144"/>
        </a:xfrm>
        <a:prstGeom prst="pie">
          <a:avLst>
            <a:gd name="adj1" fmla="val 12600000"/>
            <a:gd name="adj2" fmla="val 1620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smtClean="0"/>
            <a:t>社交网络</a:t>
          </a:r>
          <a:endParaRPr lang="zh-CN" altLang="en-US" sz="2000" kern="1200" dirty="0"/>
        </a:p>
      </dsp:txBody>
      <dsp:txXfrm>
        <a:off x="2500457" y="933414"/>
        <a:ext cx="1193250" cy="876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6D21A-DAC8-4F66-A2E9-536B9F9F3AC3}">
      <dsp:nvSpPr>
        <dsp:cNvPr id="0" name=""/>
        <dsp:cNvSpPr/>
      </dsp:nvSpPr>
      <dsp:spPr>
        <a:xfrm>
          <a:off x="0" y="324035"/>
          <a:ext cx="3456384" cy="216023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DAC66-8CC4-4CFD-932E-E5B6B198F669}">
      <dsp:nvSpPr>
        <dsp:cNvPr id="0" name=""/>
        <dsp:cNvSpPr/>
      </dsp:nvSpPr>
      <dsp:spPr>
        <a:xfrm>
          <a:off x="340453" y="1930390"/>
          <a:ext cx="79496" cy="7949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F2DD5-97E6-4374-A9A9-7D1A7DE4E3B4}">
      <dsp:nvSpPr>
        <dsp:cNvPr id="0" name=""/>
        <dsp:cNvSpPr/>
      </dsp:nvSpPr>
      <dsp:spPr>
        <a:xfrm>
          <a:off x="380202" y="1970138"/>
          <a:ext cx="452786" cy="514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124" tIns="0" rIns="0" bIns="0" numCol="1" spcCol="1270" anchor="t" anchorCtr="0">
          <a:noAutofit/>
        </a:bodyPr>
        <a:lstStyle/>
        <a:p>
          <a:pPr lvl="0" algn="l" defTabSz="800100">
            <a:lnSpc>
              <a:spcPct val="90000"/>
            </a:lnSpc>
            <a:spcBef>
              <a:spcPct val="0"/>
            </a:spcBef>
            <a:spcAft>
              <a:spcPct val="35000"/>
            </a:spcAft>
          </a:pPr>
          <a:r>
            <a:rPr lang="en-US" altLang="zh-CN" sz="1800" kern="1200" dirty="0" smtClean="0"/>
            <a:t>GB</a:t>
          </a:r>
          <a:endParaRPr lang="zh-CN" altLang="en-US" sz="1800" kern="1200" dirty="0"/>
        </a:p>
      </dsp:txBody>
      <dsp:txXfrm>
        <a:off x="380202" y="1970138"/>
        <a:ext cx="452786" cy="514137"/>
      </dsp:txXfrm>
    </dsp:sp>
    <dsp:sp modelId="{ABB9D810-21FB-46EB-AC13-B79A601851F0}">
      <dsp:nvSpPr>
        <dsp:cNvPr id="0" name=""/>
        <dsp:cNvSpPr/>
      </dsp:nvSpPr>
      <dsp:spPr>
        <a:xfrm>
          <a:off x="770773" y="1516920"/>
          <a:ext cx="124429" cy="12442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E60271-8A25-45F2-BB71-FBF131464395}">
      <dsp:nvSpPr>
        <dsp:cNvPr id="0" name=""/>
        <dsp:cNvSpPr/>
      </dsp:nvSpPr>
      <dsp:spPr>
        <a:xfrm>
          <a:off x="832988" y="1579135"/>
          <a:ext cx="573759" cy="90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33" tIns="0" rIns="0" bIns="0" numCol="1" spcCol="1270" anchor="t" anchorCtr="0">
          <a:noAutofit/>
        </a:bodyPr>
        <a:lstStyle/>
        <a:p>
          <a:pPr lvl="0" algn="l" defTabSz="1066800">
            <a:lnSpc>
              <a:spcPct val="90000"/>
            </a:lnSpc>
            <a:spcBef>
              <a:spcPct val="0"/>
            </a:spcBef>
            <a:spcAft>
              <a:spcPct val="35000"/>
            </a:spcAft>
          </a:pPr>
          <a:r>
            <a:rPr lang="en-US" altLang="zh-CN" sz="2400" kern="1200" dirty="0" smtClean="0"/>
            <a:t>TB</a:t>
          </a:r>
          <a:endParaRPr lang="zh-CN" altLang="en-US" sz="2400" kern="1200" dirty="0"/>
        </a:p>
      </dsp:txBody>
      <dsp:txXfrm>
        <a:off x="832988" y="1579135"/>
        <a:ext cx="573759" cy="905140"/>
      </dsp:txXfrm>
    </dsp:sp>
    <dsp:sp modelId="{4F40134C-821E-4B35-9AC0-FB93606407E6}">
      <dsp:nvSpPr>
        <dsp:cNvPr id="0" name=""/>
        <dsp:cNvSpPr/>
      </dsp:nvSpPr>
      <dsp:spPr>
        <a:xfrm>
          <a:off x="1323795" y="1187267"/>
          <a:ext cx="165906" cy="16590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48BDF3-224C-435E-9A33-026BCE819292}">
      <dsp:nvSpPr>
        <dsp:cNvPr id="0" name=""/>
        <dsp:cNvSpPr/>
      </dsp:nvSpPr>
      <dsp:spPr>
        <a:xfrm>
          <a:off x="1406748" y="1270221"/>
          <a:ext cx="667082" cy="121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10" tIns="0" rIns="0" bIns="0" numCol="1" spcCol="1270" anchor="t" anchorCtr="0">
          <a:noAutofit/>
        </a:bodyPr>
        <a:lstStyle/>
        <a:p>
          <a:pPr lvl="0" algn="l" defTabSz="1244600">
            <a:lnSpc>
              <a:spcPct val="90000"/>
            </a:lnSpc>
            <a:spcBef>
              <a:spcPct val="0"/>
            </a:spcBef>
            <a:spcAft>
              <a:spcPct val="35000"/>
            </a:spcAft>
          </a:pPr>
          <a:r>
            <a:rPr lang="en-US" altLang="zh-CN" sz="2800" kern="1200" dirty="0" smtClean="0"/>
            <a:t>PB</a:t>
          </a:r>
          <a:endParaRPr lang="zh-CN" altLang="en-US" sz="2800" kern="1200" dirty="0"/>
        </a:p>
      </dsp:txBody>
      <dsp:txXfrm>
        <a:off x="1406748" y="1270221"/>
        <a:ext cx="667082" cy="1214054"/>
      </dsp:txXfrm>
    </dsp:sp>
    <dsp:sp modelId="{D9554694-E02A-4E0A-B0F9-BCEDC8B23156}">
      <dsp:nvSpPr>
        <dsp:cNvPr id="0" name=""/>
        <dsp:cNvSpPr/>
      </dsp:nvSpPr>
      <dsp:spPr>
        <a:xfrm>
          <a:off x="1966682" y="929767"/>
          <a:ext cx="214295" cy="2142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46C59F-6D0A-45A0-8B88-B8B57623365A}">
      <dsp:nvSpPr>
        <dsp:cNvPr id="0" name=""/>
        <dsp:cNvSpPr/>
      </dsp:nvSpPr>
      <dsp:spPr>
        <a:xfrm>
          <a:off x="2073830" y="1036915"/>
          <a:ext cx="691276"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51" tIns="0" rIns="0" bIns="0" numCol="1" spcCol="1270" anchor="t" anchorCtr="0">
          <a:noAutofit/>
        </a:bodyPr>
        <a:lstStyle/>
        <a:p>
          <a:pPr lvl="0" algn="l" defTabSz="1422400">
            <a:lnSpc>
              <a:spcPct val="90000"/>
            </a:lnSpc>
            <a:spcBef>
              <a:spcPct val="0"/>
            </a:spcBef>
            <a:spcAft>
              <a:spcPct val="35000"/>
            </a:spcAft>
          </a:pPr>
          <a:r>
            <a:rPr lang="en-US" altLang="zh-CN" sz="3200" kern="1200" dirty="0" smtClean="0"/>
            <a:t>EB</a:t>
          </a:r>
          <a:endParaRPr lang="zh-CN" altLang="en-US" sz="3200" kern="1200" dirty="0"/>
        </a:p>
      </dsp:txBody>
      <dsp:txXfrm>
        <a:off x="2073830" y="1036915"/>
        <a:ext cx="691276" cy="1447360"/>
      </dsp:txXfrm>
    </dsp:sp>
    <dsp:sp modelId="{F284B970-4909-4FE1-82B2-0AA86EB34364}">
      <dsp:nvSpPr>
        <dsp:cNvPr id="0" name=""/>
        <dsp:cNvSpPr/>
      </dsp:nvSpPr>
      <dsp:spPr>
        <a:xfrm>
          <a:off x="2628580" y="757812"/>
          <a:ext cx="273054" cy="273054"/>
        </a:xfrm>
        <a:prstGeom prst="ellipse">
          <a:avLst/>
        </a:prstGeom>
        <a:solidFill>
          <a:schemeClr val="accent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B27A65-82F7-4DF6-87C6-9D961CAC23CF}">
      <dsp:nvSpPr>
        <dsp:cNvPr id="0" name=""/>
        <dsp:cNvSpPr/>
      </dsp:nvSpPr>
      <dsp:spPr>
        <a:xfrm>
          <a:off x="2634573" y="936106"/>
          <a:ext cx="691276" cy="1589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686" tIns="0" rIns="0" bIns="0" numCol="1" spcCol="1270" anchor="t" anchorCtr="0">
          <a:noAutofit/>
        </a:bodyPr>
        <a:lstStyle/>
        <a:p>
          <a:pPr lvl="0" algn="l" defTabSz="1600200">
            <a:lnSpc>
              <a:spcPct val="90000"/>
            </a:lnSpc>
            <a:spcBef>
              <a:spcPct val="0"/>
            </a:spcBef>
            <a:spcAft>
              <a:spcPct val="35000"/>
            </a:spcAft>
          </a:pPr>
          <a:r>
            <a:rPr lang="en-US" altLang="zh-CN" sz="3600" kern="1200" dirty="0" smtClean="0"/>
            <a:t>ZB</a:t>
          </a:r>
          <a:endParaRPr lang="zh-CN" altLang="en-US" sz="3600" kern="1200" dirty="0"/>
        </a:p>
      </dsp:txBody>
      <dsp:txXfrm>
        <a:off x="2634573" y="936106"/>
        <a:ext cx="691276" cy="15899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5770F-EEE5-42C9-BBED-112D67C90032}">
      <dsp:nvSpPr>
        <dsp:cNvPr id="0" name=""/>
        <dsp:cNvSpPr/>
      </dsp:nvSpPr>
      <dsp:spPr>
        <a:xfrm>
          <a:off x="0" y="1189"/>
          <a:ext cx="7704137" cy="1126428"/>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100000"/>
            </a:lnSpc>
            <a:spcBef>
              <a:spcPct val="0"/>
            </a:spcBef>
            <a:spcAft>
              <a:spcPct val="35000"/>
            </a:spcAft>
          </a:pPr>
          <a:r>
            <a:rPr lang="zh-CN" sz="1800" kern="1200" dirty="0" smtClean="0">
              <a:latin typeface="+mn-ea"/>
              <a:ea typeface="+mn-ea"/>
            </a:rPr>
            <a:t>大数据是在传统数据库学科的分支</a:t>
          </a:r>
          <a:r>
            <a:rPr lang="en-US" sz="1800" kern="1200" dirty="0" smtClean="0">
              <a:latin typeface="+mn-ea"/>
              <a:ea typeface="+mn-ea"/>
            </a:rPr>
            <a:t>——</a:t>
          </a:r>
          <a:r>
            <a:rPr lang="zh-CN" sz="1800" kern="1200" dirty="0" smtClean="0">
              <a:latin typeface="+mn-ea"/>
              <a:ea typeface="+mn-ea"/>
            </a:rPr>
            <a:t>数据仓库与数据挖掘的基础上进一步发展起来的。但有两点比较主要的不同：</a:t>
          </a:r>
          <a:endParaRPr lang="zh-CN" sz="1800" kern="1200" dirty="0">
            <a:latin typeface="+mn-ea"/>
            <a:ea typeface="+mn-ea"/>
          </a:endParaRPr>
        </a:p>
      </dsp:txBody>
      <dsp:txXfrm>
        <a:off x="54988" y="56177"/>
        <a:ext cx="7594161" cy="1016452"/>
      </dsp:txXfrm>
    </dsp:sp>
    <dsp:sp modelId="{12ADD619-945A-4B8C-BEB1-28A1D2129F9E}">
      <dsp:nvSpPr>
        <dsp:cNvPr id="0" name=""/>
        <dsp:cNvSpPr/>
      </dsp:nvSpPr>
      <dsp:spPr>
        <a:xfrm>
          <a:off x="0" y="1127618"/>
          <a:ext cx="7704137" cy="325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4606" tIns="20320" rIns="113792" bIns="20320" numCol="1" spcCol="1270" anchor="t" anchorCtr="0">
          <a:noAutofit/>
        </a:bodyPr>
        <a:lstStyle/>
        <a:p>
          <a:pPr marL="171450" lvl="1" indent="-171450" algn="just" defTabSz="711200" rtl="0">
            <a:lnSpc>
              <a:spcPct val="100000"/>
            </a:lnSpc>
            <a:spcBef>
              <a:spcPct val="0"/>
            </a:spcBef>
            <a:spcAft>
              <a:spcPct val="20000"/>
            </a:spcAft>
            <a:buChar char="••"/>
          </a:pPr>
          <a:r>
            <a:rPr lang="zh-CN" sz="1600" kern="1200" baseline="0" dirty="0" smtClean="0">
              <a:latin typeface="Times New Roman" panose="02020603050405020304" pitchFamily="18" charset="0"/>
            </a:rPr>
            <a:t>结构化程度</a:t>
          </a:r>
          <a:r>
            <a:rPr lang="zh-CN" altLang="en-US" sz="1600" kern="1200" baseline="0" dirty="0" smtClean="0">
              <a:latin typeface="Times New Roman" panose="02020603050405020304" pitchFamily="18" charset="0"/>
            </a:rPr>
            <a:t>：</a:t>
          </a:r>
          <a:r>
            <a:rPr lang="zh-CN" sz="1600" b="1" kern="1200" baseline="0" dirty="0" smtClean="0">
              <a:latin typeface="Times New Roman" panose="02020603050405020304" pitchFamily="18" charset="0"/>
            </a:rPr>
            <a:t>传统数据库保存的是结构化或者半结构化的数据，</a:t>
          </a:r>
          <a:r>
            <a:rPr lang="zh-CN" sz="1600" kern="1200" baseline="0" dirty="0" smtClean="0">
              <a:latin typeface="Times New Roman" panose="02020603050405020304" pitchFamily="18" charset="0"/>
            </a:rPr>
            <a:t>以二维表或者标准</a:t>
          </a:r>
          <a:r>
            <a:rPr lang="en-US" sz="1600" kern="1200" baseline="0" dirty="0" smtClean="0">
              <a:latin typeface="Times New Roman" panose="02020603050405020304" pitchFamily="18" charset="0"/>
            </a:rPr>
            <a:t>XML</a:t>
          </a:r>
          <a:r>
            <a:rPr lang="zh-CN" sz="1600" kern="1200" baseline="0" dirty="0" smtClean="0">
              <a:latin typeface="Times New Roman" panose="02020603050405020304" pitchFamily="18" charset="0"/>
            </a:rPr>
            <a:t>文件的方式存储数据，由于结构清晰，处理相对容易；</a:t>
          </a:r>
          <a:r>
            <a:rPr lang="zh-CN" sz="1600" b="1" kern="1200" baseline="0" dirty="0" smtClean="0">
              <a:latin typeface="Times New Roman" panose="02020603050405020304" pitchFamily="18" charset="0"/>
            </a:rPr>
            <a:t>大数据面向的是一切计算机可以存储的数据格式</a:t>
          </a:r>
          <a:r>
            <a:rPr lang="zh-CN" sz="1600" kern="1200" baseline="0" dirty="0" smtClean="0">
              <a:latin typeface="Times New Roman" panose="02020603050405020304" pitchFamily="18" charset="0"/>
            </a:rPr>
            <a:t>，包括互联网上的各种网页、图片、音频、视频，包括办公文档、报表，包括人们在搜索引擎中输入的关键词、在社交网络中的留言、喜好，也包括各种传感器自动收集的监控结果等等，显然不同的格式处理起来更加困难。</a:t>
          </a:r>
          <a:endParaRPr lang="zh-CN" sz="1600" kern="1200" baseline="0" dirty="0">
            <a:latin typeface="Times New Roman" panose="02020603050405020304" pitchFamily="18" charset="0"/>
          </a:endParaRPr>
        </a:p>
        <a:p>
          <a:pPr marL="171450" lvl="1" indent="-171450" algn="just" defTabSz="711200" rtl="0">
            <a:lnSpc>
              <a:spcPct val="100000"/>
            </a:lnSpc>
            <a:spcBef>
              <a:spcPct val="0"/>
            </a:spcBef>
            <a:spcAft>
              <a:spcPct val="20000"/>
            </a:spcAft>
            <a:buChar char="••"/>
          </a:pPr>
          <a:r>
            <a:rPr lang="zh-CN" altLang="en-US" sz="1600" kern="1200" baseline="0" dirty="0" smtClean="0">
              <a:latin typeface="Times New Roman" panose="02020603050405020304" pitchFamily="18" charset="0"/>
            </a:rPr>
            <a:t>噪声（异常）数据的处理：</a:t>
          </a:r>
          <a:r>
            <a:rPr lang="zh-CN" altLang="en-US" sz="1600" b="1" kern="1200" baseline="0" dirty="0" smtClean="0">
              <a:latin typeface="Times New Roman" panose="02020603050405020304" pitchFamily="18" charset="0"/>
            </a:rPr>
            <a:t>传统数据库通常把异常数据先剔除</a:t>
          </a:r>
          <a:r>
            <a:rPr lang="zh-CN" altLang="en-US" sz="1600" kern="1200" baseline="0" dirty="0" smtClean="0">
              <a:latin typeface="Times New Roman" panose="02020603050405020304" pitchFamily="18" charset="0"/>
            </a:rPr>
            <a:t>，应用在需要高精确度的领域，如银行对每个账户的管理；</a:t>
          </a:r>
          <a:r>
            <a:rPr lang="zh-CN" altLang="en-US" sz="1600" b="1" kern="1200" baseline="0" dirty="0" smtClean="0">
              <a:latin typeface="Times New Roman" panose="02020603050405020304" pitchFamily="18" charset="0"/>
            </a:rPr>
            <a:t>大数据则允许异常数据存在</a:t>
          </a:r>
          <a:r>
            <a:rPr lang="zh-CN" altLang="en-US" sz="1600" kern="1200" baseline="0" dirty="0" smtClean="0">
              <a:latin typeface="Times New Roman" panose="02020603050405020304" pitchFamily="18" charset="0"/>
            </a:rPr>
            <a:t>，更多应用在预测方面，找出大量数据中隐藏的关联关系，少量异常数据不会对总体结果产生影响。</a:t>
          </a:r>
          <a:endParaRPr lang="zh-CN" altLang="en-US" sz="1600" kern="1200" baseline="0" dirty="0">
            <a:latin typeface="Times New Roman" panose="02020603050405020304" pitchFamily="18" charset="0"/>
          </a:endParaRPr>
        </a:p>
      </dsp:txBody>
      <dsp:txXfrm>
        <a:off x="0" y="1127618"/>
        <a:ext cx="7704137" cy="32526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7272808" cy="499606"/>
        </a:xfrm>
        <a:prstGeom prst="notchedRightArrow">
          <a:avLst/>
        </a:prstGeom>
        <a:solidFill>
          <a:schemeClr val="lt1"/>
        </a:solidFill>
        <a:ln w="15875" cap="rnd" cmpd="sng" algn="ctr">
          <a:solidFill>
            <a:schemeClr val="accent2"/>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3275" y="0"/>
          <a:ext cx="1575656" cy="499606"/>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数据采集</a:t>
          </a:r>
          <a:endParaRPr lang="zh-CN" altLang="en-US" sz="1400" kern="1200" dirty="0">
            <a:latin typeface="微软雅黑" pitchFamily="34" charset="-122"/>
            <a:ea typeface="微软雅黑" pitchFamily="34" charset="-122"/>
          </a:endParaRPr>
        </a:p>
      </dsp:txBody>
      <dsp:txXfrm>
        <a:off x="3275" y="0"/>
        <a:ext cx="1575656" cy="499606"/>
      </dsp:txXfrm>
    </dsp:sp>
    <dsp:sp modelId="{3AB709DD-1851-4ED4-BBAA-10979980A3DF}">
      <dsp:nvSpPr>
        <dsp:cNvPr id="0" name=""/>
        <dsp:cNvSpPr/>
      </dsp:nvSpPr>
      <dsp:spPr>
        <a:xfrm>
          <a:off x="728653" y="562056"/>
          <a:ext cx="124901" cy="124901"/>
        </a:xfrm>
        <a:prstGeom prst="ellipse">
          <a:avLst/>
        </a:prstGeom>
        <a:solidFill>
          <a:schemeClr val="accent2">
            <a:hueOff val="0"/>
            <a:satOff val="0"/>
            <a:lumOff val="0"/>
            <a:alphaOff val="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657715" y="749408"/>
          <a:ext cx="1575656" cy="499606"/>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数据储存</a:t>
          </a:r>
          <a:endParaRPr lang="zh-CN" altLang="en-US" sz="1400" kern="1200" dirty="0">
            <a:latin typeface="微软雅黑" pitchFamily="34" charset="-122"/>
            <a:ea typeface="微软雅黑" pitchFamily="34" charset="-122"/>
          </a:endParaRPr>
        </a:p>
      </dsp:txBody>
      <dsp:txXfrm>
        <a:off x="1657715" y="749408"/>
        <a:ext cx="1575656" cy="499606"/>
      </dsp:txXfrm>
    </dsp:sp>
    <dsp:sp modelId="{4910C1BB-60D2-4107-8D94-69E53A4D8E8B}">
      <dsp:nvSpPr>
        <dsp:cNvPr id="0" name=""/>
        <dsp:cNvSpPr/>
      </dsp:nvSpPr>
      <dsp:spPr>
        <a:xfrm>
          <a:off x="2383093" y="562056"/>
          <a:ext cx="124901" cy="124901"/>
        </a:xfrm>
        <a:prstGeom prst="ellipse">
          <a:avLst/>
        </a:prstGeom>
        <a:solidFill>
          <a:schemeClr val="accent3">
            <a:hueOff val="0"/>
            <a:satOff val="0"/>
            <a:lumOff val="0"/>
            <a:alphaOff val="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312155" y="0"/>
          <a:ext cx="1575656" cy="499606"/>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数据管理</a:t>
          </a:r>
          <a:endParaRPr lang="zh-CN" altLang="en-US" sz="1400" kern="1200" dirty="0">
            <a:latin typeface="微软雅黑" pitchFamily="34" charset="-122"/>
            <a:ea typeface="微软雅黑" pitchFamily="34" charset="-122"/>
          </a:endParaRPr>
        </a:p>
      </dsp:txBody>
      <dsp:txXfrm>
        <a:off x="3312155" y="0"/>
        <a:ext cx="1575656" cy="499606"/>
      </dsp:txXfrm>
    </dsp:sp>
    <dsp:sp modelId="{58C36D6E-4FF8-4F7F-9715-417D4B8BB0FB}">
      <dsp:nvSpPr>
        <dsp:cNvPr id="0" name=""/>
        <dsp:cNvSpPr/>
      </dsp:nvSpPr>
      <dsp:spPr>
        <a:xfrm>
          <a:off x="4037532" y="562056"/>
          <a:ext cx="124901" cy="124901"/>
        </a:xfrm>
        <a:prstGeom prst="ellipse">
          <a:avLst/>
        </a:prstGeom>
        <a:solidFill>
          <a:schemeClr val="accent4">
            <a:hueOff val="0"/>
            <a:satOff val="0"/>
            <a:lumOff val="0"/>
            <a:alphaOff val="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4966594" y="749408"/>
          <a:ext cx="1575656" cy="499606"/>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latin typeface="微软雅黑" pitchFamily="34" charset="-122"/>
              <a:ea typeface="微软雅黑" pitchFamily="34" charset="-122"/>
            </a:rPr>
            <a:t>数据分析与挖掘</a:t>
          </a:r>
          <a:endParaRPr lang="zh-CN" altLang="en-US" sz="1400" kern="1200" dirty="0">
            <a:latin typeface="微软雅黑" pitchFamily="34" charset="-122"/>
            <a:ea typeface="微软雅黑" pitchFamily="34" charset="-122"/>
          </a:endParaRPr>
        </a:p>
      </dsp:txBody>
      <dsp:txXfrm>
        <a:off x="4966594" y="749408"/>
        <a:ext cx="1575656" cy="499606"/>
      </dsp:txXfrm>
    </dsp:sp>
    <dsp:sp modelId="{D4E67417-DC1E-44B2-B6D6-FAA111E1BD5F}">
      <dsp:nvSpPr>
        <dsp:cNvPr id="0" name=""/>
        <dsp:cNvSpPr/>
      </dsp:nvSpPr>
      <dsp:spPr>
        <a:xfrm>
          <a:off x="5691972" y="562056"/>
          <a:ext cx="124901" cy="124901"/>
        </a:xfrm>
        <a:prstGeom prst="ellipse">
          <a:avLst/>
        </a:prstGeom>
        <a:solidFill>
          <a:schemeClr val="accent5">
            <a:hueOff val="0"/>
            <a:satOff val="0"/>
            <a:lumOff val="0"/>
            <a:alphaOff val="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3.emf"/></Relationships>
</file>

<file path=ppt/drawings/drawing1.xml><?xml version="1.0" encoding="utf-8"?>
<c:userShapes xmlns:c="http://schemas.openxmlformats.org/drawingml/2006/chart">
  <cdr:relSizeAnchor xmlns:cdr="http://schemas.openxmlformats.org/drawingml/2006/chartDrawing">
    <cdr:from>
      <cdr:x>0.78504</cdr:x>
      <cdr:y>0.05751</cdr:y>
    </cdr:from>
    <cdr:to>
      <cdr:x>0.89428</cdr:x>
      <cdr:y>0.78608</cdr:y>
    </cdr:to>
    <cdr:sp macro="" textlink="">
      <cdr:nvSpPr>
        <cdr:cNvPr id="2" name="矩形 1"/>
        <cdr:cNvSpPr/>
      </cdr:nvSpPr>
      <cdr:spPr>
        <a:xfrm xmlns:a="http://schemas.openxmlformats.org/drawingml/2006/main">
          <a:off x="6500858" y="285752"/>
          <a:ext cx="904607" cy="3619938"/>
        </a:xfrm>
        <a:prstGeom xmlns:a="http://schemas.openxmlformats.org/drawingml/2006/main" prst="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51E33-F910-459B-8FFA-AE8C3DF76D2D}" type="datetimeFigureOut">
              <a:rPr lang="zh-CN" altLang="en-US" smtClean="0"/>
              <a:t>2017/3/18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C2391C-1AD6-4575-850A-A109C90DC57F}" type="slidenum">
              <a:rPr lang="zh-CN" altLang="en-US" smtClean="0"/>
              <a:t>‹#›</a:t>
            </a:fld>
            <a:endParaRPr lang="zh-CN" altLang="en-US"/>
          </a:p>
        </p:txBody>
      </p:sp>
    </p:spTree>
    <p:extLst>
      <p:ext uri="{BB962C8B-B14F-4D97-AF65-F5344CB8AC3E}">
        <p14:creationId xmlns:p14="http://schemas.microsoft.com/office/powerpoint/2010/main" val="150241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2</a:t>
            </a:fld>
            <a:endParaRPr lang="zh-CN" altLang="en-US"/>
          </a:p>
        </p:txBody>
      </p:sp>
    </p:spTree>
    <p:extLst>
      <p:ext uri="{BB962C8B-B14F-4D97-AF65-F5344CB8AC3E}">
        <p14:creationId xmlns:p14="http://schemas.microsoft.com/office/powerpoint/2010/main" val="902491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各种政府、企业应用系统的开发，往往代表着管理思想、流程、技术手段的转化成信息系统中的工具、向导等。我国在应用系统研发方面还做不到那么细。这种现象普遍存在。但我们现在的基础已经完备，云计算和大数据支撑技术在越来越成熟，各种平台普遍搭建，为我们未来高速发展打下了基础。未来中国</a:t>
            </a:r>
            <a:r>
              <a:rPr lang="en-US" altLang="zh-CN" dirty="0" smtClean="0"/>
              <a:t>IT</a:t>
            </a:r>
            <a:r>
              <a:rPr lang="zh-CN" altLang="en-US" dirty="0" smtClean="0"/>
              <a:t>产业发展，将以</a:t>
            </a:r>
            <a:r>
              <a:rPr lang="zh-CN" altLang="en-US" sz="1200" b="1" dirty="0" smtClean="0">
                <a:solidFill>
                  <a:schemeClr val="accent1">
                    <a:lumMod val="50000"/>
                  </a:schemeClr>
                </a:solidFill>
                <a:latin typeface="黑体" pitchFamily="49" charset="-122"/>
                <a:ea typeface="黑体" pitchFamily="49" charset="-122"/>
              </a:rPr>
              <a:t>应用为导向、大数据为业务引擎、云计算为基础支撑、移动互联网为带动、社交网络为纽带、电子政务为引领、电子商务为增长点，更加快速地发展。 其中两个核心，即云计算提供信息基础设施，以及大数据提供新的业务引擎。</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12</a:t>
            </a:fld>
            <a:endParaRPr lang="zh-CN" altLang="en-US"/>
          </a:p>
        </p:txBody>
      </p:sp>
    </p:spTree>
    <p:extLst>
      <p:ext uri="{BB962C8B-B14F-4D97-AF65-F5344CB8AC3E}">
        <p14:creationId xmlns:p14="http://schemas.microsoft.com/office/powerpoint/2010/main" val="3759851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13</a:t>
            </a:fld>
            <a:endParaRPr lang="zh-CN" altLang="en-US"/>
          </a:p>
        </p:txBody>
      </p:sp>
    </p:spTree>
    <p:extLst>
      <p:ext uri="{BB962C8B-B14F-4D97-AF65-F5344CB8AC3E}">
        <p14:creationId xmlns:p14="http://schemas.microsoft.com/office/powerpoint/2010/main" val="452906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云计算的概念，比较乱，像</a:t>
            </a:r>
            <a:r>
              <a:rPr lang="en-US" altLang="zh-CN" sz="1200" b="1" dirty="0" smtClean="0">
                <a:solidFill>
                  <a:schemeClr val="bg1"/>
                </a:solidFill>
                <a:latin typeface="微软雅黑" pitchFamily="34" charset="-122"/>
                <a:ea typeface="微软雅黑" pitchFamily="34" charset="-122"/>
              </a:rPr>
              <a:t>Gartner</a:t>
            </a:r>
            <a:r>
              <a:rPr lang="zh-CN" altLang="en-US" sz="1200" b="1" dirty="0" smtClean="0">
                <a:solidFill>
                  <a:schemeClr val="bg1"/>
                </a:solidFill>
                <a:latin typeface="微软雅黑" pitchFamily="34" charset="-122"/>
                <a:ea typeface="微软雅黑" pitchFamily="34" charset="-122"/>
              </a:rPr>
              <a:t>高级分析师</a:t>
            </a:r>
            <a:r>
              <a:rPr lang="en-US" altLang="zh-CN" sz="1200" b="1" dirty="0" smtClean="0">
                <a:solidFill>
                  <a:schemeClr val="bg1"/>
                </a:solidFill>
                <a:latin typeface="微软雅黑" pitchFamily="34" charset="-122"/>
                <a:ea typeface="微软雅黑" pitchFamily="34" charset="-122"/>
              </a:rPr>
              <a:t>Ben </a:t>
            </a:r>
            <a:r>
              <a:rPr lang="en-US" altLang="zh-CN" sz="1200" b="1" dirty="0" err="1" smtClean="0">
                <a:solidFill>
                  <a:schemeClr val="bg1"/>
                </a:solidFill>
                <a:latin typeface="微软雅黑" pitchFamily="34" charset="-122"/>
                <a:ea typeface="微软雅黑" pitchFamily="34" charset="-122"/>
              </a:rPr>
              <a:t>Pring</a:t>
            </a:r>
            <a:r>
              <a:rPr lang="zh-CN" altLang="en-US" sz="1200" b="1" dirty="0" smtClean="0">
                <a:solidFill>
                  <a:schemeClr val="bg1"/>
                </a:solidFill>
                <a:latin typeface="微软雅黑" pitchFamily="34" charset="-122"/>
                <a:ea typeface="微软雅黑" pitchFamily="34" charset="-122"/>
              </a:rPr>
              <a:t>说的，有人把在线提供虚拟机叫做云计算，有的差不多把云计算技术扩大化，好一点的看作是一个数据中心的总合，大一点的看作是一切</a:t>
            </a:r>
            <a:r>
              <a:rPr lang="en-US" altLang="zh-CN" sz="1200" b="1" dirty="0" smtClean="0">
                <a:solidFill>
                  <a:schemeClr val="bg1"/>
                </a:solidFill>
                <a:latin typeface="微软雅黑" pitchFamily="34" charset="-122"/>
                <a:ea typeface="微软雅黑" pitchFamily="34" charset="-122"/>
              </a:rPr>
              <a:t>IT</a:t>
            </a:r>
            <a:r>
              <a:rPr lang="zh-CN" altLang="en-US" sz="1200" b="1" dirty="0" smtClean="0">
                <a:solidFill>
                  <a:schemeClr val="bg1"/>
                </a:solidFill>
                <a:latin typeface="微软雅黑" pitchFamily="34" charset="-122"/>
                <a:ea typeface="微软雅黑" pitchFamily="34" charset="-122"/>
              </a:rPr>
              <a:t>技术的总合，一切终端都是云的终端，一切软件都是云软件，一切硬件都是云硬件。这个有点乱。</a:t>
            </a:r>
            <a:endParaRPr lang="en-US" altLang="zh-CN" sz="1200" b="1" dirty="0" smtClean="0">
              <a:solidFill>
                <a:schemeClr val="bg1"/>
              </a:solidFill>
              <a:latin typeface="微软雅黑" pitchFamily="34" charset="-122"/>
              <a:ea typeface="微软雅黑" pitchFamily="34" charset="-122"/>
            </a:endParaRPr>
          </a:p>
          <a:p>
            <a:r>
              <a:rPr lang="zh-CN" altLang="en-US" sz="1200" b="1" dirty="0" smtClean="0">
                <a:solidFill>
                  <a:schemeClr val="bg1"/>
                </a:solidFill>
                <a:latin typeface="微软雅黑" pitchFamily="34" charset="-122"/>
                <a:ea typeface="微软雅黑" pitchFamily="34" charset="-122"/>
              </a:rPr>
              <a:t>了解云计算，分两个层面。第一个是云计算的业务模式。以前一个单位要上信息系统，要自己建机房，买服务器，设专人维护，一次性投资成本很大。云计算首先提供了一种按需租用的业务模式，用户再上信息系统，不用再重复老路。只需要通过互联网向我租一切他想要的资源就可以了，而且这些资源是可以精确计费的。李开复用钱庄来比喻云计算，存钱租用了银行的服务。也有一些歧义。更加贴切一点的，云计算像水厂一样，喝水不用再自己打进，接上管子，就直接可以买水厂的水。</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14</a:t>
            </a:fld>
            <a:endParaRPr lang="zh-CN" altLang="en-US"/>
          </a:p>
        </p:txBody>
      </p:sp>
    </p:spTree>
    <p:extLst>
      <p:ext uri="{BB962C8B-B14F-4D97-AF65-F5344CB8AC3E}">
        <p14:creationId xmlns:p14="http://schemas.microsoft.com/office/powerpoint/2010/main" val="4032291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云计算的业务模式有这样三个特点：第一服务可租用， 用户通过互联网租用互联网上的服务，而不是搬回到用户单位的互联网服务。第二，服务是可以按分种或秒级计量的，现在一般是天或小时。第三，这种模式是高性价比的，不应该比我传统的做法还贵。</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15</a:t>
            </a:fld>
            <a:endParaRPr lang="zh-CN" altLang="en-US"/>
          </a:p>
        </p:txBody>
      </p:sp>
    </p:spTree>
    <p:extLst>
      <p:ext uri="{BB962C8B-B14F-4D97-AF65-F5344CB8AC3E}">
        <p14:creationId xmlns:p14="http://schemas.microsoft.com/office/powerpoint/2010/main" val="4258685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什么</a:t>
            </a:r>
            <a:r>
              <a:rPr lang="en-US" altLang="zh-CN" baseline="0" dirty="0" smtClean="0"/>
              <a:t> </a:t>
            </a:r>
            <a:r>
              <a:rPr lang="zh-CN" altLang="en-US" baseline="0" dirty="0" smtClean="0"/>
              <a:t>是云计算，我们第二关注他的技术特性，一般要符合这样几个特点。</a:t>
            </a:r>
            <a:endParaRPr lang="en-US" altLang="zh-CN" baseline="0" dirty="0" smtClean="0"/>
          </a:p>
          <a:p>
            <a:r>
              <a:rPr lang="zh-CN" altLang="en-US" baseline="0" dirty="0" smtClean="0"/>
              <a:t>一个定义：即通过互联网租用并接入的是弹性可扩展的计算、存储、网络资源，用户资源不足的时候，可以随时要求增加</a:t>
            </a:r>
            <a:r>
              <a:rPr lang="en-US" altLang="zh-CN" baseline="0" dirty="0" smtClean="0"/>
              <a:t>CPU</a:t>
            </a:r>
            <a:r>
              <a:rPr lang="zh-CN" altLang="en-US" baseline="0" dirty="0" smtClean="0"/>
              <a:t>核心、内存、带宽、存储。就像我们买水，我们可以多用多买，上不封顶。也可以少用少买。</a:t>
            </a:r>
            <a:endParaRPr lang="en-US" altLang="zh-CN" baseline="0" dirty="0" smtClean="0"/>
          </a:p>
          <a:p>
            <a:r>
              <a:rPr lang="zh-CN" altLang="en-US" baseline="0" dirty="0" smtClean="0"/>
              <a:t>二个角色，就是云计算一定有资源的提供者，和使用者或叫租用者。</a:t>
            </a:r>
            <a:endParaRPr lang="en-US" altLang="zh-CN" baseline="0" dirty="0" smtClean="0"/>
          </a:p>
          <a:p>
            <a:r>
              <a:rPr lang="zh-CN" altLang="en-US" baseline="0" dirty="0" smtClean="0"/>
              <a:t>三种模式：用户可以在线租服务器、存储设备、网络等信息基础设施资源，这样的资源提供的方法叫</a:t>
            </a:r>
            <a:r>
              <a:rPr lang="en-US" altLang="zh-CN" baseline="0" dirty="0" smtClean="0"/>
              <a:t>IAAS</a:t>
            </a:r>
            <a:r>
              <a:rPr lang="zh-CN" altLang="en-US" baseline="0" dirty="0" smtClean="0"/>
              <a:t>服务；也可以直接在线租用数据库、大数据库、文件存储等应用、服务接口或平台，这样的资源提供法叫平台即服务</a:t>
            </a:r>
            <a:r>
              <a:rPr lang="en-US" altLang="zh-CN" baseline="0" dirty="0" smtClean="0"/>
              <a:t>PAAS</a:t>
            </a:r>
            <a:r>
              <a:rPr lang="zh-CN" altLang="en-US" baseline="0" dirty="0" smtClean="0"/>
              <a:t>；也可以在线直接租用具体的软件，如</a:t>
            </a:r>
            <a:r>
              <a:rPr lang="en-US" altLang="zh-CN" baseline="0" dirty="0" smtClean="0"/>
              <a:t>CRM</a:t>
            </a:r>
            <a:r>
              <a:rPr lang="zh-CN" altLang="en-US" baseline="0" dirty="0" smtClean="0"/>
              <a:t>、</a:t>
            </a:r>
            <a:r>
              <a:rPr lang="en-US" altLang="zh-CN" baseline="0" dirty="0" smtClean="0"/>
              <a:t>OA</a:t>
            </a:r>
            <a:r>
              <a:rPr lang="zh-CN" altLang="en-US" baseline="0" dirty="0" smtClean="0"/>
              <a:t>、</a:t>
            </a:r>
            <a:r>
              <a:rPr lang="en-US" altLang="zh-CN" baseline="0" dirty="0" smtClean="0"/>
              <a:t>ERP</a:t>
            </a:r>
            <a:r>
              <a:rPr lang="zh-CN" altLang="en-US" baseline="0" dirty="0" smtClean="0"/>
              <a:t>系统等，这样的服务叫</a:t>
            </a:r>
            <a:r>
              <a:rPr lang="en-US" altLang="zh-CN" baseline="0" dirty="0" smtClean="0"/>
              <a:t>SAAS</a:t>
            </a:r>
            <a:r>
              <a:rPr lang="zh-CN" altLang="en-US" baseline="0" dirty="0" smtClean="0"/>
              <a:t>；</a:t>
            </a:r>
            <a:endParaRPr lang="en-US" altLang="zh-CN" baseline="0" dirty="0" smtClean="0"/>
          </a:p>
          <a:p>
            <a:r>
              <a:rPr lang="zh-CN" altLang="en-US" baseline="0" dirty="0" smtClean="0"/>
              <a:t>云有</a:t>
            </a:r>
            <a:r>
              <a:rPr lang="en-US" altLang="zh-CN" baseline="0" dirty="0" smtClean="0"/>
              <a:t>4</a:t>
            </a:r>
            <a:r>
              <a:rPr lang="zh-CN" altLang="en-US" baseline="0" dirty="0" smtClean="0"/>
              <a:t>种服务模式，只给一个企业、政府单位服务的叫私有云；对几个单位或人群服务的叫社区云，能对所有公众开放的叫公有云（如阿里云、百度云等），云里包含了只对单位私有的部分，也有对大众的服务叫混合云。电子政务云既有专网服务，也有对市民的服务，属于典型的混合云。</a:t>
            </a:r>
            <a:endParaRPr lang="en-US" altLang="zh-CN" baseline="0" dirty="0" smtClean="0"/>
          </a:p>
          <a:p>
            <a:r>
              <a:rPr lang="zh-CN" altLang="en-US" baseline="0" dirty="0" smtClean="0"/>
              <a:t>云的</a:t>
            </a:r>
            <a:r>
              <a:rPr lang="en-US" altLang="zh-CN" baseline="0" dirty="0" smtClean="0"/>
              <a:t>5</a:t>
            </a:r>
            <a:r>
              <a:rPr lang="zh-CN" altLang="en-US" baseline="0" dirty="0" smtClean="0"/>
              <a:t>个技术特点：泛在接入（移动或有线网络宽带接入），按用户需求提供服务，资源可以广泛共享，资源可以快速弹性地扩展（像皮筋一样，能长能短），服务可以精准度量（成本可以计算和审计的）</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16</a:t>
            </a:fld>
            <a:endParaRPr lang="zh-CN" altLang="en-US"/>
          </a:p>
        </p:txBody>
      </p:sp>
    </p:spTree>
    <p:extLst>
      <p:ext uri="{BB962C8B-B14F-4D97-AF65-F5344CB8AC3E}">
        <p14:creationId xmlns:p14="http://schemas.microsoft.com/office/powerpoint/2010/main" val="663752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云计算实现前面的技术特性需要</a:t>
            </a:r>
            <a:r>
              <a:rPr lang="en-US" altLang="zh-CN" dirty="0" smtClean="0"/>
              <a:t>4</a:t>
            </a:r>
            <a:r>
              <a:rPr lang="zh-CN" altLang="en-US" dirty="0" smtClean="0"/>
              <a:t>大支撑技术，一个是虚拟化技术，服务器虚拟化、存储虚拟化和网络虚拟化。把一个装备可以变成多个，供不同的人租用。另一个是并行计算，一个任务在一台服务器里需要算很长时间，我们可以把任务分解，一算变多算，提高计算的速度。</a:t>
            </a:r>
          </a:p>
          <a:p>
            <a:r>
              <a:rPr lang="zh-CN" altLang="en-US" dirty="0" smtClean="0"/>
              <a:t>要有海量数据管理技术，统一管理海量的面向不同用途的数据。支持不断增加的数据，要有海量的数据存储技术，支持不断增加存储设备和存储能力。</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17</a:t>
            </a:fld>
            <a:endParaRPr lang="zh-CN" altLang="en-US"/>
          </a:p>
        </p:txBody>
      </p:sp>
    </p:spTree>
    <p:extLst>
      <p:ext uri="{BB962C8B-B14F-4D97-AF65-F5344CB8AC3E}">
        <p14:creationId xmlns:p14="http://schemas.microsoft.com/office/powerpoint/2010/main" val="3587578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Arial" panose="020B0604020202020204" pitchFamily="34" charset="0"/>
              </a:rPr>
              <a:t>如图所示，我们来描述虚拟化技术如何帮助</a:t>
            </a:r>
            <a:r>
              <a:rPr lang="en-US" altLang="zh-CN" dirty="0" smtClean="0">
                <a:latin typeface="Arial" panose="020B0604020202020204" pitchFamily="34" charset="0"/>
              </a:rPr>
              <a:t>IAAS</a:t>
            </a:r>
            <a:r>
              <a:rPr lang="zh-CN" altLang="en-US" dirty="0" smtClean="0">
                <a:latin typeface="Arial" panose="020B0604020202020204" pitchFamily="34" charset="0"/>
              </a:rPr>
              <a:t>云提高资源使用效率的。</a:t>
            </a:r>
            <a:endParaRPr lang="en-US" altLang="zh-CN" dirty="0" smtClean="0">
              <a:latin typeface="Arial" panose="020B0604020202020204" pitchFamily="34" charset="0"/>
            </a:endParaRPr>
          </a:p>
          <a:p>
            <a:r>
              <a:rPr lang="zh-CN" altLang="en-US" dirty="0" smtClean="0">
                <a:latin typeface="Arial" panose="020B0604020202020204" pitchFamily="34" charset="0"/>
              </a:rPr>
              <a:t>虚拟服务器技术帮助我们能在一台服务器上跑多个不同类型操作系统的虚拟机。如果我们用过</a:t>
            </a:r>
            <a:r>
              <a:rPr lang="en-US" altLang="zh-CN" dirty="0" smtClean="0">
                <a:latin typeface="Arial" panose="020B0604020202020204" pitchFamily="34" charset="0"/>
              </a:rPr>
              <a:t>VMWARE</a:t>
            </a:r>
            <a:r>
              <a:rPr lang="zh-CN" altLang="en-US" baseline="0" dirty="0" smtClean="0">
                <a:latin typeface="Arial" panose="020B0604020202020204" pitchFamily="34" charset="0"/>
              </a:rPr>
              <a:t>的就知道，我们可以在一台物理机上虚拟出</a:t>
            </a:r>
            <a:r>
              <a:rPr lang="en-US" altLang="zh-CN" baseline="0" dirty="0" smtClean="0">
                <a:latin typeface="Arial" panose="020B0604020202020204" pitchFamily="34" charset="0"/>
              </a:rPr>
              <a:t>LINUX</a:t>
            </a:r>
            <a:r>
              <a:rPr lang="zh-CN" altLang="en-US" baseline="0" dirty="0" smtClean="0">
                <a:latin typeface="Arial" panose="020B0604020202020204" pitchFamily="34" charset="0"/>
              </a:rPr>
              <a:t>、</a:t>
            </a:r>
            <a:r>
              <a:rPr lang="en-US" altLang="zh-CN" baseline="0" dirty="0" smtClean="0">
                <a:latin typeface="Arial" panose="020B0604020202020204" pitchFamily="34" charset="0"/>
              </a:rPr>
              <a:t>MAC</a:t>
            </a:r>
            <a:r>
              <a:rPr lang="zh-CN" altLang="en-US" baseline="0" dirty="0" smtClean="0">
                <a:latin typeface="Arial" panose="020B0604020202020204" pitchFamily="34" charset="0"/>
              </a:rPr>
              <a:t>等不同的虚拟机，并可以正常运行。一个虚拟机在不运行时是一个大的数据文件，在运行时存在于物理机的内存中。</a:t>
            </a:r>
            <a:endParaRPr lang="en-US" altLang="zh-CN" dirty="0" smtClean="0">
              <a:latin typeface="Arial" panose="020B0604020202020204" pitchFamily="34" charset="0"/>
            </a:endParaRPr>
          </a:p>
          <a:p>
            <a:r>
              <a:rPr lang="zh-CN" altLang="en-US" dirty="0" smtClean="0">
                <a:latin typeface="Arial" panose="020B0604020202020204" pitchFamily="34" charset="0"/>
              </a:rPr>
              <a:t>我们用一个蓝块表示一台物理机，一个棕色块表示虚拟机。棕色块的大小，表示需要资源的差别。</a:t>
            </a:r>
            <a:endParaRPr lang="en-US" altLang="zh-CN" dirty="0" smtClean="0">
              <a:latin typeface="Arial" panose="020B0604020202020204" pitchFamily="34" charset="0"/>
            </a:endParaRPr>
          </a:p>
          <a:p>
            <a:r>
              <a:rPr lang="zh-CN" altLang="en-US" dirty="0" smtClean="0">
                <a:latin typeface="Arial" panose="020B0604020202020204" pitchFamily="34" charset="0"/>
              </a:rPr>
              <a:t>假设现在平台上有这么多虚拟机。我可以通过云的管理平台对虚拟机进行重新排列。</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18</a:t>
            </a:fld>
            <a:endParaRPr lang="zh-CN" altLang="en-US"/>
          </a:p>
        </p:txBody>
      </p:sp>
    </p:spTree>
    <p:extLst>
      <p:ext uri="{BB962C8B-B14F-4D97-AF65-F5344CB8AC3E}">
        <p14:creationId xmlns:p14="http://schemas.microsoft.com/office/powerpoint/2010/main" val="3321997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首先我表示的是一个虚拟机开始分配的过程。这样的分配过程需要</a:t>
            </a:r>
            <a:r>
              <a:rPr lang="en-US" altLang="zh-CN" dirty="0" smtClean="0">
                <a:latin typeface="Arial" panose="020B0604020202020204" pitchFamily="34" charset="0"/>
              </a:rPr>
              <a:t>5</a:t>
            </a:r>
            <a:r>
              <a:rPr lang="zh-CN" altLang="en-US" dirty="0" smtClean="0">
                <a:latin typeface="Arial" panose="020B0604020202020204" pitchFamily="34" charset="0"/>
              </a:rPr>
              <a:t>台物理机全部开启。</a:t>
            </a:r>
            <a:endParaRPr lang="en-US" altLang="zh-CN" dirty="0" smtClean="0">
              <a:latin typeface="Arial" panose="020B0604020202020204" pitchFamily="34" charset="0"/>
            </a:endParaRPr>
          </a:p>
        </p:txBody>
      </p:sp>
      <p:sp>
        <p:nvSpPr>
          <p:cNvPr id="4" name="灯片编号占位符 3"/>
          <p:cNvSpPr>
            <a:spLocks noGrp="1"/>
          </p:cNvSpPr>
          <p:nvPr>
            <p:ph type="sldNum" sz="quarter" idx="10"/>
          </p:nvPr>
        </p:nvSpPr>
        <p:spPr/>
        <p:txBody>
          <a:bodyPr/>
          <a:lstStyle/>
          <a:p>
            <a:fld id="{F9C2391C-1AD6-4575-850A-A109C90DC57F}" type="slidenum">
              <a:rPr lang="zh-CN" altLang="en-US" smtClean="0"/>
              <a:t>19</a:t>
            </a:fld>
            <a:endParaRPr lang="zh-CN" altLang="en-US"/>
          </a:p>
        </p:txBody>
      </p:sp>
    </p:spTree>
    <p:extLst>
      <p:ext uri="{BB962C8B-B14F-4D97-AF65-F5344CB8AC3E}">
        <p14:creationId xmlns:p14="http://schemas.microsoft.com/office/powerpoint/2010/main" val="3422822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Arial" panose="020B0604020202020204" pitchFamily="34" charset="0"/>
              </a:rPr>
              <a:t>如果我们重新排列，把标号</a:t>
            </a:r>
            <a:r>
              <a:rPr lang="en-US" altLang="zh-CN" dirty="0" smtClean="0">
                <a:latin typeface="Arial" panose="020B0604020202020204" pitchFamily="34" charset="0"/>
              </a:rPr>
              <a:t>2</a:t>
            </a:r>
            <a:r>
              <a:rPr lang="zh-CN" altLang="en-US" dirty="0" smtClean="0">
                <a:latin typeface="Arial" panose="020B0604020202020204" pitchFamily="34" charset="0"/>
              </a:rPr>
              <a:t>和</a:t>
            </a:r>
            <a:r>
              <a:rPr lang="en-US" altLang="zh-CN" dirty="0" smtClean="0">
                <a:latin typeface="Arial" panose="020B0604020202020204" pitchFamily="34" charset="0"/>
              </a:rPr>
              <a:t>1</a:t>
            </a:r>
            <a:r>
              <a:rPr lang="zh-CN" altLang="en-US" dirty="0" smtClean="0">
                <a:latin typeface="Arial" panose="020B0604020202020204" pitchFamily="34" charset="0"/>
              </a:rPr>
              <a:t>的虚拟机挪动，就可以空闲出一台物理机跑其它虚拟机或者关闭，以节约资源。</a:t>
            </a:r>
            <a:endParaRPr lang="en-US" altLang="zh-CN" dirty="0" smtClean="0">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20</a:t>
            </a:fld>
            <a:endParaRPr lang="zh-CN" altLang="en-US"/>
          </a:p>
        </p:txBody>
      </p:sp>
    </p:spTree>
    <p:extLst>
      <p:ext uri="{BB962C8B-B14F-4D97-AF65-F5344CB8AC3E}">
        <p14:creationId xmlns:p14="http://schemas.microsoft.com/office/powerpoint/2010/main" val="366866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Arial" panose="020B0604020202020204" pitchFamily="34" charset="0"/>
              </a:rPr>
              <a:t>如果</a:t>
            </a:r>
            <a:r>
              <a:rPr lang="en-US" altLang="zh-CN" dirty="0" smtClean="0">
                <a:latin typeface="Arial" panose="020B0604020202020204" pitchFamily="34" charset="0"/>
              </a:rPr>
              <a:t>1</a:t>
            </a:r>
            <a:r>
              <a:rPr lang="zh-CN" altLang="en-US" dirty="0" smtClean="0">
                <a:latin typeface="Arial" panose="020B0604020202020204" pitchFamily="34" charset="0"/>
              </a:rPr>
              <a:t>、</a:t>
            </a:r>
            <a:r>
              <a:rPr lang="en-US" altLang="zh-CN" dirty="0" smtClean="0">
                <a:latin typeface="Arial" panose="020B0604020202020204" pitchFamily="34" charset="0"/>
              </a:rPr>
              <a:t>2</a:t>
            </a:r>
            <a:r>
              <a:rPr lang="zh-CN" altLang="en-US" dirty="0" smtClean="0">
                <a:latin typeface="Arial" panose="020B0604020202020204" pitchFamily="34" charset="0"/>
              </a:rPr>
              <a:t>号虚拟机关闭，我们可以动过虚拟机在物理机上的迁移，释放更多的资源。</a:t>
            </a:r>
            <a:endParaRPr lang="en-US" altLang="zh-CN" dirty="0" smtClean="0">
              <a:latin typeface="Arial" panose="020B0604020202020204" pitchFamily="34" charset="0"/>
            </a:endParaRPr>
          </a:p>
          <a:p>
            <a:r>
              <a:rPr lang="zh-CN" altLang="en-US" dirty="0" smtClean="0">
                <a:latin typeface="Arial" panose="020B0604020202020204" pitchFamily="34" charset="0"/>
              </a:rPr>
              <a:t>此外虚拟机是以数据文件形式存在的，对它备份很方便，只要对文件备份或增量备份就可以。所以提高了数据备份的速度。</a:t>
            </a:r>
            <a:endParaRPr lang="en-US" altLang="zh-CN" dirty="0" smtClean="0">
              <a:latin typeface="Arial" panose="020B0604020202020204" pitchFamily="34" charset="0"/>
            </a:endParaRPr>
          </a:p>
          <a:p>
            <a:r>
              <a:rPr lang="zh-CN" altLang="en-US" dirty="0" smtClean="0">
                <a:latin typeface="Arial" panose="020B0604020202020204" pitchFamily="34" charset="0"/>
              </a:rPr>
              <a:t>此外，在不同物理机迁移时，我们只需要挪动内存文件</a:t>
            </a:r>
            <a:r>
              <a:rPr lang="en-US" altLang="zh-CN" dirty="0" smtClean="0">
                <a:latin typeface="Arial" panose="020B0604020202020204" pitchFamily="34" charset="0"/>
              </a:rPr>
              <a:t>(2G</a:t>
            </a:r>
            <a:r>
              <a:rPr lang="zh-CN" altLang="en-US" dirty="0" smtClean="0">
                <a:latin typeface="Arial" panose="020B0604020202020204" pitchFamily="34" charset="0"/>
              </a:rPr>
              <a:t>左右），不需要挪虚拟机文件（</a:t>
            </a:r>
            <a:r>
              <a:rPr lang="en-US" altLang="zh-CN" dirty="0" smtClean="0">
                <a:latin typeface="Arial" panose="020B0604020202020204" pitchFamily="34" charset="0"/>
              </a:rPr>
              <a:t>100G)</a:t>
            </a:r>
            <a:r>
              <a:rPr lang="zh-CN" altLang="en-US" dirty="0" smtClean="0">
                <a:latin typeface="Arial" panose="020B0604020202020204" pitchFamily="34" charset="0"/>
              </a:rPr>
              <a:t>，迁移速度很快。</a:t>
            </a:r>
            <a:endParaRPr lang="en-US" altLang="zh-CN" dirty="0" smtClean="0">
              <a:latin typeface="Arial" panose="020B0604020202020204" pitchFamily="34" charset="0"/>
            </a:endParaRPr>
          </a:p>
          <a:p>
            <a:r>
              <a:rPr lang="zh-CN" altLang="en-US" dirty="0" smtClean="0">
                <a:latin typeface="Arial" panose="020B0604020202020204" pitchFamily="34" charset="0"/>
              </a:rPr>
              <a:t>便于做容灾、热备。所以虚拟化成为云计算最重要的技术。</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21</a:t>
            </a:fld>
            <a:endParaRPr lang="zh-CN" altLang="en-US"/>
          </a:p>
        </p:txBody>
      </p:sp>
    </p:spTree>
    <p:extLst>
      <p:ext uri="{BB962C8B-B14F-4D97-AF65-F5344CB8AC3E}">
        <p14:creationId xmlns:p14="http://schemas.microsoft.com/office/powerpoint/2010/main" val="363968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4</a:t>
            </a:fld>
            <a:endParaRPr lang="zh-CN" altLang="en-US"/>
          </a:p>
        </p:txBody>
      </p:sp>
    </p:spTree>
    <p:extLst>
      <p:ext uri="{BB962C8B-B14F-4D97-AF65-F5344CB8AC3E}">
        <p14:creationId xmlns:p14="http://schemas.microsoft.com/office/powerpoint/2010/main" val="2855994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云贯彻的是一种大集中、大集成的思想。它对客户的价值，主要表现在</a:t>
            </a:r>
            <a:r>
              <a:rPr lang="en-US" altLang="zh-CN" dirty="0" smtClean="0"/>
              <a:t>4</a:t>
            </a:r>
            <a:r>
              <a:rPr lang="zh-CN" altLang="en-US" dirty="0" smtClean="0"/>
              <a:t>个方面，第一通过软硬件资源统一规划，实现了高效管理，资源整体共效的优点。第二基于虚拟化技术，通过云平台预置的智能调度和均衡算法，可以统筹均衡，按需分配，提高资源整体利用率，实现资源价值的最大化。第三，云上资源的互联互通，也为未来数据和应用的集成打下基础。第四云上的数据统一管理，为实现数据备份、容灾也提供了基础，更加适合管理和扩展的需求。</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22</a:t>
            </a:fld>
            <a:endParaRPr lang="zh-CN" altLang="en-US"/>
          </a:p>
        </p:txBody>
      </p:sp>
    </p:spTree>
    <p:extLst>
      <p:ext uri="{BB962C8B-B14F-4D97-AF65-F5344CB8AC3E}">
        <p14:creationId xmlns:p14="http://schemas.microsoft.com/office/powerpoint/2010/main" val="117651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传统的信息化模式，一个应用，一台物理服务器，不管有没有人用，多少人用，无法扩展。有时资源利用率极低，像在晚上，基本上没用户。但我应用系统和硬件绑定，也无法挪做他用。现在有了云平台，可以通过变更虚拟机配置，随时扩展应用资源，或把应用进行迁移。实现应用系统不以硬件绑定。对于一朵云来讲，他可以白天晚上各跑不同的系统，提高资源利用率。</a:t>
            </a:r>
          </a:p>
        </p:txBody>
      </p:sp>
      <p:sp>
        <p:nvSpPr>
          <p:cNvPr id="4" name="灯片编号占位符 3"/>
          <p:cNvSpPr>
            <a:spLocks noGrp="1"/>
          </p:cNvSpPr>
          <p:nvPr>
            <p:ph type="sldNum" sz="quarter" idx="10"/>
          </p:nvPr>
        </p:nvSpPr>
        <p:spPr/>
        <p:txBody>
          <a:bodyPr/>
          <a:lstStyle/>
          <a:p>
            <a:fld id="{F9C2391C-1AD6-4575-850A-A109C90DC57F}" type="slidenum">
              <a:rPr lang="zh-CN" altLang="en-US" smtClean="0"/>
              <a:t>23</a:t>
            </a:fld>
            <a:endParaRPr lang="zh-CN" altLang="en-US"/>
          </a:p>
        </p:txBody>
      </p:sp>
    </p:spTree>
    <p:extLst>
      <p:ext uri="{BB962C8B-B14F-4D97-AF65-F5344CB8AC3E}">
        <p14:creationId xmlns:p14="http://schemas.microsoft.com/office/powerpoint/2010/main" val="3894126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24</a:t>
            </a:fld>
            <a:endParaRPr lang="zh-CN" altLang="en-US"/>
          </a:p>
        </p:txBody>
      </p:sp>
    </p:spTree>
    <p:extLst>
      <p:ext uri="{BB962C8B-B14F-4D97-AF65-F5344CB8AC3E}">
        <p14:creationId xmlns:p14="http://schemas.microsoft.com/office/powerpoint/2010/main" val="3638747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以前的数据主要由信息系统产生，以前即使个人产生数据，都不会被长期存储。</a:t>
            </a:r>
            <a:endParaRPr lang="en-US" altLang="zh-CN" dirty="0" smtClean="0"/>
          </a:p>
          <a:p>
            <a:r>
              <a:rPr lang="zh-CN" altLang="en-US" dirty="0" smtClean="0"/>
              <a:t>现在每个个人都在随时随地产生数据</a:t>
            </a:r>
            <a:endParaRPr lang="en-US" altLang="zh-CN" dirty="0" smtClean="0"/>
          </a:p>
          <a:p>
            <a:r>
              <a:rPr lang="zh-CN" altLang="en-US" dirty="0" smtClean="0"/>
              <a:t>这种数据量是我们无法想象的。</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25</a:t>
            </a:fld>
            <a:endParaRPr lang="zh-CN" altLang="en-US"/>
          </a:p>
        </p:txBody>
      </p:sp>
    </p:spTree>
    <p:extLst>
      <p:ext uri="{BB962C8B-B14F-4D97-AF65-F5344CB8AC3E}">
        <p14:creationId xmlns:p14="http://schemas.microsoft.com/office/powerpoint/2010/main" val="1187060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数据量级不断变化，读大学时</a:t>
            </a:r>
            <a:r>
              <a:rPr lang="en-US" altLang="zh-CN" dirty="0" smtClean="0"/>
              <a:t>K</a:t>
            </a:r>
            <a:r>
              <a:rPr lang="zh-CN" altLang="en-US" dirty="0" smtClean="0"/>
              <a:t>是常用单位，现在文件都上</a:t>
            </a:r>
            <a:r>
              <a:rPr lang="en-US" altLang="zh-CN" dirty="0" smtClean="0"/>
              <a:t>G</a:t>
            </a:r>
            <a:r>
              <a:rPr lang="zh-CN" altLang="en-US" dirty="0" smtClean="0"/>
              <a:t>了，硬盘也上</a:t>
            </a:r>
            <a:r>
              <a:rPr lang="en-US" altLang="zh-CN" dirty="0" smtClean="0"/>
              <a:t>T</a:t>
            </a:r>
            <a:r>
              <a:rPr lang="zh-CN" altLang="en-US" dirty="0" smtClean="0"/>
              <a:t>上，技术的发展速度实在是块。</a:t>
            </a:r>
            <a:endParaRPr lang="en-US" altLang="zh-CN"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008CD7"/>
                </a:solidFill>
                <a:latin typeface="微软雅黑" pitchFamily="34" charset="-122"/>
                <a:ea typeface="微软雅黑" pitchFamily="34" charset="-122"/>
              </a:rPr>
              <a:t>想驾驭这庞大的数据，我们必须了解大数据的特征。</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26</a:t>
            </a:fld>
            <a:endParaRPr lang="zh-CN" altLang="en-US"/>
          </a:p>
        </p:txBody>
      </p:sp>
    </p:spTree>
    <p:extLst>
      <p:ext uri="{BB962C8B-B14F-4D97-AF65-F5344CB8AC3E}">
        <p14:creationId xmlns:p14="http://schemas.microsoft.com/office/powerpoint/2010/main" val="235604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28</a:t>
            </a:fld>
            <a:endParaRPr lang="zh-CN" altLang="en-US"/>
          </a:p>
        </p:txBody>
      </p:sp>
    </p:spTree>
    <p:extLst>
      <p:ext uri="{BB962C8B-B14F-4D97-AF65-F5344CB8AC3E}">
        <p14:creationId xmlns:p14="http://schemas.microsoft.com/office/powerpoint/2010/main" val="2431628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29</a:t>
            </a:fld>
            <a:endParaRPr lang="zh-CN" altLang="en-US"/>
          </a:p>
        </p:txBody>
      </p:sp>
    </p:spTree>
    <p:extLst>
      <p:ext uri="{BB962C8B-B14F-4D97-AF65-F5344CB8AC3E}">
        <p14:creationId xmlns:p14="http://schemas.microsoft.com/office/powerpoint/2010/main" val="1147717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u="sng" dirty="0" smtClean="0">
                <a:latin typeface="黑体" pitchFamily="49" charset="-122"/>
                <a:ea typeface="黑体" pitchFamily="49" charset="-122"/>
              </a:rPr>
              <a:t>百度百科</a:t>
            </a:r>
            <a:r>
              <a:rPr lang="zh-CN" altLang="en-US" sz="1200" dirty="0" smtClean="0">
                <a:latin typeface="黑体" pitchFamily="49" charset="-122"/>
                <a:ea typeface="黑体" pitchFamily="49" charset="-122"/>
              </a:rPr>
              <a:t>：大数据</a:t>
            </a:r>
            <a:r>
              <a:rPr lang="en-US" altLang="zh-CN" sz="1200" dirty="0" smtClean="0">
                <a:latin typeface="黑体" pitchFamily="49" charset="-122"/>
                <a:ea typeface="黑体" pitchFamily="49" charset="-122"/>
              </a:rPr>
              <a:t>(big data)</a:t>
            </a:r>
            <a:r>
              <a:rPr lang="zh-CN" altLang="en-US" sz="1200" dirty="0" smtClean="0">
                <a:latin typeface="黑体" pitchFamily="49" charset="-122"/>
                <a:ea typeface="黑体" pitchFamily="49" charset="-122"/>
              </a:rPr>
              <a:t>，或称巨量资料，指的是所涉及的资料量</a:t>
            </a:r>
            <a:r>
              <a:rPr lang="zh-CN" altLang="en-US" sz="1200" b="1" dirty="0" smtClean="0">
                <a:solidFill>
                  <a:srgbClr val="FF0000"/>
                </a:solidFill>
                <a:latin typeface="黑体" pitchFamily="49" charset="-122"/>
                <a:ea typeface="黑体" pitchFamily="49" charset="-122"/>
              </a:rPr>
              <a:t>规模巨大</a:t>
            </a:r>
            <a:r>
              <a:rPr lang="zh-CN" altLang="en-US" sz="1200" dirty="0" smtClean="0">
                <a:latin typeface="黑体" pitchFamily="49" charset="-122"/>
                <a:ea typeface="黑体" pitchFamily="49" charset="-122"/>
              </a:rPr>
              <a:t>到无法透过目前主流软件工具，在合理时间内达到撷取、管理、处理、并整理成为帮助企业经营决策更积极目的的</a:t>
            </a:r>
            <a:r>
              <a:rPr lang="zh-CN" altLang="en-US" sz="1200" b="1" dirty="0" smtClean="0">
                <a:solidFill>
                  <a:srgbClr val="FF0000"/>
                </a:solidFill>
                <a:latin typeface="黑体" pitchFamily="49" charset="-122"/>
                <a:ea typeface="黑体" pitchFamily="49" charset="-122"/>
              </a:rPr>
              <a:t>资讯</a:t>
            </a:r>
            <a:r>
              <a:rPr lang="zh-CN" altLang="en-US" sz="1200" dirty="0" smtClean="0">
                <a:latin typeface="黑体" pitchFamily="49" charset="-122"/>
                <a:ea typeface="黑体" pitchFamily="49" charset="-122"/>
              </a:rPr>
              <a:t>。</a:t>
            </a:r>
            <a:endParaRPr lang="en-US" altLang="zh-CN" sz="1200" dirty="0" smtClean="0">
              <a:latin typeface="黑体" pitchFamily="49" charset="-122"/>
              <a:ea typeface="黑体" pitchFamily="49" charset="-122"/>
            </a:endParaRPr>
          </a:p>
          <a:p>
            <a:pPr>
              <a:lnSpc>
                <a:spcPct val="150000"/>
              </a:lnSpc>
            </a:pPr>
            <a:r>
              <a:rPr lang="zh-CN" altLang="en-US" sz="1200" u="sng" dirty="0" smtClean="0">
                <a:latin typeface="黑体" pitchFamily="49" charset="-122"/>
                <a:ea typeface="黑体" pitchFamily="49" charset="-122"/>
              </a:rPr>
              <a:t>维基百科</a:t>
            </a:r>
            <a:r>
              <a:rPr lang="zh-CN" altLang="en-US" sz="1200" dirty="0" smtClean="0">
                <a:latin typeface="黑体" pitchFamily="49" charset="-122"/>
                <a:ea typeface="黑体" pitchFamily="49" charset="-122"/>
              </a:rPr>
              <a:t>：</a:t>
            </a:r>
            <a:r>
              <a:rPr lang="zh-CN" altLang="zh-CN" sz="1200" dirty="0" smtClean="0">
                <a:latin typeface="黑体" pitchFamily="49" charset="-122"/>
                <a:ea typeface="黑体" pitchFamily="49" charset="-122"/>
              </a:rPr>
              <a:t>大数据是由数量巨大、结构复杂、类型众多数据构成的</a:t>
            </a:r>
            <a:r>
              <a:rPr lang="zh-CN" altLang="zh-CN" sz="1200" b="1" dirty="0" smtClean="0">
                <a:solidFill>
                  <a:srgbClr val="FF0000"/>
                </a:solidFill>
                <a:latin typeface="黑体" pitchFamily="49" charset="-122"/>
                <a:ea typeface="黑体" pitchFamily="49" charset="-122"/>
              </a:rPr>
              <a:t>数据集合</a:t>
            </a:r>
            <a:r>
              <a:rPr lang="zh-CN" altLang="zh-CN" sz="1200" dirty="0" smtClean="0">
                <a:latin typeface="黑体" pitchFamily="49" charset="-122"/>
                <a:ea typeface="黑体" pitchFamily="49" charset="-122"/>
              </a:rPr>
              <a:t>，是基于云计算的数据处理与应用模式，通过数据的整合共享，交叉复用形成的</a:t>
            </a:r>
            <a:r>
              <a:rPr lang="zh-CN" altLang="zh-CN" sz="1200" b="1" dirty="0" smtClean="0">
                <a:solidFill>
                  <a:srgbClr val="FF0000"/>
                </a:solidFill>
                <a:latin typeface="黑体" pitchFamily="49" charset="-122"/>
                <a:ea typeface="黑体" pitchFamily="49" charset="-122"/>
              </a:rPr>
              <a:t>智力资源</a:t>
            </a:r>
            <a:r>
              <a:rPr lang="zh-CN" altLang="zh-CN" sz="1200" dirty="0" smtClean="0">
                <a:latin typeface="黑体" pitchFamily="49" charset="-122"/>
                <a:ea typeface="黑体" pitchFamily="49" charset="-122"/>
              </a:rPr>
              <a:t>和</a:t>
            </a:r>
            <a:r>
              <a:rPr lang="zh-CN" altLang="zh-CN" sz="1200" b="1" dirty="0" smtClean="0">
                <a:solidFill>
                  <a:srgbClr val="FF0000"/>
                </a:solidFill>
                <a:latin typeface="黑体" pitchFamily="49" charset="-122"/>
                <a:ea typeface="黑体" pitchFamily="49" charset="-122"/>
              </a:rPr>
              <a:t>知识服务</a:t>
            </a:r>
            <a:r>
              <a:rPr lang="zh-CN" altLang="zh-CN" sz="1200" dirty="0" smtClean="0">
                <a:latin typeface="黑体" pitchFamily="49" charset="-122"/>
                <a:ea typeface="黑体" pitchFamily="49" charset="-122"/>
              </a:rPr>
              <a:t>能力。</a:t>
            </a:r>
            <a:endParaRPr lang="en-US" altLang="zh-CN" sz="1200" dirty="0" smtClean="0">
              <a:latin typeface="黑体" pitchFamily="49" charset="-122"/>
              <a:ea typeface="黑体" pitchFamily="49" charset="-122"/>
            </a:endParaRPr>
          </a:p>
          <a:p>
            <a:pPr>
              <a:lnSpc>
                <a:spcPct val="150000"/>
              </a:lnSpc>
            </a:pPr>
            <a:endParaRPr lang="en-US" altLang="zh-CN" sz="1200" u="sng" dirty="0" smtClean="0">
              <a:latin typeface="黑体" pitchFamily="49" charset="-122"/>
              <a:ea typeface="黑体" pitchFamily="49" charset="-122"/>
            </a:endParaRPr>
          </a:p>
          <a:p>
            <a:pPr>
              <a:lnSpc>
                <a:spcPct val="150000"/>
              </a:lnSpc>
            </a:pPr>
            <a:r>
              <a:rPr lang="zh-CN" altLang="en-US" sz="1200" u="sng" dirty="0" smtClean="0">
                <a:latin typeface="黑体" pitchFamily="49" charset="-122"/>
                <a:ea typeface="黑体" pitchFamily="49" charset="-122"/>
              </a:rPr>
              <a:t>观点</a:t>
            </a:r>
            <a:r>
              <a:rPr lang="zh-CN" altLang="en-US" sz="1200" dirty="0" smtClean="0">
                <a:latin typeface="黑体" pitchFamily="49" charset="-122"/>
                <a:ea typeface="黑体" pitchFamily="49" charset="-122"/>
              </a:rPr>
              <a:t>：（</a:t>
            </a:r>
            <a:r>
              <a:rPr lang="en-US" altLang="zh-CN" sz="1200" dirty="0" smtClean="0">
                <a:latin typeface="黑体" pitchFamily="49" charset="-122"/>
                <a:ea typeface="黑体" pitchFamily="49" charset="-122"/>
              </a:rPr>
              <a:t>1</a:t>
            </a:r>
            <a:r>
              <a:rPr lang="zh-CN" altLang="en-US" sz="1200" dirty="0" smtClean="0">
                <a:latin typeface="黑体" pitchFamily="49" charset="-122"/>
                <a:ea typeface="黑体" pitchFamily="49" charset="-122"/>
              </a:rPr>
              <a:t>）大数据是由大量同构或异构的数据组成的</a:t>
            </a:r>
            <a:r>
              <a:rPr lang="zh-CN" altLang="en-US" sz="1200" b="1" dirty="0" smtClean="0">
                <a:solidFill>
                  <a:srgbClr val="FF0000"/>
                </a:solidFill>
                <a:latin typeface="黑体" pitchFamily="49" charset="-122"/>
                <a:ea typeface="黑体" pitchFamily="49" charset="-122"/>
              </a:rPr>
              <a:t>数据集合；</a:t>
            </a:r>
            <a:endParaRPr lang="en-US" altLang="zh-CN" sz="1200" b="1" dirty="0" smtClean="0">
              <a:solidFill>
                <a:srgbClr val="FF0000"/>
              </a:solidFill>
              <a:latin typeface="黑体" pitchFamily="49" charset="-122"/>
              <a:ea typeface="黑体" pitchFamily="49" charset="-122"/>
            </a:endParaRPr>
          </a:p>
          <a:p>
            <a:pPr marL="0" indent="0">
              <a:lnSpc>
                <a:spcPct val="150000"/>
              </a:lnSpc>
              <a:buNone/>
            </a:pPr>
            <a:r>
              <a:rPr lang="zh-CN" altLang="en-US" sz="1200" dirty="0" smtClean="0">
                <a:latin typeface="黑体" pitchFamily="49" charset="-122"/>
                <a:ea typeface="黑体" pitchFamily="49" charset="-122"/>
              </a:rPr>
              <a:t>（</a:t>
            </a:r>
            <a:r>
              <a:rPr lang="en-US" altLang="zh-CN" sz="1200" dirty="0" smtClean="0">
                <a:latin typeface="黑体" pitchFamily="49" charset="-122"/>
                <a:ea typeface="黑体" pitchFamily="49" charset="-122"/>
              </a:rPr>
              <a:t>2</a:t>
            </a:r>
            <a:r>
              <a:rPr lang="zh-CN" altLang="en-US" sz="1200" dirty="0" smtClean="0">
                <a:latin typeface="黑体" pitchFamily="49" charset="-122"/>
                <a:ea typeface="黑体" pitchFamily="49" charset="-122"/>
              </a:rPr>
              <a:t>）它是可以应用合理的算法或工具从中找出有用的信息，（</a:t>
            </a:r>
            <a:r>
              <a:rPr lang="en-US" altLang="zh-CN" sz="1200" dirty="0" smtClean="0">
                <a:latin typeface="黑体" pitchFamily="49" charset="-122"/>
                <a:ea typeface="黑体" pitchFamily="49" charset="-122"/>
              </a:rPr>
              <a:t>3</a:t>
            </a:r>
            <a:r>
              <a:rPr lang="zh-CN" altLang="en-US" sz="1200" dirty="0" smtClean="0">
                <a:latin typeface="黑体" pitchFamily="49" charset="-122"/>
                <a:ea typeface="黑体" pitchFamily="49" charset="-122"/>
              </a:rPr>
              <a:t>）分析结果能为人们带来价值。</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30</a:t>
            </a:fld>
            <a:endParaRPr lang="zh-CN" altLang="en-US"/>
          </a:p>
        </p:txBody>
      </p:sp>
    </p:spTree>
    <p:extLst>
      <p:ext uri="{BB962C8B-B14F-4D97-AF65-F5344CB8AC3E}">
        <p14:creationId xmlns:p14="http://schemas.microsoft.com/office/powerpoint/2010/main" val="1485525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a:t>
            </a:r>
            <a:r>
              <a:rPr lang="en-US" altLang="zh-CN" dirty="0" smtClean="0"/>
              <a:t>1</a:t>
            </a:r>
            <a:r>
              <a:rPr lang="zh-CN" altLang="en-US" dirty="0" smtClean="0"/>
              <a:t>）从时间和行为上来定义；（</a:t>
            </a:r>
            <a:r>
              <a:rPr lang="en-US" altLang="zh-CN" dirty="0" smtClean="0"/>
              <a:t>2</a:t>
            </a:r>
            <a:r>
              <a:rPr lang="zh-CN" altLang="en-US" dirty="0" smtClean="0"/>
              <a:t>）从支撑环境的定义；（</a:t>
            </a:r>
            <a:r>
              <a:rPr lang="en-US" altLang="zh-CN" dirty="0" smtClean="0"/>
              <a:t>3</a:t>
            </a:r>
            <a:r>
              <a:rPr lang="zh-CN" altLang="en-US" dirty="0" smtClean="0"/>
              <a:t>）从数据构成来定义；（</a:t>
            </a:r>
            <a:r>
              <a:rPr lang="en-US" altLang="zh-CN" dirty="0" smtClean="0"/>
              <a:t>4</a:t>
            </a:r>
            <a:r>
              <a:rPr lang="zh-CN" altLang="en-US" dirty="0" smtClean="0"/>
              <a:t>）电信（</a:t>
            </a:r>
            <a:r>
              <a:rPr lang="en-US" altLang="zh-CN" dirty="0" smtClean="0"/>
              <a:t>5</a:t>
            </a:r>
            <a:r>
              <a:rPr lang="zh-CN" altLang="en-US" dirty="0" smtClean="0"/>
              <a:t>）京华</a:t>
            </a:r>
            <a:r>
              <a:rPr lang="en-US" altLang="zh-CN" dirty="0" smtClean="0"/>
              <a:t>,</a:t>
            </a:r>
            <a:r>
              <a:rPr lang="zh-CN" altLang="en-US" dirty="0" smtClean="0"/>
              <a:t>大数据是一个开环的、时空完整的数据集合。</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31</a:t>
            </a:fld>
            <a:endParaRPr lang="zh-CN" altLang="en-US"/>
          </a:p>
        </p:txBody>
      </p:sp>
    </p:spTree>
    <p:extLst>
      <p:ext uri="{BB962C8B-B14F-4D97-AF65-F5344CB8AC3E}">
        <p14:creationId xmlns:p14="http://schemas.microsoft.com/office/powerpoint/2010/main" val="3637568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32</a:t>
            </a:fld>
            <a:endParaRPr lang="zh-CN" altLang="en-US"/>
          </a:p>
        </p:txBody>
      </p:sp>
    </p:spTree>
    <p:extLst>
      <p:ext uri="{BB962C8B-B14F-4D97-AF65-F5344CB8AC3E}">
        <p14:creationId xmlns:p14="http://schemas.microsoft.com/office/powerpoint/2010/main" val="327404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改革开放三十多年，中国走过了美国等资本主义国家上百年才走完的发展道路。如果按传统的工业化模式，中国的超越绝对不会这么快。</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是传统互联网、个人计算机、移动互联网信息技术提供的支撑，加速了我国经济和社会发展的速度。中国的现在及未来的发展，也将依靠层出不穷新的信息技术，所以我国各级政府一直以来对新的信息技术应用给与了充分的认识。</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5</a:t>
            </a:fld>
            <a:endParaRPr lang="zh-CN" altLang="en-US"/>
          </a:p>
        </p:txBody>
      </p:sp>
    </p:spTree>
    <p:extLst>
      <p:ext uri="{BB962C8B-B14F-4D97-AF65-F5344CB8AC3E}">
        <p14:creationId xmlns:p14="http://schemas.microsoft.com/office/powerpoint/2010/main" val="3259689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正是看到了大数据的价值，大数据上升为多个国家的国家战略。</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33</a:t>
            </a:fld>
            <a:endParaRPr lang="zh-CN" altLang="en-US"/>
          </a:p>
        </p:txBody>
      </p:sp>
    </p:spTree>
    <p:extLst>
      <p:ext uri="{BB962C8B-B14F-4D97-AF65-F5344CB8AC3E}">
        <p14:creationId xmlns:p14="http://schemas.microsoft.com/office/powerpoint/2010/main" val="2942330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38</a:t>
            </a:fld>
            <a:endParaRPr lang="zh-CN" altLang="en-US"/>
          </a:p>
        </p:txBody>
      </p:sp>
    </p:spTree>
    <p:extLst>
      <p:ext uri="{BB962C8B-B14F-4D97-AF65-F5344CB8AC3E}">
        <p14:creationId xmlns:p14="http://schemas.microsoft.com/office/powerpoint/2010/main" val="2169485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42</a:t>
            </a:fld>
            <a:endParaRPr lang="zh-CN" altLang="en-US"/>
          </a:p>
        </p:txBody>
      </p:sp>
    </p:spTree>
    <p:extLst>
      <p:ext uri="{BB962C8B-B14F-4D97-AF65-F5344CB8AC3E}">
        <p14:creationId xmlns:p14="http://schemas.microsoft.com/office/powerpoint/2010/main" val="3942966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47</a:t>
            </a:fld>
            <a:endParaRPr lang="zh-CN" altLang="en-US"/>
          </a:p>
        </p:txBody>
      </p:sp>
    </p:spTree>
    <p:extLst>
      <p:ext uri="{BB962C8B-B14F-4D97-AF65-F5344CB8AC3E}">
        <p14:creationId xmlns:p14="http://schemas.microsoft.com/office/powerpoint/2010/main" val="1323079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49</a:t>
            </a:fld>
            <a:endParaRPr lang="zh-CN" altLang="en-US"/>
          </a:p>
        </p:txBody>
      </p:sp>
    </p:spTree>
    <p:extLst>
      <p:ext uri="{BB962C8B-B14F-4D97-AF65-F5344CB8AC3E}">
        <p14:creationId xmlns:p14="http://schemas.microsoft.com/office/powerpoint/2010/main" val="1961130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51</a:t>
            </a:fld>
            <a:endParaRPr lang="zh-CN" altLang="en-US"/>
          </a:p>
        </p:txBody>
      </p:sp>
    </p:spTree>
    <p:extLst>
      <p:ext uri="{BB962C8B-B14F-4D97-AF65-F5344CB8AC3E}">
        <p14:creationId xmlns:p14="http://schemas.microsoft.com/office/powerpoint/2010/main" val="1184736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59</a:t>
            </a:fld>
            <a:endParaRPr lang="zh-CN" altLang="en-US"/>
          </a:p>
        </p:txBody>
      </p:sp>
    </p:spTree>
    <p:extLst>
      <p:ext uri="{BB962C8B-B14F-4D97-AF65-F5344CB8AC3E}">
        <p14:creationId xmlns:p14="http://schemas.microsoft.com/office/powerpoint/2010/main" val="1768298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60</a:t>
            </a:fld>
            <a:endParaRPr lang="zh-CN" altLang="en-US"/>
          </a:p>
        </p:txBody>
      </p:sp>
    </p:spTree>
    <p:extLst>
      <p:ext uri="{BB962C8B-B14F-4D97-AF65-F5344CB8AC3E}">
        <p14:creationId xmlns:p14="http://schemas.microsoft.com/office/powerpoint/2010/main" val="2448761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诸多分支行业的前景！</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64</a:t>
            </a:fld>
            <a:endParaRPr lang="zh-CN" altLang="en-US"/>
          </a:p>
        </p:txBody>
      </p:sp>
    </p:spTree>
    <p:extLst>
      <p:ext uri="{BB962C8B-B14F-4D97-AF65-F5344CB8AC3E}">
        <p14:creationId xmlns:p14="http://schemas.microsoft.com/office/powerpoint/2010/main" val="2146445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67</a:t>
            </a:fld>
            <a:endParaRPr lang="zh-CN" altLang="en-US"/>
          </a:p>
        </p:txBody>
      </p:sp>
    </p:spTree>
    <p:extLst>
      <p:ext uri="{BB962C8B-B14F-4D97-AF65-F5344CB8AC3E}">
        <p14:creationId xmlns:p14="http://schemas.microsoft.com/office/powerpoint/2010/main" val="1543164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IT</a:t>
            </a:r>
            <a:r>
              <a:rPr lang="zh-CN" altLang="en-US" dirty="0" smtClean="0"/>
              <a:t>技术也就是我们所说的信息技术的范畴比较大，从统计口径上来讲</a:t>
            </a:r>
            <a:r>
              <a:rPr lang="en-US" altLang="zh-CN" dirty="0" smtClean="0"/>
              <a:t>2013</a:t>
            </a:r>
            <a:r>
              <a:rPr lang="zh-CN" altLang="en-US" dirty="0" smtClean="0"/>
              <a:t>年我国的</a:t>
            </a:r>
            <a:r>
              <a:rPr lang="en-US" altLang="zh-CN" dirty="0" smtClean="0"/>
              <a:t>IT</a:t>
            </a:r>
            <a:r>
              <a:rPr lang="zh-CN" altLang="en-US" dirty="0" smtClean="0"/>
              <a:t>产业总量就超过了万亿人民币。</a:t>
            </a:r>
            <a:endParaRPr lang="en-US" altLang="zh-CN" dirty="0" smtClean="0"/>
          </a:p>
          <a:p>
            <a:r>
              <a:rPr lang="zh-CN" altLang="en-US" dirty="0" smtClean="0"/>
              <a:t>各种新的技术层出不穷，像移动互联网、微信等社交网、淘宝等电子商务以及我们今天要探讨的云计算和大数据技术，不断出现。</a:t>
            </a:r>
            <a:endParaRPr lang="en-US" altLang="zh-CN" dirty="0" smtClean="0"/>
          </a:p>
          <a:p>
            <a:r>
              <a:rPr lang="zh-CN" altLang="en-US" dirty="0" smtClean="0"/>
              <a:t>每一个产生重大变革的技术，往往代表着一个新的机遇，代表着一个新的弯道超车的机会。</a:t>
            </a:r>
            <a:endParaRPr lang="en-US" altLang="zh-CN" dirty="0" smtClean="0"/>
          </a:p>
          <a:p>
            <a:r>
              <a:rPr lang="zh-CN" altLang="en-US" dirty="0" smtClean="0"/>
              <a:t>中国在新的</a:t>
            </a:r>
            <a:r>
              <a:rPr lang="en-US" altLang="zh-CN" dirty="0" smtClean="0"/>
              <a:t>IT</a:t>
            </a:r>
            <a:r>
              <a:rPr lang="zh-CN" altLang="en-US" dirty="0" smtClean="0"/>
              <a:t>技术方面，从原来被动接受，到现在享受到成果后的主动拥抱，成为新技术的最大拥护者。</a:t>
            </a:r>
            <a:endParaRPr lang="en-US" altLang="zh-CN" dirty="0" smtClean="0"/>
          </a:p>
          <a:p>
            <a:r>
              <a:rPr lang="zh-CN" altLang="en-US" dirty="0" smtClean="0"/>
              <a:t>中国</a:t>
            </a:r>
            <a:r>
              <a:rPr lang="en-US" altLang="zh-CN" dirty="0" smtClean="0"/>
              <a:t>IT</a:t>
            </a:r>
            <a:r>
              <a:rPr lang="zh-CN" altLang="en-US" dirty="0" smtClean="0"/>
              <a:t>市场也成为美国之外最大的</a:t>
            </a:r>
            <a:r>
              <a:rPr lang="en-US" altLang="zh-CN" dirty="0" smtClean="0"/>
              <a:t>IT</a:t>
            </a:r>
            <a:r>
              <a:rPr lang="zh-CN" altLang="en-US" dirty="0" smtClean="0"/>
              <a:t>市场。</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6</a:t>
            </a:fld>
            <a:endParaRPr lang="zh-CN" altLang="en-US"/>
          </a:p>
        </p:txBody>
      </p:sp>
    </p:spTree>
    <p:extLst>
      <p:ext uri="{BB962C8B-B14F-4D97-AF65-F5344CB8AC3E}">
        <p14:creationId xmlns:p14="http://schemas.microsoft.com/office/powerpoint/2010/main" val="3787556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69</a:t>
            </a:fld>
            <a:endParaRPr lang="zh-CN" altLang="en-US"/>
          </a:p>
        </p:txBody>
      </p:sp>
    </p:spTree>
    <p:extLst>
      <p:ext uri="{BB962C8B-B14F-4D97-AF65-F5344CB8AC3E}">
        <p14:creationId xmlns:p14="http://schemas.microsoft.com/office/powerpoint/2010/main" val="29916727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Arial" pitchFamily="34" charset="0"/>
              </a:rPr>
              <a:t>门禁制度、机房进出管理制度，会客制度等等，但这些制度执行、落实的情况怎样？</a:t>
            </a:r>
            <a:endParaRPr lang="en-US" altLang="zh-CN" dirty="0" smtClean="0">
              <a:latin typeface="Arial" pitchFamily="34" charset="0"/>
            </a:endParaRPr>
          </a:p>
          <a:p>
            <a:r>
              <a:rPr lang="zh-CN" altLang="en-US" dirty="0" smtClean="0">
                <a:latin typeface="Arial" pitchFamily="34" charset="0"/>
              </a:rPr>
              <a:t>经常见到的是门禁大开的情况，物理安全无法保障的情况下，如何保证信息系统安全？</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74</a:t>
            </a:fld>
            <a:endParaRPr lang="zh-CN" altLang="en-US"/>
          </a:p>
        </p:txBody>
      </p:sp>
    </p:spTree>
    <p:extLst>
      <p:ext uri="{BB962C8B-B14F-4D97-AF65-F5344CB8AC3E}">
        <p14:creationId xmlns:p14="http://schemas.microsoft.com/office/powerpoint/2010/main" val="1201070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77</a:t>
            </a:fld>
            <a:endParaRPr lang="zh-CN" altLang="en-US"/>
          </a:p>
        </p:txBody>
      </p:sp>
    </p:spTree>
    <p:extLst>
      <p:ext uri="{BB962C8B-B14F-4D97-AF65-F5344CB8AC3E}">
        <p14:creationId xmlns:p14="http://schemas.microsoft.com/office/powerpoint/2010/main" val="3404674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Arial" pitchFamily="34" charset="0"/>
              </a:rPr>
              <a:t>由习惯、原因，以及信息安全事件频繁出现，给出外因是条件，内因是关键的结论。</a:t>
            </a:r>
            <a:endParaRPr lang="en-US" altLang="zh-CN" dirty="0" smtClean="0">
              <a:latin typeface="Arial" pitchFamily="34" charset="0"/>
            </a:endParaRPr>
          </a:p>
          <a:p>
            <a:r>
              <a:rPr lang="zh-CN" altLang="en-US" dirty="0" smtClean="0">
                <a:latin typeface="Arial" pitchFamily="34" charset="0"/>
              </a:rPr>
              <a:t>无论部署了什么设备，思想上不重视，就可能出问题。因此，首先要从思想上重视，提高信息安全的意识。</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78</a:t>
            </a:fld>
            <a:endParaRPr lang="zh-CN" altLang="en-US"/>
          </a:p>
        </p:txBody>
      </p:sp>
    </p:spTree>
    <p:extLst>
      <p:ext uri="{BB962C8B-B14F-4D97-AF65-F5344CB8AC3E}">
        <p14:creationId xmlns:p14="http://schemas.microsoft.com/office/powerpoint/2010/main" val="1747850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Arial" pitchFamily="34" charset="0"/>
              </a:rPr>
              <a:t>弱口令的危害，攻防演示介绍过。</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84</a:t>
            </a:fld>
            <a:endParaRPr lang="zh-CN" altLang="en-US"/>
          </a:p>
        </p:txBody>
      </p:sp>
    </p:spTree>
    <p:extLst>
      <p:ext uri="{BB962C8B-B14F-4D97-AF65-F5344CB8AC3E}">
        <p14:creationId xmlns:p14="http://schemas.microsoft.com/office/powerpoint/2010/main" val="1272565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Arial" pitchFamily="34" charset="0"/>
              </a:rPr>
              <a:t>以上这些重复性的，有规则性的，以生日作为密码的，以容易记忆的单词作为密码的</a:t>
            </a:r>
            <a:r>
              <a:rPr lang="zh-CN" altLang="en-US" baseline="0" dirty="0" smtClean="0">
                <a:latin typeface="Arial" pitchFamily="34" charset="0"/>
              </a:rPr>
              <a:t>，全部都是弱口令，请各位同事谨慎使用！</a:t>
            </a:r>
            <a:endParaRPr lang="zh-CN" altLang="en-US" dirty="0" smtClean="0">
              <a:latin typeface="Arial" pitchFamily="34" charset="0"/>
            </a:endParaRP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85</a:t>
            </a:fld>
            <a:endParaRPr lang="zh-CN" altLang="en-US"/>
          </a:p>
        </p:txBody>
      </p:sp>
    </p:spTree>
    <p:extLst>
      <p:ext uri="{BB962C8B-B14F-4D97-AF65-F5344CB8AC3E}">
        <p14:creationId xmlns:p14="http://schemas.microsoft.com/office/powerpoint/2010/main" val="1173310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Arial" pitchFamily="34" charset="0"/>
              </a:rPr>
              <a:t>暴力破解，猜测密码，平台是常见的双核处理器的计算机，横向是密码构成方式，纵向是破解时间。最长</a:t>
            </a:r>
            <a:r>
              <a:rPr lang="en-US" altLang="zh-CN" dirty="0" smtClean="0">
                <a:latin typeface="Arial" pitchFamily="34" charset="0"/>
              </a:rPr>
              <a:t>22</a:t>
            </a:r>
            <a:r>
              <a:rPr lang="zh-CN" altLang="en-US" dirty="0" smtClean="0">
                <a:latin typeface="Arial" pitchFamily="34" charset="0"/>
              </a:rPr>
              <a:t>小时，所以在此要求各位同事在设置密码时，要复合复杂性要求。</a:t>
            </a:r>
            <a:endParaRPr lang="en-US" altLang="zh-CN" dirty="0" smtClean="0">
              <a:latin typeface="Arial" pitchFamily="34" charset="0"/>
            </a:endParaRP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86</a:t>
            </a:fld>
            <a:endParaRPr lang="zh-CN" altLang="en-US"/>
          </a:p>
        </p:txBody>
      </p:sp>
    </p:spTree>
    <p:extLst>
      <p:ext uri="{BB962C8B-B14F-4D97-AF65-F5344CB8AC3E}">
        <p14:creationId xmlns:p14="http://schemas.microsoft.com/office/powerpoint/2010/main" val="3209502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92</a:t>
            </a:fld>
            <a:endParaRPr lang="zh-CN" altLang="en-US"/>
          </a:p>
        </p:txBody>
      </p:sp>
    </p:spTree>
    <p:extLst>
      <p:ext uri="{BB962C8B-B14F-4D97-AF65-F5344CB8AC3E}">
        <p14:creationId xmlns:p14="http://schemas.microsoft.com/office/powerpoint/2010/main" val="2626305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96</a:t>
            </a:fld>
            <a:endParaRPr lang="zh-CN" altLang="en-US"/>
          </a:p>
        </p:txBody>
      </p:sp>
    </p:spTree>
    <p:extLst>
      <p:ext uri="{BB962C8B-B14F-4D97-AF65-F5344CB8AC3E}">
        <p14:creationId xmlns:p14="http://schemas.microsoft.com/office/powerpoint/2010/main" val="2590077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t>信息技术改变中国，是以一种渐变的，润物细无声的过程进行。</a:t>
            </a:r>
            <a:r>
              <a:rPr lang="zh-CN" altLang="en-US" sz="1200" b="1" dirty="0" smtClean="0">
                <a:latin typeface="黑体" panose="02010609060101010101" pitchFamily="49" charset="-122"/>
                <a:ea typeface="黑体" panose="02010609060101010101" pitchFamily="49" charset="-122"/>
              </a:rPr>
              <a:t>悄然变革了我们的生活方式、工作方式 和思维方式</a:t>
            </a:r>
            <a:endParaRPr lang="en-US" altLang="zh-CN"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t>互联网、移动互联网提高了中国人知识获取的速度，随时了解世界顶级公司、产品的动向。</a:t>
            </a:r>
            <a:endParaRPr lang="en-US" altLang="zh-CN"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zh-CN" sz="1200" dirty="0" smtClean="0"/>
              <a:t>使中国人更加自信地走出去</a:t>
            </a:r>
            <a:r>
              <a:rPr lang="zh-CN" altLang="en-US" sz="1200" dirty="0" smtClean="0"/>
              <a:t>，</a:t>
            </a:r>
            <a:r>
              <a:rPr lang="zh-CN" altLang="en-US" sz="1200" dirty="0" smtClean="0">
                <a:latin typeface="黑体" panose="02010609060101010101" pitchFamily="49" charset="-122"/>
                <a:ea typeface="黑体" panose="02010609060101010101" pitchFamily="49" charset="-122"/>
              </a:rPr>
              <a:t>加强</a:t>
            </a:r>
            <a:r>
              <a:rPr lang="zh-CN" altLang="zh-CN" sz="1200" dirty="0" smtClean="0">
                <a:latin typeface="黑体" panose="02010609060101010101" pitchFamily="49" charset="-122"/>
                <a:ea typeface="黑体" panose="02010609060101010101" pitchFamily="49" charset="-122"/>
              </a:rPr>
              <a:t>了中国社会的沟通和融合</a:t>
            </a:r>
            <a:r>
              <a:rPr lang="zh-CN" altLang="en-US" sz="1200" dirty="0" smtClean="0">
                <a:latin typeface="黑体" panose="02010609060101010101" pitchFamily="49" charset="-122"/>
                <a:ea typeface="黑体" panose="02010609060101010101" pitchFamily="49" charset="-122"/>
              </a:rPr>
              <a:t>。</a:t>
            </a:r>
            <a:endParaRPr lang="en-US" altLang="zh-CN"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t>电子商务也革了传统零售行业的命，电子政务提供更多的便民服务</a:t>
            </a:r>
            <a:endParaRPr lang="en-US" altLang="zh-CN" sz="1200" dirty="0" smtClean="0"/>
          </a:p>
          <a:p>
            <a:pPr marL="0" marR="0" lvl="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t>铁路购票难也在有了云计算技术支撑后，以</a:t>
            </a:r>
            <a:r>
              <a:rPr lang="en-US" altLang="zh-CN" sz="1200" dirty="0" smtClean="0"/>
              <a:t>12306</a:t>
            </a:r>
            <a:r>
              <a:rPr lang="zh-CN" altLang="en-US" sz="1200" dirty="0" smtClean="0"/>
              <a:t>网上售票的形式完成了一项原本不可能完成的任务。</a:t>
            </a:r>
            <a:endParaRPr lang="en-US" altLang="zh-CN" sz="1200" dirty="0" smtClean="0"/>
          </a:p>
          <a:p>
            <a:pPr lvl="0" rtl="0">
              <a:lnSpc>
                <a:spcPct val="150000"/>
              </a:lnSpc>
            </a:pPr>
            <a:r>
              <a:rPr lang="en-US" altLang="zh-CN" sz="1200" dirty="0" smtClean="0">
                <a:latin typeface="黑体" panose="02010609060101010101" pitchFamily="49" charset="-122"/>
                <a:ea typeface="黑体" panose="02010609060101010101" pitchFamily="49" charset="-122"/>
              </a:rPr>
              <a:t>4.5G</a:t>
            </a:r>
            <a:r>
              <a:rPr lang="zh-CN" altLang="zh-CN" sz="1200" dirty="0" smtClean="0">
                <a:latin typeface="黑体" panose="02010609060101010101" pitchFamily="49" charset="-122"/>
                <a:ea typeface="黑体" panose="02010609060101010101" pitchFamily="49" charset="-122"/>
              </a:rPr>
              <a:t>、</a:t>
            </a:r>
            <a:r>
              <a:rPr lang="en-US" altLang="zh-CN" sz="1200" dirty="0" smtClean="0">
                <a:latin typeface="黑体" panose="02010609060101010101" pitchFamily="49" charset="-122"/>
                <a:ea typeface="黑体" panose="02010609060101010101" pitchFamily="49" charset="-122"/>
              </a:rPr>
              <a:t>5G</a:t>
            </a:r>
            <a:r>
              <a:rPr lang="zh-CN" altLang="zh-CN" sz="1200" dirty="0" smtClean="0">
                <a:latin typeface="黑体" panose="02010609060101010101" pitchFamily="49" charset="-122"/>
                <a:ea typeface="黑体" panose="02010609060101010101" pitchFamily="49" charset="-122"/>
              </a:rPr>
              <a:t>移动互联网，可能率先在中国实施</a:t>
            </a:r>
            <a:r>
              <a:rPr lang="zh-CN" altLang="en-US" sz="1200" dirty="0" smtClean="0">
                <a:latin typeface="黑体" panose="02010609060101010101" pitchFamily="49" charset="-122"/>
                <a:ea typeface="黑体" panose="02010609060101010101" pitchFamily="49" charset="-122"/>
              </a:rPr>
              <a:t>。中国在</a:t>
            </a:r>
            <a:r>
              <a:rPr lang="en-US" altLang="zh-CN" sz="1200" dirty="0" smtClean="0">
                <a:latin typeface="黑体" panose="02010609060101010101" pitchFamily="49" charset="-122"/>
                <a:ea typeface="黑体" panose="02010609060101010101" pitchFamily="49" charset="-122"/>
              </a:rPr>
              <a:t>IT</a:t>
            </a:r>
            <a:r>
              <a:rPr lang="zh-CN" altLang="en-US" sz="1200" dirty="0" smtClean="0">
                <a:latin typeface="黑体" panose="02010609060101010101" pitchFamily="49" charset="-122"/>
                <a:ea typeface="黑体" panose="02010609060101010101" pitchFamily="49" charset="-122"/>
              </a:rPr>
              <a:t>技术的某些方面（其码底层支持技术方面）正在赶超欧美强国，随便一个平台，其用户数是远超于美国的。</a:t>
            </a:r>
            <a:endParaRPr lang="zh-CN" altLang="zh-CN" sz="1200" dirty="0" smtClean="0">
              <a:latin typeface="黑体" panose="02010609060101010101" pitchFamily="49" charset="-122"/>
              <a:ea typeface="黑体" panose="02010609060101010101" pitchFamily="49" charset="-122"/>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7</a:t>
            </a:fld>
            <a:endParaRPr lang="zh-CN" altLang="en-US"/>
          </a:p>
        </p:txBody>
      </p:sp>
    </p:spTree>
    <p:extLst>
      <p:ext uri="{BB962C8B-B14F-4D97-AF65-F5344CB8AC3E}">
        <p14:creationId xmlns:p14="http://schemas.microsoft.com/office/powerpoint/2010/main" val="129788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中国网民的数量在</a:t>
            </a:r>
            <a:r>
              <a:rPr lang="en-US" altLang="zh-CN" dirty="0" smtClean="0"/>
              <a:t>2008</a:t>
            </a:r>
            <a:r>
              <a:rPr lang="zh-CN" altLang="en-US" dirty="0" smtClean="0"/>
              <a:t>年就超过美国，到</a:t>
            </a:r>
            <a:r>
              <a:rPr lang="en-US" altLang="zh-CN" dirty="0" smtClean="0"/>
              <a:t>2015</a:t>
            </a:r>
            <a:r>
              <a:rPr lang="zh-CN" altLang="en-US" dirty="0" smtClean="0"/>
              <a:t>年超过美国加欧洲的总和。</a:t>
            </a:r>
            <a:endParaRPr lang="en-US" altLang="zh-CN" dirty="0" smtClean="0"/>
          </a:p>
          <a:p>
            <a:r>
              <a:rPr lang="zh-CN" altLang="en-US" dirty="0" smtClean="0"/>
              <a:t>平均而言，我们的系统面临着更多</a:t>
            </a:r>
            <a:r>
              <a:rPr lang="zh-CN" altLang="en-US" baseline="0" dirty="0" smtClean="0"/>
              <a:t>的用户，我们的系统需要处理更多的数据。</a:t>
            </a:r>
            <a:endParaRPr lang="en-US" altLang="zh-CN" baseline="0" dirty="0" smtClean="0"/>
          </a:p>
          <a:p>
            <a:r>
              <a:rPr lang="zh-CN" altLang="en-US" baseline="0" dirty="0" smtClean="0"/>
              <a:t>需要更强大的基础设施能力，以及数据处理能力。这里我们也做一个引题，这也是中国</a:t>
            </a:r>
            <a:r>
              <a:rPr lang="en-US" altLang="zh-CN" baseline="0" dirty="0" smtClean="0"/>
              <a:t>IT</a:t>
            </a:r>
            <a:r>
              <a:rPr lang="zh-CN" altLang="en-US" baseline="0" dirty="0" smtClean="0"/>
              <a:t>产业，最为关心云计算和大数据技术的原因。</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8</a:t>
            </a:fld>
            <a:endParaRPr lang="zh-CN" altLang="en-US"/>
          </a:p>
        </p:txBody>
      </p:sp>
    </p:spTree>
    <p:extLst>
      <p:ext uri="{BB962C8B-B14F-4D97-AF65-F5344CB8AC3E}">
        <p14:creationId xmlns:p14="http://schemas.microsoft.com/office/powerpoint/2010/main" val="1793330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从表象来看，移动互联网使我们可以随时随地工作、学习、购物，改变了</a:t>
            </a:r>
            <a:r>
              <a:rPr lang="zh-CN" altLang="en-US" baseline="0" dirty="0" smtClean="0"/>
              <a:t>我们的工作和生活模式。</a:t>
            </a:r>
            <a:endParaRPr lang="en-US" altLang="zh-CN" baseline="0" dirty="0" smtClean="0"/>
          </a:p>
          <a:p>
            <a:r>
              <a:rPr lang="zh-CN" altLang="en-US" dirty="0" smtClean="0"/>
              <a:t>智能手机是中国</a:t>
            </a:r>
            <a:r>
              <a:rPr lang="en-US" altLang="zh-CN" dirty="0" smtClean="0"/>
              <a:t>IT</a:t>
            </a:r>
            <a:r>
              <a:rPr lang="zh-CN" altLang="en-US" dirty="0" smtClean="0"/>
              <a:t>市场最耀眼的明星，小米超三星成世界第三。小米的雷军在最近的世界互联网大会上说，男人可以没有老婆，不可以没用机。足见手机在我们日常生活中的重要性。</a:t>
            </a:r>
            <a:r>
              <a:rPr lang="en-US" altLang="zh-CN" dirty="0" smtClean="0"/>
              <a:t>IT</a:t>
            </a:r>
            <a:r>
              <a:rPr lang="zh-CN" altLang="en-US" dirty="0" smtClean="0"/>
              <a:t>界有一句话，得入口者得天下，谁控了手机终端，就可以导入对该公司最有用的内容和服务。</a:t>
            </a:r>
            <a:endParaRPr lang="en-US" altLang="zh-CN" dirty="0" smtClean="0"/>
          </a:p>
          <a:p>
            <a:r>
              <a:rPr lang="zh-CN" altLang="en-US" dirty="0" smtClean="0"/>
              <a:t>这里我们也强调一点，为什么几年前没有可以导入的内容和服务？云计算和大数据平台还没有完全搭建，。</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9</a:t>
            </a:fld>
            <a:endParaRPr lang="zh-CN" altLang="en-US"/>
          </a:p>
        </p:txBody>
      </p:sp>
    </p:spTree>
    <p:extLst>
      <p:ext uri="{BB962C8B-B14F-4D97-AF65-F5344CB8AC3E}">
        <p14:creationId xmlns:p14="http://schemas.microsoft.com/office/powerpoint/2010/main" val="384809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随着云计算和大数据技术不断发展，伴随着互联网入口竞争更加激烈，我们的互联网和移动互联网有了更加丰富的内容，基于云计算的服务不断出现，大数据的新型应用也不断出现。表像是我们与手机更加密不可分，其实质也是与云计算和大数据密不可分。</a:t>
            </a:r>
          </a:p>
          <a:p>
            <a:endParaRPr lang="zh-CN" altLang="en-US" dirty="0"/>
          </a:p>
        </p:txBody>
      </p:sp>
      <p:sp>
        <p:nvSpPr>
          <p:cNvPr id="4" name="灯片编号占位符 3"/>
          <p:cNvSpPr>
            <a:spLocks noGrp="1"/>
          </p:cNvSpPr>
          <p:nvPr>
            <p:ph type="sldNum" sz="quarter" idx="10"/>
          </p:nvPr>
        </p:nvSpPr>
        <p:spPr/>
        <p:txBody>
          <a:bodyPr/>
          <a:lstStyle/>
          <a:p>
            <a:fld id="{F9C2391C-1AD6-4575-850A-A109C90DC57F}" type="slidenum">
              <a:rPr lang="zh-CN" altLang="en-US" smtClean="0"/>
              <a:t>10</a:t>
            </a:fld>
            <a:endParaRPr lang="zh-CN" altLang="en-US"/>
          </a:p>
        </p:txBody>
      </p:sp>
    </p:spTree>
    <p:extLst>
      <p:ext uri="{BB962C8B-B14F-4D97-AF65-F5344CB8AC3E}">
        <p14:creationId xmlns:p14="http://schemas.microsoft.com/office/powerpoint/2010/main" val="300622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中国</a:t>
            </a:r>
            <a:r>
              <a:rPr lang="en-US" altLang="zh-CN" dirty="0" smtClean="0"/>
              <a:t>IT</a:t>
            </a:r>
            <a:r>
              <a:rPr lang="zh-CN" altLang="en-US" dirty="0" smtClean="0"/>
              <a:t>产业发展相关技术增长点很多，现在最重要的一是带宽高速增长，另一个就是云计算和大数据技术的应用。</a:t>
            </a:r>
            <a:endParaRPr lang="en-US" altLang="zh-CN" dirty="0" smtClean="0"/>
          </a:p>
          <a:p>
            <a:r>
              <a:rPr lang="zh-CN" altLang="en-US" dirty="0" smtClean="0"/>
              <a:t>然后因手机、</a:t>
            </a:r>
            <a:r>
              <a:rPr lang="en-US" altLang="zh-CN" dirty="0" smtClean="0"/>
              <a:t>PC</a:t>
            </a:r>
            <a:r>
              <a:rPr lang="zh-CN" altLang="en-US" dirty="0" smtClean="0"/>
              <a:t>硬件普及，和开源软件的繁荣，共同促进了中国</a:t>
            </a:r>
            <a:r>
              <a:rPr lang="en-US" altLang="zh-CN" dirty="0" smtClean="0"/>
              <a:t>IT</a:t>
            </a:r>
            <a:r>
              <a:rPr lang="zh-CN" altLang="en-US" dirty="0" smtClean="0"/>
              <a:t>技术的进步，也带动了中国社会的进步。</a:t>
            </a:r>
            <a:endParaRPr lang="en-US" altLang="zh-CN" dirty="0" smtClean="0"/>
          </a:p>
          <a:p>
            <a:r>
              <a:rPr lang="zh-CN" altLang="en-US" dirty="0" smtClean="0"/>
              <a:t>在这些基础条件具备后，才能保证对新的</a:t>
            </a:r>
            <a:r>
              <a:rPr lang="en-US" altLang="zh-CN" dirty="0" smtClean="0"/>
              <a:t>GPS</a:t>
            </a:r>
            <a:r>
              <a:rPr lang="zh-CN" altLang="en-US" dirty="0" smtClean="0"/>
              <a:t>、智能装备等技术应用的支持。</a:t>
            </a:r>
          </a:p>
        </p:txBody>
      </p:sp>
      <p:sp>
        <p:nvSpPr>
          <p:cNvPr id="4" name="灯片编号占位符 3"/>
          <p:cNvSpPr>
            <a:spLocks noGrp="1"/>
          </p:cNvSpPr>
          <p:nvPr>
            <p:ph type="sldNum" sz="quarter" idx="10"/>
          </p:nvPr>
        </p:nvSpPr>
        <p:spPr/>
        <p:txBody>
          <a:bodyPr/>
          <a:lstStyle/>
          <a:p>
            <a:fld id="{F9C2391C-1AD6-4575-850A-A109C90DC57F}" type="slidenum">
              <a:rPr lang="zh-CN" altLang="en-US" smtClean="0"/>
              <a:t>11</a:t>
            </a:fld>
            <a:endParaRPr lang="zh-CN" altLang="en-US"/>
          </a:p>
        </p:txBody>
      </p:sp>
    </p:spTree>
    <p:extLst>
      <p:ext uri="{BB962C8B-B14F-4D97-AF65-F5344CB8AC3E}">
        <p14:creationId xmlns:p14="http://schemas.microsoft.com/office/powerpoint/2010/main" val="422732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325773" y="6117336"/>
            <a:ext cx="857473" cy="365125"/>
          </a:xfrm>
        </p:spPr>
        <p:txBody>
          <a:body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11"/>
          </p:nvPr>
        </p:nvSpPr>
        <p:spPr>
          <a:xfrm>
            <a:off x="3623733" y="6117336"/>
            <a:ext cx="3609438" cy="365125"/>
          </a:xfrm>
        </p:spPr>
        <p:txBody>
          <a:bodyPr/>
          <a:lstStyle/>
          <a:p>
            <a:endParaRPr lang="zh-CN" altLang="en-US"/>
          </a:p>
        </p:txBody>
      </p:sp>
      <p:sp>
        <p:nvSpPr>
          <p:cNvPr id="6" name="Slide Number Placeholder 5"/>
          <p:cNvSpPr>
            <a:spLocks noGrp="1"/>
          </p:cNvSpPr>
          <p:nvPr>
            <p:ph type="sldNum" sz="quarter" idx="12"/>
          </p:nvPr>
        </p:nvSpPr>
        <p:spPr>
          <a:xfrm>
            <a:off x="8275320" y="6117336"/>
            <a:ext cx="411480" cy="365125"/>
          </a:xfrm>
        </p:spPr>
        <p:txBody>
          <a:bodyPr/>
          <a:lstStyle/>
          <a:p>
            <a:fld id="{8EEF5EE4-CC92-4C3C-A144-8756504957C3}" type="slidenum">
              <a:rPr lang="zh-CN" altLang="en-US" smtClean="0"/>
              <a:t>‹#›</a:t>
            </a:fld>
            <a:endParaRPr lang="zh-CN" alt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600593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563384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2378159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5583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3760209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1712260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1686163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29596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97918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990599"/>
          </a:xfrm>
        </p:spPr>
        <p:txBody>
          <a:bodyPr/>
          <a:lstStyle>
            <a:lvl1pPr>
              <a:defRPr baseline="0">
                <a:latin typeface="Times New Roman" panose="02020603050405020304" pitchFamily="18" charset="0"/>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982133" y="1617133"/>
            <a:ext cx="7704667" cy="4382683"/>
          </a:xfrm>
        </p:spPr>
        <p:txBody>
          <a:bodyPr anchor="t"/>
          <a:lstStyle>
            <a:lvl1pPr>
              <a:defRPr baseline="0">
                <a:latin typeface="Times New Roman" panose="02020603050405020304" pitchFamily="18" charset="0"/>
              </a:defRPr>
            </a:lvl1pPr>
            <a:lvl2pPr marL="742950" indent="-285750">
              <a:buFont typeface="Arial" panose="020B0604020202020204" pitchFamily="34" charset="0"/>
              <a:buChar char="•"/>
              <a:defRPr sz="2000"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7344329" y="6108173"/>
            <a:ext cx="857473" cy="365125"/>
          </a:xfrm>
        </p:spPr>
        <p:txBody>
          <a:bodyPr/>
          <a:lstStyle>
            <a:lvl1pPr>
              <a:defRPr baseline="0">
                <a:latin typeface="Times New Roman" panose="02020603050405020304" pitchFamily="18" charset="0"/>
              </a:defRPr>
            </a:lvl1pPr>
          </a:lstStyle>
          <a:p>
            <a:fld id="{69E1FF71-C0C5-4858-9C86-C892F8450B70}" type="datetimeFigureOut">
              <a:rPr lang="zh-CN" altLang="en-US" smtClean="0"/>
              <a:pPr/>
              <a:t>2017/3/18</a:t>
            </a:fld>
            <a:endParaRPr lang="zh-CN" altLang="en-US"/>
          </a:p>
        </p:txBody>
      </p:sp>
      <p:sp>
        <p:nvSpPr>
          <p:cNvPr id="5" name="Footer Placeholder 4"/>
          <p:cNvSpPr>
            <a:spLocks noGrp="1"/>
          </p:cNvSpPr>
          <p:nvPr>
            <p:ph type="ftr" sz="quarter" idx="11"/>
          </p:nvPr>
        </p:nvSpPr>
        <p:spPr>
          <a:xfrm>
            <a:off x="1972647" y="6108173"/>
            <a:ext cx="5314517" cy="365125"/>
          </a:xfrm>
        </p:spPr>
        <p:txBody>
          <a:bodyPr/>
          <a:lstStyle>
            <a:lvl1pPr>
              <a:defRPr baseline="0">
                <a:latin typeface="Times New Roman" panose="02020603050405020304" pitchFamily="18" charset="0"/>
              </a:defRPr>
            </a:lvl1pPr>
          </a:lstStyle>
          <a:p>
            <a:endParaRPr lang="zh-CN" altLang="en-US" dirty="0"/>
          </a:p>
        </p:txBody>
      </p:sp>
      <p:sp>
        <p:nvSpPr>
          <p:cNvPr id="6" name="Slide Number Placeholder 5"/>
          <p:cNvSpPr>
            <a:spLocks noGrp="1"/>
          </p:cNvSpPr>
          <p:nvPr>
            <p:ph type="sldNum" sz="quarter" idx="12"/>
          </p:nvPr>
        </p:nvSpPr>
        <p:spPr>
          <a:xfrm>
            <a:off x="8258967" y="6108173"/>
            <a:ext cx="427833" cy="365125"/>
          </a:xfrm>
        </p:spPr>
        <p:txBody>
          <a:bodyPr/>
          <a:lstStyle>
            <a:lvl1pPr>
              <a:defRPr baseline="0">
                <a:latin typeface="Times New Roman" panose="02020603050405020304" pitchFamily="18" charset="0"/>
              </a:defRPr>
            </a:lvl1pPr>
          </a:lstStyle>
          <a:p>
            <a:fld id="{8EEF5EE4-CC92-4C3C-A144-8756504957C3}" type="slidenum">
              <a:rPr lang="zh-CN" altLang="en-US" smtClean="0"/>
              <a:pPr/>
              <a:t>‹#›</a:t>
            </a:fld>
            <a:endParaRPr lang="zh-CN" altLang="en-US"/>
          </a:p>
        </p:txBody>
      </p:sp>
    </p:spTree>
    <p:extLst>
      <p:ext uri="{BB962C8B-B14F-4D97-AF65-F5344CB8AC3E}">
        <p14:creationId xmlns:p14="http://schemas.microsoft.com/office/powerpoint/2010/main" val="3563858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273317" y="6116070"/>
            <a:ext cx="413483" cy="365125"/>
          </a:xfrm>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425249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95735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326720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368193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2750803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302967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9E1FF71-C0C5-4858-9C86-C892F8450B70}" type="datetimeFigureOut">
              <a:rPr lang="zh-CN" altLang="en-US" smtClean="0"/>
              <a:t>2017/3/18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360796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1FF71-C0C5-4858-9C86-C892F8450B70}" type="datetimeFigureOut">
              <a:rPr lang="zh-CN" altLang="en-US" smtClean="0"/>
              <a:t>2017/3/18</a:t>
            </a:fld>
            <a:endParaRPr lang="zh-CN" alt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EF5EE4-CC92-4C3C-A144-8756504957C3}" type="slidenum">
              <a:rPr lang="zh-CN" altLang="en-US" smtClean="0"/>
              <a:t>‹#›</a:t>
            </a:fld>
            <a:endParaRPr lang="zh-CN" altLang="en-US"/>
          </a:p>
        </p:txBody>
      </p:sp>
    </p:spTree>
    <p:extLst>
      <p:ext uri="{BB962C8B-B14F-4D97-AF65-F5344CB8AC3E}">
        <p14:creationId xmlns:p14="http://schemas.microsoft.com/office/powerpoint/2010/main" val="118941550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18" Type="http://schemas.openxmlformats.org/officeDocument/2006/relationships/image" Target="../media/image24.jpe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jpeg"/><Relationship Id="rId7" Type="http://schemas.openxmlformats.org/officeDocument/2006/relationships/image" Target="../media/image13.jpeg"/><Relationship Id="rId12" Type="http://schemas.openxmlformats.org/officeDocument/2006/relationships/image" Target="../media/image18.jpe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jpeg"/><Relationship Id="rId20" Type="http://schemas.openxmlformats.org/officeDocument/2006/relationships/image" Target="../media/image26.jpe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jpeg"/><Relationship Id="rId28" Type="http://schemas.openxmlformats.org/officeDocument/2006/relationships/image" Target="../media/image34.png"/><Relationship Id="rId10" Type="http://schemas.openxmlformats.org/officeDocument/2006/relationships/image" Target="../media/image16.jpeg"/><Relationship Id="rId19" Type="http://schemas.openxmlformats.org/officeDocument/2006/relationships/image" Target="../media/image25.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jpeg"/></Relationships>
</file>

<file path=ppt/slides/_rels/slide100.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jpeg"/><Relationship Id="rId4" Type="http://schemas.openxmlformats.org/officeDocument/2006/relationships/image" Target="../media/image144.png"/></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5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192.168.1.1/"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7.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2.jpeg"/><Relationship Id="rId7" Type="http://schemas.openxmlformats.org/officeDocument/2006/relationships/diagramColors" Target="../diagrams/colors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6.emf"/></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mbostock.github.io/d3/talk/20111116/bundle.html" TargetMode="External"/><Relationship Id="rId1" Type="http://schemas.openxmlformats.org/officeDocument/2006/relationships/slideLayout" Target="../slideLayouts/slideLayout2.xml"/><Relationship Id="rId5" Type="http://schemas.openxmlformats.org/officeDocument/2006/relationships/hyperlink" Target="http://viroscope.info/" TargetMode="Externa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image" Target="../media/image10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hyperlink" Target="http://www.shouji56.cn/Article/joke/200603/4517.html"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13.emf"/><Relationship Id="rId4" Type="http://schemas.openxmlformats.org/officeDocument/2006/relationships/oleObject" Target="../embeddings/Microsoft_Word_97_-_2003___1.doc"/></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9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大数据与信息安全</a:t>
            </a:r>
            <a:endParaRPr lang="zh-CN" altLang="en-US" dirty="0"/>
          </a:p>
        </p:txBody>
      </p:sp>
      <p:sp>
        <p:nvSpPr>
          <p:cNvPr id="3" name="副标题 2"/>
          <p:cNvSpPr>
            <a:spLocks noGrp="1"/>
          </p:cNvSpPr>
          <p:nvPr>
            <p:ph type="subTitle" idx="1"/>
          </p:nvPr>
        </p:nvSpPr>
        <p:spPr/>
        <p:txBody>
          <a:bodyPr>
            <a:normAutofit/>
          </a:bodyPr>
          <a:lstStyle/>
          <a:p>
            <a:r>
              <a:rPr lang="zh-CN" altLang="en-US" dirty="0" smtClean="0"/>
              <a:t>云南大学信息学院</a:t>
            </a:r>
            <a:endParaRPr lang="en-US" altLang="zh-CN" dirty="0" smtClean="0"/>
          </a:p>
          <a:p>
            <a:r>
              <a:rPr lang="zh-CN" altLang="en-US" dirty="0"/>
              <a:t>王</a:t>
            </a:r>
            <a:r>
              <a:rPr lang="zh-CN" altLang="en-US" dirty="0" smtClean="0"/>
              <a:t>津</a:t>
            </a:r>
            <a:endParaRPr lang="en-US" altLang="zh-CN" dirty="0" smtClean="0"/>
          </a:p>
          <a:p>
            <a:r>
              <a:rPr lang="en-US" altLang="zh-CN" dirty="0" smtClean="0"/>
              <a:t>2017-03-18</a:t>
            </a:r>
            <a:endParaRPr lang="zh-CN" altLang="en-US" dirty="0"/>
          </a:p>
        </p:txBody>
      </p:sp>
    </p:spTree>
    <p:extLst>
      <p:ext uri="{BB962C8B-B14F-4D97-AF65-F5344CB8AC3E}">
        <p14:creationId xmlns:p14="http://schemas.microsoft.com/office/powerpoint/2010/main" val="1571379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中国</a:t>
            </a:r>
            <a:r>
              <a:rPr lang="en-US" altLang="zh-CN" dirty="0"/>
              <a:t>IT</a:t>
            </a:r>
            <a:r>
              <a:rPr lang="zh-CN" altLang="en-US" dirty="0"/>
              <a:t>产业：更丰富的内容和服务</a:t>
            </a:r>
          </a:p>
        </p:txBody>
      </p:sp>
      <p:grpSp>
        <p:nvGrpSpPr>
          <p:cNvPr id="4" name="组合 37"/>
          <p:cNvGrpSpPr>
            <a:grpSpLocks/>
          </p:cNvGrpSpPr>
          <p:nvPr/>
        </p:nvGrpSpPr>
        <p:grpSpPr bwMode="auto">
          <a:xfrm>
            <a:off x="363538" y="1387475"/>
            <a:ext cx="4011612" cy="2397912"/>
            <a:chOff x="327552" y="1233556"/>
            <a:chExt cx="4012192" cy="2397998"/>
          </a:xfrm>
        </p:grpSpPr>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64" y="1390187"/>
              <a:ext cx="620874"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F:\iResearch\演讲PPT\移动中心\图片\image0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86" y="1390187"/>
              <a:ext cx="607696"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F:\iResearch\演讲PPT\移动中心\图片\2011112211203586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9911" y="2115168"/>
              <a:ext cx="668308" cy="6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F:\iResearch\演讲PPT\移动中心\图片\i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3977" y="2146495"/>
              <a:ext cx="605654" cy="60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F:\iResearch\演讲PPT\移动中心\图片\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5897" y="2115168"/>
              <a:ext cx="688255" cy="6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F:\iResearch\演讲PPT\移动中心\图片\1-1103311H3515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599" y="2136053"/>
              <a:ext cx="626539"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descr="F:\iResearch\演讲PPT\移动中心\图片\1-110R91100120-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1118" y="1369303"/>
              <a:ext cx="661417" cy="6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p:nvSpPr>
          <p:spPr>
            <a:xfrm>
              <a:off x="327552" y="1233556"/>
              <a:ext cx="4012192" cy="1671698"/>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3" name="TextBox 13"/>
            <p:cNvSpPr txBox="1">
              <a:spLocks noChangeArrowheads="1"/>
            </p:cNvSpPr>
            <p:nvPr/>
          </p:nvSpPr>
          <p:spPr bwMode="auto">
            <a:xfrm>
              <a:off x="914116" y="2985200"/>
              <a:ext cx="2838022" cy="6463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smtClean="0">
                  <a:solidFill>
                    <a:srgbClr val="FF0000"/>
                  </a:solidFill>
                  <a:latin typeface="华文细黑" pitchFamily="2" charset="-122"/>
                  <a:ea typeface="华文细黑" pitchFamily="2" charset="-122"/>
                </a:rPr>
                <a:t>基于大数据各种</a:t>
              </a:r>
              <a:r>
                <a:rPr lang="zh-CN" altLang="en-US" b="1" dirty="0">
                  <a:solidFill>
                    <a:srgbClr val="FF0000"/>
                  </a:solidFill>
                  <a:latin typeface="华文细黑" pitchFamily="2" charset="-122"/>
                  <a:ea typeface="华文细黑" pitchFamily="2" charset="-122"/>
                </a:rPr>
                <a:t>新型应用将不断出现</a:t>
              </a:r>
            </a:p>
          </p:txBody>
        </p:sp>
        <p:pic>
          <p:nvPicPr>
            <p:cNvPr id="14" name="Picture 2" descr="F:\iResearch\移动数据发布\2011Q4数据发布\174638_320474101747_2723204_n.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0795" y="1390187"/>
              <a:ext cx="626539"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F:\iResearch\移动数据发布\2011Q4数据发布\mzl.jeezruxo.175x175-75.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4783" y="1390187"/>
              <a:ext cx="626539" cy="6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415390" y="2115168"/>
              <a:ext cx="692422" cy="6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组合 28"/>
          <p:cNvGrpSpPr>
            <a:grpSpLocks noChangeAspect="1"/>
          </p:cNvGrpSpPr>
          <p:nvPr/>
        </p:nvGrpSpPr>
        <p:grpSpPr bwMode="auto">
          <a:xfrm>
            <a:off x="4679950" y="1393825"/>
            <a:ext cx="4249738" cy="2357438"/>
            <a:chOff x="345432" y="1268761"/>
            <a:chExt cx="7250904" cy="4021578"/>
          </a:xfrm>
        </p:grpSpPr>
        <p:pic>
          <p:nvPicPr>
            <p:cNvPr id="1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9338" y="1602937"/>
              <a:ext cx="1740222" cy="138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5562" y="1534909"/>
              <a:ext cx="1324520" cy="152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560" y="3179151"/>
              <a:ext cx="3636000" cy="60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圆角矩形 20"/>
            <p:cNvSpPr/>
            <p:nvPr/>
          </p:nvSpPr>
          <p:spPr>
            <a:xfrm>
              <a:off x="345432" y="1268761"/>
              <a:ext cx="7250904" cy="2881453"/>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pic>
          <p:nvPicPr>
            <p:cNvPr id="22"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8851" y="1534909"/>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12160" y="1534909"/>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descr="F:\iResearch\老大演讲PPT\移动中心\图片\01300000021295130649828121301_s.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59351" y="2977132"/>
              <a:ext cx="2701436" cy="81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6"/>
            <p:cNvSpPr txBox="1">
              <a:spLocks noChangeArrowheads="1"/>
            </p:cNvSpPr>
            <p:nvPr/>
          </p:nvSpPr>
          <p:spPr bwMode="auto">
            <a:xfrm>
              <a:off x="1551927" y="4187764"/>
              <a:ext cx="5216713" cy="1102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b="1">
                  <a:solidFill>
                    <a:srgbClr val="FF0000"/>
                  </a:solidFill>
                  <a:latin typeface="华文细黑" pitchFamily="2" charset="-122"/>
                  <a:ea typeface="华文细黑" pitchFamily="2" charset="-122"/>
                </a:rPr>
                <a:t>云计算产品的不断推出将推动“云时代”的到来</a:t>
              </a:r>
            </a:p>
          </p:txBody>
        </p:sp>
      </p:grpSp>
      <p:grpSp>
        <p:nvGrpSpPr>
          <p:cNvPr id="26" name="组合 42"/>
          <p:cNvGrpSpPr>
            <a:grpSpLocks/>
          </p:cNvGrpSpPr>
          <p:nvPr/>
        </p:nvGrpSpPr>
        <p:grpSpPr bwMode="auto">
          <a:xfrm>
            <a:off x="365125" y="3900487"/>
            <a:ext cx="8502650" cy="2400890"/>
            <a:chOff x="284600" y="3745604"/>
            <a:chExt cx="8502242" cy="2401626"/>
          </a:xfrm>
        </p:grpSpPr>
        <p:grpSp>
          <p:nvGrpSpPr>
            <p:cNvPr id="27" name="组合 17"/>
            <p:cNvGrpSpPr>
              <a:grpSpLocks noChangeAspect="1"/>
            </p:cNvGrpSpPr>
            <p:nvPr/>
          </p:nvGrpSpPr>
          <p:grpSpPr bwMode="auto">
            <a:xfrm>
              <a:off x="284600" y="3745604"/>
              <a:ext cx="8502242" cy="2401626"/>
              <a:chOff x="345432" y="1268761"/>
              <a:chExt cx="14960494" cy="4225831"/>
            </a:xfrm>
          </p:grpSpPr>
          <p:pic>
            <p:nvPicPr>
              <p:cNvPr id="34" name="Picture 23" descr="F:\iResearch\演讲PPT\移动中心\图片\6W4CM4628131KHEVZFW317XY4952ZVR5.jpg"/>
              <p:cNvPicPr>
                <a:picLocks noChangeAspect="1" noChangeArrowheads="1"/>
              </p:cNvPicPr>
              <p:nvPr/>
            </p:nvPicPr>
            <p:blipFill>
              <a:blip r:embed="rId19">
                <a:extLst>
                  <a:ext uri="{28A0092B-C50C-407E-A947-70E740481C1C}">
                    <a14:useLocalDpi xmlns:a14="http://schemas.microsoft.com/office/drawing/2010/main" val="0"/>
                  </a:ext>
                </a:extLst>
              </a:blip>
              <a:srcRect l="29413" t="6227" r="28299" b="6372"/>
              <a:stretch>
                <a:fillRect/>
              </a:stretch>
            </p:blipFill>
            <p:spPr bwMode="auto">
              <a:xfrm>
                <a:off x="5035574" y="1365711"/>
                <a:ext cx="991890" cy="164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4" descr="F:\iResearch\演讲PPT\移动中心\图片\0082@42384.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5217" y="1552652"/>
                <a:ext cx="2036080" cy="126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圆角矩形 35"/>
              <p:cNvSpPr/>
              <p:nvPr/>
            </p:nvSpPr>
            <p:spPr>
              <a:xfrm>
                <a:off x="345432" y="1268761"/>
                <a:ext cx="14960494" cy="2880793"/>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7" name="TextBox 21"/>
              <p:cNvSpPr txBox="1">
                <a:spLocks noChangeArrowheads="1"/>
              </p:cNvSpPr>
              <p:nvPr/>
            </p:nvSpPr>
            <p:spPr bwMode="auto">
              <a:xfrm>
                <a:off x="5878285" y="4356979"/>
                <a:ext cx="4216930" cy="1137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b="1" dirty="0">
                    <a:solidFill>
                      <a:srgbClr val="FF0000"/>
                    </a:solidFill>
                    <a:latin typeface="华文细黑" pitchFamily="2" charset="-122"/>
                    <a:ea typeface="华文细黑" pitchFamily="2" charset="-122"/>
                  </a:rPr>
                  <a:t>移动互联网</a:t>
                </a:r>
                <a:r>
                  <a:rPr lang="zh-CN" altLang="en-US" b="1" dirty="0" smtClean="0">
                    <a:solidFill>
                      <a:srgbClr val="FF0000"/>
                    </a:solidFill>
                    <a:latin typeface="华文细黑" pitchFamily="2" charset="-122"/>
                    <a:ea typeface="华文细黑" pitchFamily="2" charset="-122"/>
                  </a:rPr>
                  <a:t>用户应用入口</a:t>
                </a:r>
                <a:r>
                  <a:rPr lang="zh-CN" altLang="en-US" b="1" dirty="0">
                    <a:solidFill>
                      <a:srgbClr val="FF0000"/>
                    </a:solidFill>
                    <a:latin typeface="华文细黑" pitchFamily="2" charset="-122"/>
                    <a:ea typeface="华文细黑" pitchFamily="2" charset="-122"/>
                  </a:rPr>
                  <a:t>竞争将更加激烈</a:t>
                </a:r>
              </a:p>
            </p:txBody>
          </p:sp>
          <p:pic>
            <p:nvPicPr>
              <p:cNvPr id="38" name="Picture 22" descr="F:\iResearch\演讲PPT\移动中心\图片\1314943154_18589700.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36161" y="1606624"/>
                <a:ext cx="1896284" cy="115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p:cNvPicPr>
                <a:picLocks noChangeAspect="1" noChangeArrowheads="1"/>
              </p:cNvPicPr>
              <p:nvPr/>
            </p:nvPicPr>
            <p:blipFill>
              <a:blip r:embed="rId22" cstate="print">
                <a:extLst>
                  <a:ext uri="{28A0092B-C50C-407E-A947-70E740481C1C}">
                    <a14:useLocalDpi xmlns:a14="http://schemas.microsoft.com/office/drawing/2010/main" val="0"/>
                  </a:ext>
                </a:extLst>
              </a:blip>
              <a:srcRect b="48187"/>
              <a:stretch>
                <a:fillRect/>
              </a:stretch>
            </p:blipFill>
            <p:spPr bwMode="auto">
              <a:xfrm>
                <a:off x="685257" y="3260184"/>
                <a:ext cx="1656000" cy="59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 descr="F:\iResearch\移动数据发布\2011Q4数据发布\2818-101020093R5.jpg"/>
              <p:cNvPicPr>
                <a:picLocks noChangeAspect="1" noChangeArrowheads="1"/>
              </p:cNvPicPr>
              <p:nvPr/>
            </p:nvPicPr>
            <p:blipFill>
              <a:blip r:embed="rId23">
                <a:extLst>
                  <a:ext uri="{28A0092B-C50C-407E-A947-70E740481C1C}">
                    <a14:useLocalDpi xmlns:a14="http://schemas.microsoft.com/office/drawing/2010/main" val="0"/>
                  </a:ext>
                </a:extLst>
              </a:blip>
              <a:srcRect b="31595"/>
              <a:stretch>
                <a:fillRect/>
              </a:stretch>
            </p:blipFill>
            <p:spPr bwMode="auto">
              <a:xfrm>
                <a:off x="2694388" y="3199589"/>
                <a:ext cx="1656000" cy="7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
              <p:cNvPicPr>
                <a:picLocks noChangeAspect="1" noChangeArrowheads="1"/>
              </p:cNvPicPr>
              <p:nvPr/>
            </p:nvPicPr>
            <p:blipFill>
              <a:blip r:embed="rId24">
                <a:extLst>
                  <a:ext uri="{28A0092B-C50C-407E-A947-70E740481C1C}">
                    <a14:useLocalDpi xmlns:a14="http://schemas.microsoft.com/office/drawing/2010/main" val="0"/>
                  </a:ext>
                </a:extLst>
              </a:blip>
              <a:srcRect b="35030"/>
              <a:stretch>
                <a:fillRect/>
              </a:stretch>
            </p:blipFill>
            <p:spPr bwMode="auto">
              <a:xfrm>
                <a:off x="4621267" y="3215874"/>
                <a:ext cx="1656000" cy="67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48265" y="4738701"/>
              <a:ext cx="16668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72066" y="3857628"/>
              <a:ext cx="1714512" cy="87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058053" y="4786322"/>
              <a:ext cx="1514475" cy="57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29454" y="3857628"/>
              <a:ext cx="1714512"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14744" y="4786322"/>
              <a:ext cx="1214446" cy="50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14744" y="3786190"/>
              <a:ext cx="1214446" cy="94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880618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病毒的传播途径</a:t>
            </a:r>
          </a:p>
        </p:txBody>
      </p:sp>
      <p:grpSp>
        <p:nvGrpSpPr>
          <p:cNvPr id="4" name="组合 16"/>
          <p:cNvGrpSpPr>
            <a:grpSpLocks/>
          </p:cNvGrpSpPr>
          <p:nvPr/>
        </p:nvGrpSpPr>
        <p:grpSpPr bwMode="auto">
          <a:xfrm>
            <a:off x="673100" y="1739735"/>
            <a:ext cx="2030413" cy="2162175"/>
            <a:chOff x="660400" y="1404938"/>
            <a:chExt cx="1992313" cy="2043235"/>
          </a:xfrm>
        </p:grpSpPr>
        <p:pic>
          <p:nvPicPr>
            <p:cNvPr id="5" name="图片 10" descr="IE.png"/>
            <p:cNvPicPr>
              <a:picLocks noChangeAspect="1"/>
            </p:cNvPicPr>
            <p:nvPr/>
          </p:nvPicPr>
          <p:blipFill>
            <a:blip r:embed="rId2" cstate="print"/>
            <a:srcRect/>
            <a:stretch>
              <a:fillRect/>
            </a:stretch>
          </p:blipFill>
          <p:spPr bwMode="auto">
            <a:xfrm>
              <a:off x="660400" y="1404938"/>
              <a:ext cx="1992313" cy="1589087"/>
            </a:xfrm>
            <a:prstGeom prst="rect">
              <a:avLst/>
            </a:prstGeom>
            <a:noFill/>
            <a:ln w="9525">
              <a:noFill/>
              <a:miter lim="800000"/>
              <a:headEnd/>
              <a:tailEnd/>
            </a:ln>
          </p:spPr>
        </p:pic>
        <p:sp>
          <p:nvSpPr>
            <p:cNvPr id="6" name="TextBox 8"/>
            <p:cNvSpPr txBox="1">
              <a:spLocks noChangeArrowheads="1"/>
            </p:cNvSpPr>
            <p:nvPr/>
          </p:nvSpPr>
          <p:spPr bwMode="auto">
            <a:xfrm>
              <a:off x="1042988" y="3024285"/>
              <a:ext cx="1441450" cy="423888"/>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300" b="1">
                  <a:latin typeface="Bitstream Vera Sans" pitchFamily="32" charset="0"/>
                </a:rPr>
                <a:t>网页浏览</a:t>
              </a:r>
            </a:p>
          </p:txBody>
        </p:sp>
      </p:grpSp>
      <p:grpSp>
        <p:nvGrpSpPr>
          <p:cNvPr id="7" name="组合 17"/>
          <p:cNvGrpSpPr>
            <a:grpSpLocks/>
          </p:cNvGrpSpPr>
          <p:nvPr/>
        </p:nvGrpSpPr>
        <p:grpSpPr bwMode="auto">
          <a:xfrm>
            <a:off x="3430588" y="1471447"/>
            <a:ext cx="2393950" cy="2354263"/>
            <a:chOff x="3365500" y="1152525"/>
            <a:chExt cx="2349500" cy="2223642"/>
          </a:xfrm>
        </p:grpSpPr>
        <p:pic>
          <p:nvPicPr>
            <p:cNvPr id="8" name="图片 7" descr="20084915104038794.png"/>
            <p:cNvPicPr>
              <a:picLocks noChangeAspect="1"/>
            </p:cNvPicPr>
            <p:nvPr/>
          </p:nvPicPr>
          <p:blipFill>
            <a:blip r:embed="rId3" cstate="print"/>
            <a:srcRect/>
            <a:stretch>
              <a:fillRect/>
            </a:stretch>
          </p:blipFill>
          <p:spPr bwMode="auto">
            <a:xfrm>
              <a:off x="3365500" y="1152525"/>
              <a:ext cx="2349500" cy="1844675"/>
            </a:xfrm>
            <a:prstGeom prst="rect">
              <a:avLst/>
            </a:prstGeom>
            <a:noFill/>
            <a:ln w="9525">
              <a:noFill/>
              <a:miter lim="800000"/>
              <a:headEnd/>
              <a:tailEnd/>
            </a:ln>
          </p:spPr>
        </p:pic>
        <p:sp>
          <p:nvSpPr>
            <p:cNvPr id="9" name="TextBox 11"/>
            <p:cNvSpPr txBox="1">
              <a:spLocks noChangeArrowheads="1"/>
            </p:cNvSpPr>
            <p:nvPr/>
          </p:nvSpPr>
          <p:spPr bwMode="auto">
            <a:xfrm>
              <a:off x="3779838" y="2952389"/>
              <a:ext cx="1439862" cy="423778"/>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300" b="1">
                  <a:latin typeface="Bitstream Vera Sans" pitchFamily="32" charset="0"/>
                </a:rPr>
                <a:t>文件下载</a:t>
              </a:r>
            </a:p>
          </p:txBody>
        </p:sp>
      </p:grpSp>
      <p:grpSp>
        <p:nvGrpSpPr>
          <p:cNvPr id="10" name="组合 18"/>
          <p:cNvGrpSpPr>
            <a:grpSpLocks/>
          </p:cNvGrpSpPr>
          <p:nvPr/>
        </p:nvGrpSpPr>
        <p:grpSpPr bwMode="auto">
          <a:xfrm>
            <a:off x="6186488" y="1269835"/>
            <a:ext cx="2611437" cy="2632075"/>
            <a:chOff x="6070600" y="962025"/>
            <a:chExt cx="2562225" cy="2486352"/>
          </a:xfrm>
        </p:grpSpPr>
        <p:pic>
          <p:nvPicPr>
            <p:cNvPr id="11" name="图片 9" descr="PP19.png"/>
            <p:cNvPicPr>
              <a:picLocks noChangeAspect="1"/>
            </p:cNvPicPr>
            <p:nvPr/>
          </p:nvPicPr>
          <p:blipFill>
            <a:blip r:embed="rId4" cstate="print"/>
            <a:srcRect/>
            <a:stretch>
              <a:fillRect/>
            </a:stretch>
          </p:blipFill>
          <p:spPr bwMode="auto">
            <a:xfrm>
              <a:off x="6070600" y="962025"/>
              <a:ext cx="2562225" cy="2278063"/>
            </a:xfrm>
            <a:prstGeom prst="rect">
              <a:avLst/>
            </a:prstGeom>
            <a:noFill/>
            <a:ln w="9525">
              <a:noFill/>
              <a:miter lim="800000"/>
              <a:headEnd/>
              <a:tailEnd/>
            </a:ln>
          </p:spPr>
        </p:pic>
        <p:sp>
          <p:nvSpPr>
            <p:cNvPr id="12" name="TextBox 12"/>
            <p:cNvSpPr txBox="1">
              <a:spLocks noChangeArrowheads="1"/>
            </p:cNvSpPr>
            <p:nvPr/>
          </p:nvSpPr>
          <p:spPr bwMode="auto">
            <a:xfrm>
              <a:off x="6804025" y="3024458"/>
              <a:ext cx="1439863" cy="423919"/>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300" b="1">
                  <a:latin typeface="Bitstream Vera Sans" pitchFamily="32" charset="0"/>
                </a:rPr>
                <a:t>文件共享</a:t>
              </a:r>
            </a:p>
          </p:txBody>
        </p:sp>
      </p:grpSp>
      <p:grpSp>
        <p:nvGrpSpPr>
          <p:cNvPr id="13" name="组合 19"/>
          <p:cNvGrpSpPr>
            <a:grpSpLocks/>
          </p:cNvGrpSpPr>
          <p:nvPr/>
        </p:nvGrpSpPr>
        <p:grpSpPr bwMode="auto">
          <a:xfrm>
            <a:off x="309563" y="4284497"/>
            <a:ext cx="2176462" cy="2513013"/>
            <a:chOff x="303213" y="3810000"/>
            <a:chExt cx="2136775" cy="2374479"/>
          </a:xfrm>
        </p:grpSpPr>
        <p:pic>
          <p:nvPicPr>
            <p:cNvPr id="14" name="Picture 2" descr="E:\文档资料\2508个水晶图\[1399]其他未整理\Woa\Woa39.jpg"/>
            <p:cNvPicPr>
              <a:picLocks noChangeAspect="1" noChangeArrowheads="1"/>
            </p:cNvPicPr>
            <p:nvPr/>
          </p:nvPicPr>
          <p:blipFill>
            <a:blip r:embed="rId5" cstate="print"/>
            <a:srcRect/>
            <a:stretch>
              <a:fillRect/>
            </a:stretch>
          </p:blipFill>
          <p:spPr bwMode="auto">
            <a:xfrm>
              <a:off x="303213" y="3810000"/>
              <a:ext cx="2136775" cy="1898650"/>
            </a:xfrm>
            <a:prstGeom prst="rect">
              <a:avLst/>
            </a:prstGeom>
            <a:noFill/>
            <a:ln w="9525">
              <a:noFill/>
              <a:miter lim="800000"/>
              <a:headEnd/>
              <a:tailEnd/>
            </a:ln>
          </p:spPr>
        </p:pic>
        <p:sp>
          <p:nvSpPr>
            <p:cNvPr id="15" name="TextBox 13"/>
            <p:cNvSpPr txBox="1">
              <a:spLocks noChangeArrowheads="1"/>
            </p:cNvSpPr>
            <p:nvPr/>
          </p:nvSpPr>
          <p:spPr bwMode="auto">
            <a:xfrm>
              <a:off x="755651" y="5760692"/>
              <a:ext cx="1439862" cy="423787"/>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en-US" altLang="zh-CN" sz="2300" b="1">
                  <a:latin typeface="宋体" pitchFamily="2" charset="-122"/>
                </a:rPr>
                <a:t>U</a:t>
              </a:r>
              <a:r>
                <a:rPr lang="zh-CN" altLang="en-US" sz="2300" b="1">
                  <a:latin typeface="宋体" pitchFamily="2" charset="-122"/>
                </a:rPr>
                <a:t>盘滥用</a:t>
              </a:r>
            </a:p>
          </p:txBody>
        </p:sp>
      </p:grpSp>
      <p:grpSp>
        <p:nvGrpSpPr>
          <p:cNvPr id="16" name="组合 20"/>
          <p:cNvGrpSpPr>
            <a:grpSpLocks/>
          </p:cNvGrpSpPr>
          <p:nvPr/>
        </p:nvGrpSpPr>
        <p:grpSpPr bwMode="auto">
          <a:xfrm>
            <a:off x="3430588" y="4149560"/>
            <a:ext cx="2174875" cy="2570162"/>
            <a:chOff x="3365500" y="3683000"/>
            <a:chExt cx="2135188" cy="2429468"/>
          </a:xfrm>
        </p:grpSpPr>
        <p:pic>
          <p:nvPicPr>
            <p:cNvPr id="17" name="Picture 3" descr="E:\文档资料\2508个水晶图\[208]系统图标\63.png"/>
            <p:cNvPicPr>
              <a:picLocks noChangeAspect="1" noChangeArrowheads="1"/>
            </p:cNvPicPr>
            <p:nvPr/>
          </p:nvPicPr>
          <p:blipFill>
            <a:blip r:embed="rId6" cstate="print"/>
            <a:srcRect/>
            <a:stretch>
              <a:fillRect/>
            </a:stretch>
          </p:blipFill>
          <p:spPr bwMode="auto">
            <a:xfrm>
              <a:off x="3365500" y="3683000"/>
              <a:ext cx="2135188" cy="1898650"/>
            </a:xfrm>
            <a:prstGeom prst="rect">
              <a:avLst/>
            </a:prstGeom>
            <a:noFill/>
            <a:ln w="9525">
              <a:noFill/>
              <a:miter lim="800000"/>
              <a:headEnd/>
              <a:tailEnd/>
            </a:ln>
          </p:spPr>
        </p:pic>
        <p:sp>
          <p:nvSpPr>
            <p:cNvPr id="18" name="TextBox 14"/>
            <p:cNvSpPr txBox="1">
              <a:spLocks noChangeArrowheads="1"/>
            </p:cNvSpPr>
            <p:nvPr/>
          </p:nvSpPr>
          <p:spPr bwMode="auto">
            <a:xfrm>
              <a:off x="3995738" y="5688502"/>
              <a:ext cx="1439862" cy="423966"/>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300" b="1">
                  <a:latin typeface="Bitstream Vera Sans" pitchFamily="32" charset="0"/>
                </a:rPr>
                <a:t>邮件收发</a:t>
              </a:r>
            </a:p>
          </p:txBody>
        </p:sp>
      </p:grpSp>
      <p:grpSp>
        <p:nvGrpSpPr>
          <p:cNvPr id="19" name="组合 21"/>
          <p:cNvGrpSpPr>
            <a:grpSpLocks/>
          </p:cNvGrpSpPr>
          <p:nvPr/>
        </p:nvGrpSpPr>
        <p:grpSpPr bwMode="auto">
          <a:xfrm>
            <a:off x="6621463" y="4417847"/>
            <a:ext cx="2176462" cy="2379663"/>
            <a:chOff x="6497638" y="3935413"/>
            <a:chExt cx="2135187" cy="2249066"/>
          </a:xfrm>
        </p:grpSpPr>
        <p:pic>
          <p:nvPicPr>
            <p:cNvPr id="20" name="Picture 4" descr="E:\文档资料\2508个水晶图\[208]系统图标\79.png"/>
            <p:cNvPicPr>
              <a:picLocks noChangeAspect="1" noChangeArrowheads="1"/>
            </p:cNvPicPr>
            <p:nvPr/>
          </p:nvPicPr>
          <p:blipFill>
            <a:blip r:embed="rId7" cstate="print"/>
            <a:srcRect/>
            <a:stretch>
              <a:fillRect/>
            </a:stretch>
          </p:blipFill>
          <p:spPr bwMode="auto">
            <a:xfrm>
              <a:off x="6497638" y="3935413"/>
              <a:ext cx="2135187" cy="1898650"/>
            </a:xfrm>
            <a:prstGeom prst="rect">
              <a:avLst/>
            </a:prstGeom>
            <a:noFill/>
            <a:ln w="9525">
              <a:noFill/>
              <a:miter lim="800000"/>
              <a:headEnd/>
              <a:tailEnd/>
            </a:ln>
          </p:spPr>
        </p:pic>
        <p:sp>
          <p:nvSpPr>
            <p:cNvPr id="21" name="TextBox 15"/>
            <p:cNvSpPr txBox="1">
              <a:spLocks noChangeArrowheads="1"/>
            </p:cNvSpPr>
            <p:nvPr/>
          </p:nvSpPr>
          <p:spPr bwMode="auto">
            <a:xfrm>
              <a:off x="6948488" y="5760696"/>
              <a:ext cx="1439862" cy="423783"/>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300" b="1">
                  <a:latin typeface="Bitstream Vera Sans" pitchFamily="32" charset="0"/>
                </a:rPr>
                <a:t>即时聊天</a:t>
              </a:r>
            </a:p>
          </p:txBody>
        </p:sp>
      </p:grpSp>
    </p:spTree>
    <p:extLst>
      <p:ext uri="{BB962C8B-B14F-4D97-AF65-F5344CB8AC3E}">
        <p14:creationId xmlns:p14="http://schemas.microsoft.com/office/powerpoint/2010/main" val="39972649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如何判断计算机是否感染病毒？</a:t>
            </a:r>
          </a:p>
        </p:txBody>
      </p:sp>
      <p:pic>
        <p:nvPicPr>
          <p:cNvPr id="4" name="图片 2" descr="%CE%CF%C5%A32.jpg"/>
          <p:cNvPicPr>
            <a:picLocks noChangeAspect="1"/>
          </p:cNvPicPr>
          <p:nvPr/>
        </p:nvPicPr>
        <p:blipFill>
          <a:blip r:embed="rId2" cstate="print"/>
          <a:srcRect/>
          <a:stretch>
            <a:fillRect/>
          </a:stretch>
        </p:blipFill>
        <p:spPr bwMode="auto">
          <a:xfrm>
            <a:off x="817563" y="1576388"/>
            <a:ext cx="2514600" cy="1384300"/>
          </a:xfrm>
          <a:prstGeom prst="rect">
            <a:avLst/>
          </a:prstGeom>
          <a:noFill/>
          <a:ln w="9525">
            <a:noFill/>
            <a:miter lim="800000"/>
            <a:headEnd/>
            <a:tailEnd/>
          </a:ln>
        </p:spPr>
      </p:pic>
      <p:pic>
        <p:nvPicPr>
          <p:cNvPr id="5" name="图片 3" descr="11111.png"/>
          <p:cNvPicPr>
            <a:picLocks noChangeAspect="1"/>
          </p:cNvPicPr>
          <p:nvPr/>
        </p:nvPicPr>
        <p:blipFill>
          <a:blip r:embed="rId3" cstate="print"/>
          <a:srcRect/>
          <a:stretch>
            <a:fillRect/>
          </a:stretch>
        </p:blipFill>
        <p:spPr bwMode="auto">
          <a:xfrm>
            <a:off x="3875307" y="1620838"/>
            <a:ext cx="5026025" cy="1339850"/>
          </a:xfrm>
          <a:prstGeom prst="rect">
            <a:avLst/>
          </a:prstGeom>
          <a:noFill/>
          <a:ln w="9525">
            <a:noFill/>
            <a:miter lim="800000"/>
            <a:headEnd/>
            <a:tailEnd/>
          </a:ln>
        </p:spPr>
      </p:pic>
      <p:pic>
        <p:nvPicPr>
          <p:cNvPr id="6" name="Picture 2" descr="D:\常用PNG\Security%20-%20Error.png"/>
          <p:cNvPicPr>
            <a:picLocks noChangeAspect="1" noChangeArrowheads="1"/>
          </p:cNvPicPr>
          <p:nvPr/>
        </p:nvPicPr>
        <p:blipFill>
          <a:blip r:embed="rId4" cstate="print"/>
          <a:srcRect/>
          <a:stretch>
            <a:fillRect/>
          </a:stretch>
        </p:blipFill>
        <p:spPr bwMode="auto">
          <a:xfrm>
            <a:off x="1179513" y="4165600"/>
            <a:ext cx="1597025" cy="1473200"/>
          </a:xfrm>
          <a:prstGeom prst="rect">
            <a:avLst/>
          </a:prstGeom>
          <a:noFill/>
          <a:ln w="9525">
            <a:noFill/>
            <a:miter lim="800000"/>
            <a:headEnd/>
            <a:tailEnd/>
          </a:ln>
        </p:spPr>
      </p:pic>
      <p:sp>
        <p:nvSpPr>
          <p:cNvPr id="7" name="TextBox 6"/>
          <p:cNvSpPr txBox="1">
            <a:spLocks noChangeArrowheads="1"/>
          </p:cNvSpPr>
          <p:nvPr/>
        </p:nvSpPr>
        <p:spPr bwMode="auto">
          <a:xfrm>
            <a:off x="4818282" y="3429000"/>
            <a:ext cx="3556000" cy="520700"/>
          </a:xfrm>
          <a:prstGeom prst="rect">
            <a:avLst/>
          </a:prstGeom>
          <a:noFill/>
          <a:ln w="9525">
            <a:noFill/>
            <a:miter lim="800000"/>
            <a:headEnd/>
            <a:tailEnd/>
          </a:ln>
        </p:spPr>
        <p:txBody>
          <a:bodyPr lIns="89797" tIns="44899" rIns="89797" bIns="44899">
            <a:spAutoFit/>
          </a:bodyPr>
          <a:lstStyle/>
          <a:p>
            <a:pPr defTabSz="465138" hangingPunct="0">
              <a:lnSpc>
                <a:spcPct val="99000"/>
              </a:lnSpc>
              <a:buClr>
                <a:srgbClr val="000000"/>
              </a:buClr>
              <a:buSzPct val="45000"/>
              <a:buFont typeface="Wingdings" pitchFamily="2" charset="2"/>
              <a:buNone/>
            </a:pPr>
            <a:r>
              <a:rPr lang="zh-CN" altLang="en-US" sz="2800" b="1">
                <a:latin typeface="Bitstream Vera Sans" pitchFamily="32" charset="0"/>
              </a:rPr>
              <a:t>出现异常进程或文件</a:t>
            </a:r>
          </a:p>
        </p:txBody>
      </p:sp>
      <p:sp>
        <p:nvSpPr>
          <p:cNvPr id="8" name="TextBox 7"/>
          <p:cNvSpPr txBox="1">
            <a:spLocks noChangeArrowheads="1"/>
          </p:cNvSpPr>
          <p:nvPr/>
        </p:nvSpPr>
        <p:spPr bwMode="auto">
          <a:xfrm>
            <a:off x="817563" y="6042025"/>
            <a:ext cx="2249487" cy="520700"/>
          </a:xfrm>
          <a:prstGeom prst="rect">
            <a:avLst/>
          </a:prstGeom>
          <a:noFill/>
          <a:ln w="9525">
            <a:noFill/>
            <a:miter lim="800000"/>
            <a:headEnd/>
            <a:tailEnd/>
          </a:ln>
        </p:spPr>
        <p:txBody>
          <a:bodyPr lIns="89797" tIns="44899" rIns="89797" bIns="44899">
            <a:spAutoFit/>
          </a:bodyPr>
          <a:lstStyle/>
          <a:p>
            <a:pPr defTabSz="465138" hangingPunct="0">
              <a:lnSpc>
                <a:spcPct val="99000"/>
              </a:lnSpc>
              <a:buClr>
                <a:srgbClr val="000000"/>
              </a:buClr>
              <a:buSzPct val="45000"/>
              <a:buFont typeface="Wingdings" pitchFamily="2" charset="2"/>
              <a:buNone/>
            </a:pPr>
            <a:r>
              <a:rPr lang="zh-CN" altLang="en-US" sz="2800" b="1">
                <a:latin typeface="Bitstream Vera Sans" pitchFamily="32" charset="0"/>
              </a:rPr>
              <a:t>防病毒软件</a:t>
            </a:r>
          </a:p>
        </p:txBody>
      </p:sp>
      <p:sp>
        <p:nvSpPr>
          <p:cNvPr id="9" name="TextBox 8"/>
          <p:cNvSpPr txBox="1">
            <a:spLocks noChangeArrowheads="1"/>
          </p:cNvSpPr>
          <p:nvPr/>
        </p:nvSpPr>
        <p:spPr bwMode="auto">
          <a:xfrm>
            <a:off x="5399307" y="6042025"/>
            <a:ext cx="2249487" cy="520700"/>
          </a:xfrm>
          <a:prstGeom prst="rect">
            <a:avLst/>
          </a:prstGeom>
          <a:noFill/>
          <a:ln w="9525">
            <a:noFill/>
            <a:miter lim="800000"/>
            <a:headEnd/>
            <a:tailEnd/>
          </a:ln>
        </p:spPr>
        <p:txBody>
          <a:bodyPr lIns="89797" tIns="44899" rIns="89797" bIns="44899">
            <a:spAutoFit/>
          </a:bodyPr>
          <a:lstStyle/>
          <a:p>
            <a:pPr defTabSz="465138" hangingPunct="0">
              <a:lnSpc>
                <a:spcPct val="99000"/>
              </a:lnSpc>
              <a:buClr>
                <a:srgbClr val="000000"/>
              </a:buClr>
              <a:buSzPct val="45000"/>
              <a:buFont typeface="Wingdings" pitchFamily="2" charset="2"/>
              <a:buNone/>
            </a:pPr>
            <a:r>
              <a:rPr lang="zh-CN" altLang="en-US" sz="2800" b="1">
                <a:latin typeface="Bitstream Vera Sans" pitchFamily="32" charset="0"/>
              </a:rPr>
              <a:t>其他不正常</a:t>
            </a:r>
          </a:p>
        </p:txBody>
      </p:sp>
      <p:pic>
        <p:nvPicPr>
          <p:cNvPr id="10" name="Picture 1" descr="D:\PPT素材\8aab1edf6d88ab1a5882dde1副本.png"/>
          <p:cNvPicPr>
            <a:picLocks noChangeAspect="1" noChangeArrowheads="1"/>
          </p:cNvPicPr>
          <p:nvPr/>
        </p:nvPicPr>
        <p:blipFill>
          <a:blip r:embed="rId5" cstate="print"/>
          <a:srcRect/>
          <a:stretch>
            <a:fillRect/>
          </a:stretch>
        </p:blipFill>
        <p:spPr bwMode="auto">
          <a:xfrm>
            <a:off x="5399307" y="3919538"/>
            <a:ext cx="2503487" cy="1881187"/>
          </a:xfrm>
          <a:prstGeom prst="rect">
            <a:avLst/>
          </a:prstGeom>
          <a:noFill/>
          <a:ln w="9525">
            <a:noFill/>
            <a:miter lim="800000"/>
            <a:headEnd/>
            <a:tailEnd/>
          </a:ln>
        </p:spPr>
      </p:pic>
      <p:sp>
        <p:nvSpPr>
          <p:cNvPr id="11" name="TextBox 10"/>
          <p:cNvSpPr txBox="1">
            <a:spLocks noChangeArrowheads="1"/>
          </p:cNvSpPr>
          <p:nvPr/>
        </p:nvSpPr>
        <p:spPr bwMode="auto">
          <a:xfrm>
            <a:off x="236538" y="3429000"/>
            <a:ext cx="4087812" cy="520700"/>
          </a:xfrm>
          <a:prstGeom prst="rect">
            <a:avLst/>
          </a:prstGeom>
          <a:noFill/>
          <a:ln w="9525">
            <a:noFill/>
            <a:miter lim="800000"/>
            <a:headEnd/>
            <a:tailEnd/>
          </a:ln>
        </p:spPr>
        <p:txBody>
          <a:bodyPr lIns="89797" tIns="44899" rIns="89797" bIns="44899">
            <a:spAutoFit/>
          </a:bodyPr>
          <a:lstStyle/>
          <a:p>
            <a:pPr defTabSz="465138" hangingPunct="0">
              <a:lnSpc>
                <a:spcPct val="99000"/>
              </a:lnSpc>
              <a:buClr>
                <a:srgbClr val="000000"/>
              </a:buClr>
              <a:buSzPct val="45000"/>
              <a:buFont typeface="Wingdings" pitchFamily="2" charset="2"/>
              <a:buNone/>
            </a:pPr>
            <a:r>
              <a:rPr lang="zh-CN" altLang="en-US" sz="2800" b="1">
                <a:latin typeface="Bitstream Vera Sans" pitchFamily="32" charset="0"/>
              </a:rPr>
              <a:t>计算机或网络速度变慢</a:t>
            </a:r>
          </a:p>
        </p:txBody>
      </p:sp>
    </p:spTree>
    <p:extLst>
      <p:ext uri="{BB962C8B-B14F-4D97-AF65-F5344CB8AC3E}">
        <p14:creationId xmlns:p14="http://schemas.microsoft.com/office/powerpoint/2010/main" val="19005518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关于防病毒</a:t>
            </a:r>
            <a:endParaRPr lang="zh-CN" altLang="en-US" dirty="0"/>
          </a:p>
        </p:txBody>
      </p:sp>
      <p:sp>
        <p:nvSpPr>
          <p:cNvPr id="3" name="内容占位符 2"/>
          <p:cNvSpPr>
            <a:spLocks noGrp="1"/>
          </p:cNvSpPr>
          <p:nvPr>
            <p:ph idx="1"/>
          </p:nvPr>
        </p:nvSpPr>
        <p:spPr/>
        <p:txBody>
          <a:bodyPr/>
          <a:lstStyle/>
          <a:p>
            <a:r>
              <a:rPr lang="zh-CN" altLang="en-US" dirty="0" smtClean="0"/>
              <a:t>每</a:t>
            </a:r>
            <a:r>
              <a:rPr lang="zh-CN" altLang="en-US" dirty="0"/>
              <a:t>台电脑</a:t>
            </a:r>
            <a:r>
              <a:rPr lang="zh-CN" altLang="en-US" dirty="0" smtClean="0"/>
              <a:t>都应该安装防</a:t>
            </a:r>
            <a:r>
              <a:rPr lang="zh-CN" altLang="en-US" dirty="0"/>
              <a:t>病毒软件</a:t>
            </a:r>
            <a:r>
              <a:rPr lang="zh-CN" altLang="en-US" dirty="0" smtClean="0"/>
              <a:t>，并检查防病毒软件是否可以正常</a:t>
            </a:r>
            <a:r>
              <a:rPr lang="zh-CN" altLang="en-US" dirty="0"/>
              <a:t>启动</a:t>
            </a:r>
          </a:p>
          <a:p>
            <a:r>
              <a:rPr lang="en-US" altLang="zh-CN" dirty="0"/>
              <a:t>2.</a:t>
            </a:r>
            <a:r>
              <a:rPr lang="zh-CN" altLang="en-US" dirty="0"/>
              <a:t>及时升级，定期全盘扫描</a:t>
            </a:r>
          </a:p>
          <a:p>
            <a:r>
              <a:rPr lang="en-US" altLang="zh-CN" dirty="0"/>
              <a:t>3.</a:t>
            </a:r>
            <a:r>
              <a:rPr lang="zh-CN" altLang="en-US" dirty="0"/>
              <a:t>开启防病毒软件所有功能</a:t>
            </a:r>
          </a:p>
          <a:p>
            <a:r>
              <a:rPr lang="en-US" altLang="zh-CN" dirty="0"/>
              <a:t>4.</a:t>
            </a:r>
            <a:r>
              <a:rPr lang="zh-CN" altLang="en-US" dirty="0"/>
              <a:t>浏览网站需小心，不要随意安装控件</a:t>
            </a:r>
          </a:p>
          <a:p>
            <a:pPr marL="0" indent="0">
              <a:buNone/>
            </a:pPr>
            <a:endParaRPr lang="zh-CN" altLang="en-US" dirty="0"/>
          </a:p>
        </p:txBody>
      </p:sp>
    </p:spTree>
    <p:extLst>
      <p:ext uri="{BB962C8B-B14F-4D97-AF65-F5344CB8AC3E}">
        <p14:creationId xmlns:p14="http://schemas.microsoft.com/office/powerpoint/2010/main" val="8246043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如何防止可移动存储设备被病毒感染</a:t>
            </a:r>
          </a:p>
        </p:txBody>
      </p:sp>
      <p:sp>
        <p:nvSpPr>
          <p:cNvPr id="3" name="内容占位符 2"/>
          <p:cNvSpPr>
            <a:spLocks noGrp="1"/>
          </p:cNvSpPr>
          <p:nvPr>
            <p:ph idx="1"/>
          </p:nvPr>
        </p:nvSpPr>
        <p:spPr/>
        <p:txBody>
          <a:bodyPr/>
          <a:lstStyle/>
          <a:p>
            <a:r>
              <a:rPr lang="zh-CN" altLang="en-US" dirty="0"/>
              <a:t>不要让你的移动存储设备成为病毒的传染源</a:t>
            </a:r>
          </a:p>
          <a:p>
            <a:pPr lvl="1"/>
            <a:r>
              <a:rPr lang="zh-CN" altLang="en-US" dirty="0"/>
              <a:t>在不需要写数据的时候，使用设备上的锁定功能来锁定写操作</a:t>
            </a:r>
          </a:p>
          <a:p>
            <a:pPr lvl="1"/>
            <a:r>
              <a:rPr lang="zh-CN" altLang="en-US" dirty="0"/>
              <a:t>在移动设备创建</a:t>
            </a:r>
            <a:r>
              <a:rPr lang="en-US" altLang="zh-CN" dirty="0"/>
              <a:t>autorun.inf</a:t>
            </a:r>
            <a:r>
              <a:rPr lang="zh-CN" altLang="en-US" dirty="0"/>
              <a:t>文件夹。</a:t>
            </a:r>
          </a:p>
          <a:p>
            <a:r>
              <a:rPr lang="zh-CN" altLang="en-US" dirty="0"/>
              <a:t>不要让移动存储设备中的病毒感染你的计算机</a:t>
            </a:r>
          </a:p>
          <a:p>
            <a:pPr lvl="1"/>
            <a:r>
              <a:rPr lang="zh-CN" altLang="en-US" dirty="0"/>
              <a:t>安全的可移动存储设备打开方法</a:t>
            </a:r>
          </a:p>
          <a:p>
            <a:pPr lvl="1"/>
            <a:r>
              <a:rPr lang="zh-CN" altLang="en-US" dirty="0"/>
              <a:t>安装杀毒软件</a:t>
            </a:r>
            <a:r>
              <a:rPr lang="en-US" altLang="zh-CN" dirty="0"/>
              <a:t>+</a:t>
            </a:r>
            <a:r>
              <a:rPr lang="zh-CN" altLang="en-US" dirty="0"/>
              <a:t>及时更新病毒</a:t>
            </a:r>
            <a:r>
              <a:rPr lang="zh-CN" altLang="en-US" dirty="0" smtClean="0"/>
              <a:t>库</a:t>
            </a:r>
            <a:endParaRPr lang="zh-CN" altLang="en-US" dirty="0"/>
          </a:p>
          <a:p>
            <a:endParaRPr lang="zh-CN" altLang="en-US" dirty="0"/>
          </a:p>
        </p:txBody>
      </p:sp>
    </p:spTree>
    <p:extLst>
      <p:ext uri="{BB962C8B-B14F-4D97-AF65-F5344CB8AC3E}">
        <p14:creationId xmlns:p14="http://schemas.microsoft.com/office/powerpoint/2010/main" val="20886450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如何防止可移动存储设备被病毒感染</a:t>
            </a:r>
          </a:p>
        </p:txBody>
      </p:sp>
      <p:sp>
        <p:nvSpPr>
          <p:cNvPr id="3" name="内容占位符 2"/>
          <p:cNvSpPr>
            <a:spLocks noGrp="1"/>
          </p:cNvSpPr>
          <p:nvPr>
            <p:ph idx="1"/>
          </p:nvPr>
        </p:nvSpPr>
        <p:spPr/>
        <p:txBody>
          <a:bodyPr/>
          <a:lstStyle/>
          <a:p>
            <a:r>
              <a:rPr lang="zh-CN" altLang="en-US" dirty="0"/>
              <a:t>如果没有经过授权许可请勿</a:t>
            </a:r>
            <a:r>
              <a:rPr lang="zh-CN" altLang="en-US" dirty="0" smtClean="0"/>
              <a:t>在内部办公网络的电脑</a:t>
            </a:r>
            <a:r>
              <a:rPr lang="zh-CN" altLang="en-US" dirty="0"/>
              <a:t>上使用</a:t>
            </a:r>
            <a:r>
              <a:rPr lang="en-US" altLang="zh-CN" dirty="0"/>
              <a:t>U</a:t>
            </a:r>
            <a:r>
              <a:rPr lang="zh-CN" altLang="en-US" dirty="0"/>
              <a:t>盘等移动</a:t>
            </a:r>
            <a:r>
              <a:rPr lang="zh-CN" altLang="en-US" dirty="0" smtClean="0"/>
              <a:t>存储设备。</a:t>
            </a:r>
            <a:endParaRPr lang="en-US" altLang="zh-CN" dirty="0" smtClean="0"/>
          </a:p>
          <a:p>
            <a:r>
              <a:rPr lang="zh-CN" altLang="en-US" dirty="0"/>
              <a:t>请使用完后进行</a:t>
            </a:r>
            <a:r>
              <a:rPr lang="zh-CN" altLang="en-US" dirty="0">
                <a:solidFill>
                  <a:srgbClr val="FF0000"/>
                </a:solidFill>
              </a:rPr>
              <a:t>把文件清除</a:t>
            </a:r>
            <a:r>
              <a:rPr lang="zh-CN" altLang="en-US" dirty="0" smtClean="0">
                <a:solidFill>
                  <a:srgbClr val="FF0000"/>
                </a:solidFill>
              </a:rPr>
              <a:t>干净。</a:t>
            </a:r>
            <a:endParaRPr lang="zh-CN" altLang="en-US" dirty="0">
              <a:solidFill>
                <a:srgbClr val="FF0000"/>
              </a:solidFill>
            </a:endParaRPr>
          </a:p>
          <a:p>
            <a:r>
              <a:rPr lang="zh-CN" altLang="en-US" dirty="0"/>
              <a:t>请不要在电脑中长期、大量存放涉密文件，防止电脑出现故障给自己</a:t>
            </a:r>
            <a:r>
              <a:rPr lang="zh-CN" altLang="en-US" dirty="0" smtClean="0"/>
              <a:t>和单位带来</a:t>
            </a:r>
            <a:r>
              <a:rPr lang="zh-CN" altLang="en-US" dirty="0"/>
              <a:t>损失，请大家及时的把重要文件放</a:t>
            </a:r>
            <a:r>
              <a:rPr lang="zh-CN" altLang="en-US" dirty="0" smtClean="0"/>
              <a:t>到单位服务器</a:t>
            </a:r>
            <a:r>
              <a:rPr lang="zh-CN" altLang="en-US" dirty="0"/>
              <a:t>中，或者备份到安全的存储设备</a:t>
            </a:r>
            <a:r>
              <a:rPr lang="zh-CN" altLang="en-US" dirty="0" smtClean="0"/>
              <a:t>中。</a:t>
            </a:r>
            <a:endParaRPr lang="zh-CN" altLang="en-US" dirty="0"/>
          </a:p>
          <a:p>
            <a:endParaRPr lang="zh-CN" altLang="en-US" dirty="0"/>
          </a:p>
        </p:txBody>
      </p:sp>
    </p:spTree>
    <p:extLst>
      <p:ext uri="{BB962C8B-B14F-4D97-AF65-F5344CB8AC3E}">
        <p14:creationId xmlns:p14="http://schemas.microsoft.com/office/powerpoint/2010/main" val="32822993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zh-CN" altLang="en-US" dirty="0" smtClean="0">
                <a:solidFill>
                  <a:schemeClr val="bg1">
                    <a:lumMod val="65000"/>
                  </a:schemeClr>
                </a:solidFill>
              </a:rPr>
              <a:t>为什么大数据下的信息安全格外重要？</a:t>
            </a:r>
            <a:endParaRPr lang="en-US" altLang="zh-CN" dirty="0" smtClean="0">
              <a:solidFill>
                <a:schemeClr val="bg1">
                  <a:lumMod val="65000"/>
                </a:schemeClr>
              </a:solidFill>
            </a:endParaRPr>
          </a:p>
          <a:p>
            <a:r>
              <a:rPr lang="zh-CN" altLang="en-US" dirty="0" smtClean="0">
                <a:solidFill>
                  <a:schemeClr val="bg1">
                    <a:lumMod val="65000"/>
                  </a:schemeClr>
                </a:solidFill>
              </a:rPr>
              <a:t>信息安全的各方面</a:t>
            </a:r>
            <a:endParaRPr lang="en-US" altLang="zh-CN" dirty="0" smtClean="0">
              <a:solidFill>
                <a:schemeClr val="bg1">
                  <a:lumMod val="65000"/>
                </a:schemeClr>
              </a:solidFill>
            </a:endParaRPr>
          </a:p>
          <a:p>
            <a:pPr lvl="1"/>
            <a:r>
              <a:rPr lang="zh-CN" altLang="en-US" dirty="0" smtClean="0">
                <a:solidFill>
                  <a:schemeClr val="bg1">
                    <a:lumMod val="65000"/>
                  </a:schemeClr>
                </a:solidFill>
              </a:rPr>
              <a:t>个人电脑使用安全指南</a:t>
            </a:r>
            <a:endParaRPr lang="en-US" altLang="zh-CN" dirty="0" smtClean="0">
              <a:solidFill>
                <a:schemeClr val="bg1">
                  <a:lumMod val="65000"/>
                </a:schemeClr>
              </a:solidFill>
            </a:endParaRPr>
          </a:p>
          <a:p>
            <a:pPr lvl="1"/>
            <a:r>
              <a:rPr lang="zh-CN" altLang="en-US" dirty="0" smtClean="0">
                <a:solidFill>
                  <a:schemeClr val="bg1">
                    <a:lumMod val="65000"/>
                  </a:schemeClr>
                </a:solidFill>
              </a:rPr>
              <a:t>病毒攻防战</a:t>
            </a:r>
            <a:endParaRPr lang="en-US" altLang="zh-CN" dirty="0" smtClean="0">
              <a:solidFill>
                <a:schemeClr val="bg1">
                  <a:lumMod val="65000"/>
                </a:schemeClr>
              </a:solidFill>
            </a:endParaRPr>
          </a:p>
          <a:p>
            <a:pPr lvl="1"/>
            <a:r>
              <a:rPr lang="en-US" altLang="zh-CN" dirty="0" smtClean="0"/>
              <a:t>WiFi</a:t>
            </a:r>
            <a:r>
              <a:rPr lang="zh-CN" altLang="en-US" dirty="0" smtClean="0"/>
              <a:t>使用安全指南</a:t>
            </a:r>
            <a:endParaRPr lang="en-US" altLang="zh-CN" dirty="0" smtClean="0"/>
          </a:p>
          <a:p>
            <a:pPr lvl="1"/>
            <a:r>
              <a:rPr lang="zh-CN" altLang="en-US" dirty="0" smtClean="0">
                <a:solidFill>
                  <a:schemeClr val="bg1">
                    <a:lumMod val="65000"/>
                  </a:schemeClr>
                </a:solidFill>
              </a:rPr>
              <a:t>个人金融安全指南</a:t>
            </a:r>
            <a:endParaRPr lang="en-US" altLang="zh-CN" dirty="0" smtClean="0">
              <a:solidFill>
                <a:schemeClr val="bg1">
                  <a:lumMod val="65000"/>
                </a:schemeClr>
              </a:solidFill>
            </a:endParaRPr>
          </a:p>
          <a:p>
            <a:r>
              <a:rPr lang="zh-CN" altLang="en-US" dirty="0" smtClean="0">
                <a:solidFill>
                  <a:schemeClr val="bg1">
                    <a:lumMod val="65000"/>
                  </a:schemeClr>
                </a:solidFill>
              </a:rPr>
              <a:t>总结</a:t>
            </a:r>
          </a:p>
          <a:p>
            <a:endParaRPr lang="zh-CN" altLang="en-US" dirty="0"/>
          </a:p>
        </p:txBody>
      </p:sp>
    </p:spTree>
    <p:extLst>
      <p:ext uri="{BB962C8B-B14F-4D97-AF65-F5344CB8AC3E}">
        <p14:creationId xmlns:p14="http://schemas.microsoft.com/office/powerpoint/2010/main" val="428143842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a:t>
            </a:r>
            <a:r>
              <a:rPr lang="en-US" altLang="zh-CN" dirty="0" smtClean="0"/>
              <a:t>WiFi</a:t>
            </a:r>
            <a:r>
              <a:rPr lang="zh-CN" altLang="en-US" dirty="0" smtClean="0"/>
              <a:t>与</a:t>
            </a:r>
            <a:r>
              <a:rPr lang="en-US" altLang="zh-CN" dirty="0" smtClean="0"/>
              <a:t>WiFi</a:t>
            </a:r>
            <a:r>
              <a:rPr lang="zh-CN" altLang="en-US" dirty="0" smtClean="0"/>
              <a:t>热点</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9435" y="1698132"/>
            <a:ext cx="6448124" cy="4859799"/>
          </a:xfrm>
        </p:spPr>
      </p:pic>
    </p:spTree>
    <p:extLst>
      <p:ext uri="{BB962C8B-B14F-4D97-AF65-F5344CB8AC3E}">
        <p14:creationId xmlns:p14="http://schemas.microsoft.com/office/powerpoint/2010/main" val="297414399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WiFi</a:t>
            </a:r>
            <a:r>
              <a:rPr lang="zh-CN" altLang="en-US" dirty="0" smtClean="0"/>
              <a:t>覆盖</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5617" y="1377336"/>
            <a:ext cx="6977697" cy="5480664"/>
          </a:xfrm>
        </p:spPr>
      </p:pic>
    </p:spTree>
    <p:extLst>
      <p:ext uri="{BB962C8B-B14F-4D97-AF65-F5344CB8AC3E}">
        <p14:creationId xmlns:p14="http://schemas.microsoft.com/office/powerpoint/2010/main" val="40150232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WiFi</a:t>
            </a:r>
            <a:r>
              <a:rPr lang="zh-CN" altLang="en-US" dirty="0" smtClean="0"/>
              <a:t>的利与弊</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645" y="2291255"/>
            <a:ext cx="4031023" cy="3186287"/>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793" y="2162229"/>
            <a:ext cx="4572000" cy="3850563"/>
          </a:xfrm>
          <a:prstGeom prst="rect">
            <a:avLst/>
          </a:prstGeom>
        </p:spPr>
      </p:pic>
    </p:spTree>
    <p:extLst>
      <p:ext uri="{BB962C8B-B14F-4D97-AF65-F5344CB8AC3E}">
        <p14:creationId xmlns:p14="http://schemas.microsoft.com/office/powerpoint/2010/main" val="17695387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“钓鱼”</a:t>
            </a:r>
            <a:r>
              <a:rPr lang="en-US" altLang="zh-CN" dirty="0" smtClean="0"/>
              <a:t>WiFi</a:t>
            </a:r>
            <a:r>
              <a:rPr lang="zh-CN" altLang="en-US" dirty="0" smtClean="0"/>
              <a:t>怎样获取我们的资料</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7379" y="1445592"/>
            <a:ext cx="4740165" cy="5412408"/>
          </a:xfrm>
        </p:spPr>
      </p:pic>
    </p:spTree>
    <p:extLst>
      <p:ext uri="{BB962C8B-B14F-4D97-AF65-F5344CB8AC3E}">
        <p14:creationId xmlns:p14="http://schemas.microsoft.com/office/powerpoint/2010/main" val="292415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t>中国</a:t>
            </a:r>
            <a:r>
              <a:rPr lang="en-US" altLang="zh-CN" sz="3600" dirty="0"/>
              <a:t>IT</a:t>
            </a:r>
            <a:r>
              <a:rPr lang="zh-CN" altLang="en-US" sz="3600" dirty="0"/>
              <a:t>产业高速发展：天时、地利、</a:t>
            </a:r>
            <a:r>
              <a:rPr lang="zh-CN" altLang="en-US" sz="3600" dirty="0" smtClean="0"/>
              <a:t>人和</a:t>
            </a:r>
            <a:endParaRPr lang="zh-CN" altLang="en-US" dirty="0"/>
          </a:p>
        </p:txBody>
      </p:sp>
      <p:sp>
        <p:nvSpPr>
          <p:cNvPr id="3" name="内容占位符 2"/>
          <p:cNvSpPr>
            <a:spLocks noGrp="1"/>
          </p:cNvSpPr>
          <p:nvPr>
            <p:ph idx="1"/>
          </p:nvPr>
        </p:nvSpPr>
        <p:spPr>
          <a:xfrm>
            <a:off x="614273" y="1617132"/>
            <a:ext cx="4619879" cy="4382683"/>
          </a:xfrm>
        </p:spPr>
        <p:txBody>
          <a:bodyPr>
            <a:normAutofit fontScale="92500"/>
          </a:bodyPr>
          <a:lstStyle/>
          <a:p>
            <a:r>
              <a:rPr lang="zh-CN" altLang="en-US" sz="2200" dirty="0"/>
              <a:t>带宽高速增长：从</a:t>
            </a:r>
            <a:r>
              <a:rPr lang="en-US" altLang="zh-CN" sz="2200" dirty="0"/>
              <a:t>2G</a:t>
            </a:r>
            <a:r>
              <a:rPr lang="zh-CN" altLang="en-US" sz="2200" dirty="0"/>
              <a:t>到</a:t>
            </a:r>
            <a:r>
              <a:rPr lang="en-US" altLang="zh-CN" sz="2200" dirty="0"/>
              <a:t>3G</a:t>
            </a:r>
            <a:r>
              <a:rPr lang="zh-CN" altLang="en-US" sz="2200" dirty="0"/>
              <a:t>再到</a:t>
            </a:r>
            <a:r>
              <a:rPr lang="en-US" altLang="zh-CN" sz="2200" dirty="0"/>
              <a:t>4G</a:t>
            </a:r>
            <a:r>
              <a:rPr lang="zh-CN" altLang="en-US" sz="2200" dirty="0"/>
              <a:t>，移动互联网带宽有了</a:t>
            </a:r>
            <a:r>
              <a:rPr lang="en-US" altLang="zh-CN" sz="2200" dirty="0"/>
              <a:t>1000</a:t>
            </a:r>
            <a:r>
              <a:rPr lang="zh-CN" altLang="en-US" sz="2200" dirty="0"/>
              <a:t>倍的增长。</a:t>
            </a:r>
          </a:p>
          <a:p>
            <a:r>
              <a:rPr lang="zh-CN" altLang="en-US" sz="2200" dirty="0"/>
              <a:t>后台支撑技术的进步：云计算、大数据技术的进步</a:t>
            </a:r>
          </a:p>
          <a:p>
            <a:r>
              <a:rPr lang="zh-CN" altLang="en-US" sz="2200" dirty="0"/>
              <a:t>硬件设备迅速普及：手机、平板等智能移动终端设备的价格不断降低，用户可速增长。</a:t>
            </a:r>
          </a:p>
          <a:p>
            <a:r>
              <a:rPr lang="zh-CN" altLang="en-US" sz="2200" dirty="0"/>
              <a:t>开放式平台：开源硬件及开源软件发展，打造一个开放式的产业链。</a:t>
            </a:r>
          </a:p>
          <a:p>
            <a:r>
              <a:rPr lang="zh-CN" altLang="en-US" sz="2200" dirty="0"/>
              <a:t>新的终端技术的融入：</a:t>
            </a:r>
            <a:r>
              <a:rPr lang="en-US" altLang="zh-CN" sz="2200" dirty="0"/>
              <a:t>GPS</a:t>
            </a:r>
            <a:r>
              <a:rPr lang="zh-CN" altLang="en-US" sz="2200" dirty="0"/>
              <a:t>、体感技术、新型传感器设备、可穿戴终端技术不断发展</a:t>
            </a:r>
          </a:p>
          <a:p>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152" y="1617132"/>
            <a:ext cx="38100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077" y="4203521"/>
            <a:ext cx="34861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5738334"/>
            <a:ext cx="1786466" cy="112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94410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公用</a:t>
            </a:r>
            <a:r>
              <a:rPr lang="en-US" altLang="zh-CN" dirty="0" smtClean="0"/>
              <a:t>WiFi</a:t>
            </a:r>
            <a:r>
              <a:rPr lang="zh-CN" altLang="en-US" dirty="0" smtClean="0"/>
              <a:t>使用安全指南</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065" y="1447800"/>
            <a:ext cx="5030801" cy="5414972"/>
          </a:xfrm>
        </p:spPr>
      </p:pic>
    </p:spTree>
    <p:extLst>
      <p:ext uri="{BB962C8B-B14F-4D97-AF65-F5344CB8AC3E}">
        <p14:creationId xmlns:p14="http://schemas.microsoft.com/office/powerpoint/2010/main" val="1944290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家用</a:t>
            </a:r>
            <a:r>
              <a:rPr lang="en-US" altLang="zh-CN" dirty="0" smtClean="0"/>
              <a:t>WiFi</a:t>
            </a:r>
            <a:endParaRPr lang="zh-CN" altLang="en-US" dirty="0"/>
          </a:p>
        </p:txBody>
      </p:sp>
      <p:sp>
        <p:nvSpPr>
          <p:cNvPr id="3" name="内容占位符 2"/>
          <p:cNvSpPr>
            <a:spLocks noGrp="1"/>
          </p:cNvSpPr>
          <p:nvPr>
            <p:ph idx="1"/>
          </p:nvPr>
        </p:nvSpPr>
        <p:spPr/>
        <p:txBody>
          <a:bodyPr>
            <a:normAutofit/>
          </a:bodyPr>
          <a:lstStyle/>
          <a:p>
            <a:r>
              <a:rPr lang="en-US" altLang="zh-CN" dirty="0" smtClean="0"/>
              <a:t>WiFi</a:t>
            </a:r>
            <a:r>
              <a:rPr lang="zh-CN" altLang="en-US" dirty="0" smtClean="0"/>
              <a:t>丛林</a:t>
            </a:r>
            <a:endParaRPr lang="en-US" altLang="zh-CN" dirty="0" smtClean="0"/>
          </a:p>
          <a:p>
            <a:pPr lvl="1" algn="just"/>
            <a:r>
              <a:rPr lang="zh-CN" altLang="en-US" dirty="0"/>
              <a:t>目前我们拿出手机，随时可以搜到多个很强的信号，这种情况下我们可以认为我们位于一</a:t>
            </a:r>
            <a:r>
              <a:rPr lang="zh-CN" altLang="en-US" dirty="0" smtClean="0"/>
              <a:t>个</a:t>
            </a:r>
            <a:r>
              <a:rPr lang="en-US" altLang="zh-CN" dirty="0"/>
              <a:t>WiFi</a:t>
            </a:r>
            <a:r>
              <a:rPr lang="zh-CN" altLang="en-US" dirty="0" smtClean="0"/>
              <a:t>丛林</a:t>
            </a:r>
            <a:r>
              <a:rPr lang="zh-CN" altLang="en-US" dirty="0"/>
              <a:t>之中。假设目前有</a:t>
            </a:r>
            <a:r>
              <a:rPr lang="en-US" altLang="zh-CN" dirty="0"/>
              <a:t>5</a:t>
            </a:r>
            <a:r>
              <a:rPr lang="zh-CN" altLang="en-US" dirty="0" smtClean="0"/>
              <a:t>个</a:t>
            </a:r>
            <a:r>
              <a:rPr lang="en-US" altLang="zh-CN" dirty="0" smtClean="0"/>
              <a:t>WiFi</a:t>
            </a:r>
            <a:r>
              <a:rPr lang="zh-CN" altLang="en-US" dirty="0" smtClean="0"/>
              <a:t>名称，</a:t>
            </a:r>
            <a:r>
              <a:rPr lang="zh-CN" altLang="en-US" dirty="0"/>
              <a:t>为了接入因特网，你需要加入其中一个子网并因此需要与其中一</a:t>
            </a:r>
            <a:r>
              <a:rPr lang="zh-CN" altLang="en-US" dirty="0" smtClean="0"/>
              <a:t>个</a:t>
            </a:r>
            <a:r>
              <a:rPr lang="en-US" altLang="zh-CN" dirty="0"/>
              <a:t>WiFi</a:t>
            </a:r>
            <a:r>
              <a:rPr lang="zh-CN" altLang="en-US" dirty="0"/>
              <a:t>名称</a:t>
            </a:r>
            <a:r>
              <a:rPr lang="zh-CN" altLang="en-US" dirty="0" smtClean="0"/>
              <a:t>相</a:t>
            </a:r>
            <a:r>
              <a:rPr lang="zh-CN" altLang="en-US" dirty="0"/>
              <a:t>关联</a:t>
            </a:r>
            <a:r>
              <a:rPr lang="zh-CN" altLang="en-US" dirty="0" smtClean="0"/>
              <a:t>。</a:t>
            </a:r>
            <a:endParaRPr lang="en-US" altLang="zh-CN" dirty="0" smtClean="0"/>
          </a:p>
          <a:p>
            <a:pPr algn="just"/>
            <a:r>
              <a:rPr lang="en-US" altLang="zh-CN" dirty="0" smtClean="0"/>
              <a:t>WiFi</a:t>
            </a:r>
            <a:r>
              <a:rPr lang="zh-CN" altLang="en-US" dirty="0" smtClean="0"/>
              <a:t>是家庭网络的入口</a:t>
            </a:r>
            <a:endParaRPr lang="en-US" altLang="zh-CN" dirty="0" smtClean="0"/>
          </a:p>
          <a:p>
            <a:pPr algn="just"/>
            <a:r>
              <a:rPr lang="en-US" altLang="zh-CN" dirty="0" smtClean="0"/>
              <a:t>WiFi</a:t>
            </a:r>
            <a:r>
              <a:rPr lang="zh-CN" altLang="en-US" dirty="0" smtClean="0"/>
              <a:t>管理员口令默认是弱口令</a:t>
            </a:r>
            <a:endParaRPr lang="en-US" altLang="zh-CN" dirty="0" smtClean="0"/>
          </a:p>
          <a:p>
            <a:pPr lvl="1" algn="just"/>
            <a:r>
              <a:rPr lang="en-US" altLang="zh-CN" dirty="0" smtClean="0"/>
              <a:t>TP-Link</a:t>
            </a:r>
            <a:r>
              <a:rPr lang="zh-CN" altLang="en-US" dirty="0" smtClean="0"/>
              <a:t>系列：</a:t>
            </a:r>
            <a:endParaRPr lang="en-US" altLang="zh-CN" dirty="0" smtClean="0"/>
          </a:p>
          <a:p>
            <a:pPr lvl="1" algn="just"/>
            <a:r>
              <a:rPr lang="en-US" altLang="zh-CN" dirty="0" smtClean="0">
                <a:hlinkClick r:id="rId2"/>
              </a:rPr>
              <a:t>http://192.168.1.1/</a:t>
            </a:r>
            <a:endParaRPr lang="en-US" altLang="zh-CN" dirty="0" smtClean="0"/>
          </a:p>
          <a:p>
            <a:pPr lvl="1" algn="just"/>
            <a:r>
              <a:rPr lang="en-US" altLang="zh-CN" dirty="0"/>
              <a:t>a</a:t>
            </a:r>
            <a:r>
              <a:rPr lang="en-US" altLang="zh-CN" dirty="0" smtClean="0"/>
              <a:t>dmin/admin</a:t>
            </a:r>
            <a:endParaRPr lang="zh-CN" altLang="en-US" dirty="0"/>
          </a:p>
        </p:txBody>
      </p:sp>
    </p:spTree>
    <p:extLst>
      <p:ext uri="{BB962C8B-B14F-4D97-AF65-F5344CB8AC3E}">
        <p14:creationId xmlns:p14="http://schemas.microsoft.com/office/powerpoint/2010/main" val="1160915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家用</a:t>
            </a:r>
            <a:r>
              <a:rPr lang="en-US" altLang="zh-CN" dirty="0" smtClean="0"/>
              <a:t>WiFi</a:t>
            </a:r>
            <a:r>
              <a:rPr lang="zh-CN" altLang="en-US" dirty="0" smtClean="0"/>
              <a:t>安全指南</a:t>
            </a:r>
            <a:endParaRPr lang="zh-CN" altLang="en-US" dirty="0"/>
          </a:p>
        </p:txBody>
      </p:sp>
      <p:pic>
        <p:nvPicPr>
          <p:cNvPr id="5" name="图片 4"/>
          <p:cNvPicPr>
            <a:picLocks noChangeAspect="1"/>
          </p:cNvPicPr>
          <p:nvPr/>
        </p:nvPicPr>
        <p:blipFill>
          <a:blip r:embed="rId2"/>
          <a:stretch>
            <a:fillRect/>
          </a:stretch>
        </p:blipFill>
        <p:spPr>
          <a:xfrm>
            <a:off x="1231388" y="2722750"/>
            <a:ext cx="7206155" cy="3973161"/>
          </a:xfrm>
          <a:prstGeom prst="rect">
            <a:avLst/>
          </a:prstGeom>
        </p:spPr>
      </p:pic>
      <p:sp>
        <p:nvSpPr>
          <p:cNvPr id="6" name="内容占位符 5"/>
          <p:cNvSpPr>
            <a:spLocks noGrp="1"/>
          </p:cNvSpPr>
          <p:nvPr>
            <p:ph idx="1"/>
          </p:nvPr>
        </p:nvSpPr>
        <p:spPr/>
        <p:txBody>
          <a:bodyPr/>
          <a:lstStyle/>
          <a:p>
            <a:r>
              <a:rPr lang="zh-CN" altLang="en-US" dirty="0" smtClean="0"/>
              <a:t>关闭开启广播功能</a:t>
            </a:r>
            <a:endParaRPr lang="en-US" altLang="zh-CN" dirty="0" smtClean="0"/>
          </a:p>
          <a:p>
            <a:r>
              <a:rPr lang="zh-CN" altLang="en-US" dirty="0" smtClean="0"/>
              <a:t>加密方式选用</a:t>
            </a:r>
            <a:r>
              <a:rPr lang="en-US" altLang="zh-CN" dirty="0" smtClean="0"/>
              <a:t>WPA2</a:t>
            </a:r>
            <a:endParaRPr lang="zh-CN" altLang="en-US" dirty="0"/>
          </a:p>
        </p:txBody>
      </p:sp>
    </p:spTree>
    <p:extLst>
      <p:ext uri="{BB962C8B-B14F-4D97-AF65-F5344CB8AC3E}">
        <p14:creationId xmlns:p14="http://schemas.microsoft.com/office/powerpoint/2010/main" val="19866894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家用</a:t>
            </a:r>
            <a:r>
              <a:rPr lang="en-US" altLang="zh-CN" dirty="0"/>
              <a:t>WiFi</a:t>
            </a:r>
            <a:r>
              <a:rPr lang="zh-CN" altLang="en-US" dirty="0"/>
              <a:t>安全指南</a:t>
            </a:r>
          </a:p>
        </p:txBody>
      </p:sp>
      <p:sp>
        <p:nvSpPr>
          <p:cNvPr id="3" name="内容占位符 2"/>
          <p:cNvSpPr>
            <a:spLocks noGrp="1"/>
          </p:cNvSpPr>
          <p:nvPr>
            <p:ph idx="1"/>
          </p:nvPr>
        </p:nvSpPr>
        <p:spPr/>
        <p:txBody>
          <a:bodyPr/>
          <a:lstStyle/>
          <a:p>
            <a:r>
              <a:rPr lang="zh-CN" altLang="en-US" dirty="0" smtClean="0"/>
              <a:t>手动添加</a:t>
            </a:r>
            <a:r>
              <a:rPr lang="en-US" altLang="zh-CN" dirty="0" smtClean="0"/>
              <a:t>WiFi</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3123" y="1617133"/>
            <a:ext cx="2943893" cy="5240867"/>
          </a:xfrm>
          <a:prstGeom prst="rect">
            <a:avLst/>
          </a:prstGeom>
        </p:spPr>
      </p:pic>
    </p:spTree>
    <p:extLst>
      <p:ext uri="{BB962C8B-B14F-4D97-AF65-F5344CB8AC3E}">
        <p14:creationId xmlns:p14="http://schemas.microsoft.com/office/powerpoint/2010/main" val="19184375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家用</a:t>
            </a:r>
            <a:r>
              <a:rPr lang="en-US" altLang="zh-CN" dirty="0"/>
              <a:t>WiFi</a:t>
            </a:r>
            <a:r>
              <a:rPr lang="zh-CN" altLang="en-US" dirty="0"/>
              <a:t>安全指南</a:t>
            </a:r>
          </a:p>
        </p:txBody>
      </p:sp>
      <p:sp>
        <p:nvSpPr>
          <p:cNvPr id="3" name="内容占位符 2"/>
          <p:cNvSpPr>
            <a:spLocks noGrp="1"/>
          </p:cNvSpPr>
          <p:nvPr>
            <p:ph idx="1"/>
          </p:nvPr>
        </p:nvSpPr>
        <p:spPr/>
        <p:txBody>
          <a:bodyPr/>
          <a:lstStyle/>
          <a:p>
            <a:r>
              <a:rPr lang="zh-CN" altLang="en-US" dirty="0" smtClean="0"/>
              <a:t>务必修改管理员密码</a:t>
            </a:r>
            <a:endParaRPr lang="zh-CN" altLang="en-US" dirty="0"/>
          </a:p>
        </p:txBody>
      </p:sp>
      <p:pic>
        <p:nvPicPr>
          <p:cNvPr id="4" name="图片 3"/>
          <p:cNvPicPr>
            <a:picLocks noChangeAspect="1"/>
          </p:cNvPicPr>
          <p:nvPr/>
        </p:nvPicPr>
        <p:blipFill>
          <a:blip r:embed="rId2"/>
          <a:stretch>
            <a:fillRect/>
          </a:stretch>
        </p:blipFill>
        <p:spPr>
          <a:xfrm>
            <a:off x="1115774" y="2237909"/>
            <a:ext cx="7437383" cy="4100650"/>
          </a:xfrm>
          <a:prstGeom prst="rect">
            <a:avLst/>
          </a:prstGeom>
        </p:spPr>
      </p:pic>
    </p:spTree>
    <p:extLst>
      <p:ext uri="{BB962C8B-B14F-4D97-AF65-F5344CB8AC3E}">
        <p14:creationId xmlns:p14="http://schemas.microsoft.com/office/powerpoint/2010/main" val="22408059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家用</a:t>
            </a:r>
            <a:r>
              <a:rPr lang="en-US" altLang="zh-CN" dirty="0"/>
              <a:t>WiFi</a:t>
            </a:r>
            <a:r>
              <a:rPr lang="zh-CN" altLang="en-US" dirty="0"/>
              <a:t>安全指南</a:t>
            </a:r>
          </a:p>
        </p:txBody>
      </p:sp>
      <p:sp>
        <p:nvSpPr>
          <p:cNvPr id="3" name="内容占位符 2"/>
          <p:cNvSpPr>
            <a:spLocks noGrp="1"/>
          </p:cNvSpPr>
          <p:nvPr>
            <p:ph idx="1"/>
          </p:nvPr>
        </p:nvSpPr>
        <p:spPr/>
        <p:txBody>
          <a:bodyPr/>
          <a:lstStyle/>
          <a:p>
            <a:r>
              <a:rPr lang="zh-CN" altLang="en-US" dirty="0"/>
              <a:t>禁用</a:t>
            </a:r>
            <a:r>
              <a:rPr lang="en-US" altLang="zh-CN" dirty="0"/>
              <a:t>WPS</a:t>
            </a:r>
            <a:r>
              <a:rPr lang="zh-CN" altLang="en-US" dirty="0"/>
              <a:t>功能，现有的</a:t>
            </a:r>
            <a:r>
              <a:rPr lang="en-US" altLang="zh-CN" dirty="0"/>
              <a:t>WPS</a:t>
            </a:r>
            <a:r>
              <a:rPr lang="zh-CN" altLang="en-US" dirty="0"/>
              <a:t>功能存在漏洞，使路由器的接入密码和后台管理密码有暴露可能。</a:t>
            </a:r>
          </a:p>
        </p:txBody>
      </p:sp>
      <p:pic>
        <p:nvPicPr>
          <p:cNvPr id="4" name="图片 3"/>
          <p:cNvPicPr>
            <a:picLocks noChangeAspect="1"/>
          </p:cNvPicPr>
          <p:nvPr/>
        </p:nvPicPr>
        <p:blipFill>
          <a:blip r:embed="rId2"/>
          <a:stretch>
            <a:fillRect/>
          </a:stretch>
        </p:blipFill>
        <p:spPr>
          <a:xfrm>
            <a:off x="1078988" y="2586227"/>
            <a:ext cx="7510955" cy="4141215"/>
          </a:xfrm>
          <a:prstGeom prst="rect">
            <a:avLst/>
          </a:prstGeom>
        </p:spPr>
      </p:pic>
    </p:spTree>
    <p:extLst>
      <p:ext uri="{BB962C8B-B14F-4D97-AF65-F5344CB8AC3E}">
        <p14:creationId xmlns:p14="http://schemas.microsoft.com/office/powerpoint/2010/main" val="29744404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zh-CN" altLang="en-US" dirty="0" smtClean="0">
                <a:solidFill>
                  <a:schemeClr val="bg1">
                    <a:lumMod val="65000"/>
                  </a:schemeClr>
                </a:solidFill>
              </a:rPr>
              <a:t>为什么大数据下的信息安全格外重要？</a:t>
            </a:r>
            <a:endParaRPr lang="en-US" altLang="zh-CN" dirty="0" smtClean="0">
              <a:solidFill>
                <a:schemeClr val="bg1">
                  <a:lumMod val="65000"/>
                </a:schemeClr>
              </a:solidFill>
            </a:endParaRPr>
          </a:p>
          <a:p>
            <a:r>
              <a:rPr lang="zh-CN" altLang="en-US" dirty="0" smtClean="0">
                <a:solidFill>
                  <a:schemeClr val="bg1">
                    <a:lumMod val="65000"/>
                  </a:schemeClr>
                </a:solidFill>
              </a:rPr>
              <a:t>信息安全的各方面</a:t>
            </a:r>
            <a:endParaRPr lang="en-US" altLang="zh-CN" dirty="0" smtClean="0">
              <a:solidFill>
                <a:schemeClr val="bg1">
                  <a:lumMod val="65000"/>
                </a:schemeClr>
              </a:solidFill>
            </a:endParaRPr>
          </a:p>
          <a:p>
            <a:pPr lvl="1"/>
            <a:r>
              <a:rPr lang="zh-CN" altLang="en-US" dirty="0" smtClean="0">
                <a:solidFill>
                  <a:schemeClr val="bg1">
                    <a:lumMod val="65000"/>
                  </a:schemeClr>
                </a:solidFill>
              </a:rPr>
              <a:t>个人电脑使用安全指南</a:t>
            </a:r>
            <a:endParaRPr lang="en-US" altLang="zh-CN" dirty="0" smtClean="0">
              <a:solidFill>
                <a:schemeClr val="bg1">
                  <a:lumMod val="65000"/>
                </a:schemeClr>
              </a:solidFill>
            </a:endParaRPr>
          </a:p>
          <a:p>
            <a:pPr lvl="1"/>
            <a:r>
              <a:rPr lang="zh-CN" altLang="en-US" dirty="0" smtClean="0">
                <a:solidFill>
                  <a:schemeClr val="bg1">
                    <a:lumMod val="65000"/>
                  </a:schemeClr>
                </a:solidFill>
              </a:rPr>
              <a:t>病毒攻防战</a:t>
            </a:r>
            <a:endParaRPr lang="en-US" altLang="zh-CN" dirty="0" smtClean="0">
              <a:solidFill>
                <a:schemeClr val="bg1">
                  <a:lumMod val="65000"/>
                </a:schemeClr>
              </a:solidFill>
            </a:endParaRPr>
          </a:p>
          <a:p>
            <a:pPr lvl="1"/>
            <a:r>
              <a:rPr lang="en-US" altLang="zh-CN" dirty="0" smtClean="0">
                <a:solidFill>
                  <a:schemeClr val="bg1">
                    <a:lumMod val="65000"/>
                  </a:schemeClr>
                </a:solidFill>
              </a:rPr>
              <a:t>WiFi</a:t>
            </a:r>
            <a:r>
              <a:rPr lang="zh-CN" altLang="en-US" dirty="0" smtClean="0">
                <a:solidFill>
                  <a:schemeClr val="bg1">
                    <a:lumMod val="65000"/>
                  </a:schemeClr>
                </a:solidFill>
              </a:rPr>
              <a:t>使用安全指南</a:t>
            </a:r>
            <a:endParaRPr lang="en-US" altLang="zh-CN" dirty="0" smtClean="0">
              <a:solidFill>
                <a:schemeClr val="bg1">
                  <a:lumMod val="65000"/>
                </a:schemeClr>
              </a:solidFill>
            </a:endParaRPr>
          </a:p>
          <a:p>
            <a:pPr lvl="1"/>
            <a:r>
              <a:rPr lang="zh-CN" altLang="en-US" dirty="0" smtClean="0"/>
              <a:t>个人金融安全指南</a:t>
            </a:r>
            <a:endParaRPr lang="en-US" altLang="zh-CN" dirty="0" smtClean="0"/>
          </a:p>
          <a:p>
            <a:r>
              <a:rPr lang="zh-CN" altLang="en-US" dirty="0" smtClean="0">
                <a:solidFill>
                  <a:schemeClr val="bg1">
                    <a:lumMod val="65000"/>
                  </a:schemeClr>
                </a:solidFill>
              </a:rPr>
              <a:t>总结</a:t>
            </a:r>
          </a:p>
          <a:p>
            <a:endParaRPr lang="zh-CN" altLang="en-US" dirty="0"/>
          </a:p>
        </p:txBody>
      </p:sp>
    </p:spTree>
    <p:extLst>
      <p:ext uri="{BB962C8B-B14F-4D97-AF65-F5344CB8AC3E}">
        <p14:creationId xmlns:p14="http://schemas.microsoft.com/office/powerpoint/2010/main" val="32132366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金融安全</a:t>
            </a:r>
            <a:endParaRPr lang="zh-CN" altLang="en-US" dirty="0"/>
          </a:p>
        </p:txBody>
      </p:sp>
      <p:sp>
        <p:nvSpPr>
          <p:cNvPr id="3" name="内容占位符 2"/>
          <p:cNvSpPr>
            <a:spLocks noGrp="1"/>
          </p:cNvSpPr>
          <p:nvPr>
            <p:ph idx="1"/>
          </p:nvPr>
        </p:nvSpPr>
        <p:spPr/>
        <p:txBody>
          <a:bodyPr/>
          <a:lstStyle/>
          <a:p>
            <a:r>
              <a:rPr lang="zh-CN" altLang="en-US" dirty="0"/>
              <a:t>个人应设置三套</a:t>
            </a:r>
            <a:r>
              <a:rPr lang="zh-CN" altLang="en-US" dirty="0" smtClean="0"/>
              <a:t>密码，聊天</a:t>
            </a:r>
            <a:r>
              <a:rPr lang="zh-CN" altLang="en-US" dirty="0"/>
              <a:t>、邮箱、支付分别</a:t>
            </a:r>
            <a:r>
              <a:rPr lang="zh-CN" altLang="en-US" dirty="0" smtClean="0"/>
              <a:t>使用。</a:t>
            </a:r>
            <a:endParaRPr lang="en-US" altLang="zh-CN" dirty="0" smtClean="0"/>
          </a:p>
          <a:p>
            <a:pPr lvl="1"/>
            <a:r>
              <a:rPr lang="zh-CN" altLang="en-US" dirty="0"/>
              <a:t>两年前，中国最早的社交网站天涯社区惨遭黑客攻击，</a:t>
            </a:r>
            <a:r>
              <a:rPr lang="en-US" altLang="zh-CN" dirty="0"/>
              <a:t>4000</a:t>
            </a:r>
            <a:r>
              <a:rPr lang="zh-CN" altLang="en-US" dirty="0"/>
              <a:t>万用户账号、密码、邮箱等信息全部泄露，成为中国互联网历史上最大的泄密事件。直到现在，在一些开发者技术社区还能查到当时被泄露的那些用户信息，也就是说，如果那些信息被曝光的用户从未修改账号、密码或习惯使用同一套账号</a:t>
            </a:r>
            <a:r>
              <a:rPr lang="zh-CN" altLang="en-US" dirty="0" smtClean="0"/>
              <a:t>、密码</a:t>
            </a:r>
            <a:r>
              <a:rPr lang="zh-CN" altLang="en-US" dirty="0"/>
              <a:t>，那么他们的个人信息仍被暴晒在互联网上</a:t>
            </a:r>
            <a:r>
              <a:rPr lang="zh-CN" altLang="en-US" dirty="0" smtClean="0"/>
              <a:t>。</a:t>
            </a:r>
            <a:endParaRPr lang="en-US" altLang="zh-CN" dirty="0" smtClean="0"/>
          </a:p>
          <a:p>
            <a:r>
              <a:rPr lang="zh-CN" altLang="en-US" dirty="0" smtClean="0"/>
              <a:t>支付宝、网银等密码因为和其他小网站所使用的密码相同，导致小网站信息丢失后，被犯罪分子尝试登陆后获取支付宝、网银等密码。</a:t>
            </a:r>
            <a:endParaRPr lang="zh-CN" altLang="en-US" dirty="0"/>
          </a:p>
        </p:txBody>
      </p:sp>
    </p:spTree>
    <p:extLst>
      <p:ext uri="{BB962C8B-B14F-4D97-AF65-F5344CB8AC3E}">
        <p14:creationId xmlns:p14="http://schemas.microsoft.com/office/powerpoint/2010/main" val="1340771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金融安全</a:t>
            </a:r>
            <a:endParaRPr lang="zh-CN" altLang="en-US" dirty="0"/>
          </a:p>
        </p:txBody>
      </p:sp>
      <p:sp>
        <p:nvSpPr>
          <p:cNvPr id="3" name="内容占位符 2"/>
          <p:cNvSpPr>
            <a:spLocks noGrp="1"/>
          </p:cNvSpPr>
          <p:nvPr>
            <p:ph idx="1"/>
          </p:nvPr>
        </p:nvSpPr>
        <p:spPr/>
        <p:txBody>
          <a:bodyPr/>
          <a:lstStyle/>
          <a:p>
            <a:r>
              <a:rPr lang="zh-CN" altLang="en-US" dirty="0" smtClean="0"/>
              <a:t>防止“钓鱼”</a:t>
            </a:r>
            <a:endParaRPr lang="zh-CN" altLang="en-US" dirty="0"/>
          </a:p>
        </p:txBody>
      </p:sp>
      <p:pic>
        <p:nvPicPr>
          <p:cNvPr id="4" name="Picture 4" descr="20090407092348930副本"/>
          <p:cNvPicPr>
            <a:picLocks noChangeAspect="1" noChangeArrowheads="1"/>
          </p:cNvPicPr>
          <p:nvPr/>
        </p:nvPicPr>
        <p:blipFill>
          <a:blip r:embed="rId2" cstate="print"/>
          <a:srcRect/>
          <a:stretch>
            <a:fillRect/>
          </a:stretch>
        </p:blipFill>
        <p:spPr bwMode="auto">
          <a:xfrm>
            <a:off x="4981904" y="2531801"/>
            <a:ext cx="3921234" cy="3731865"/>
          </a:xfrm>
          <a:prstGeom prst="rect">
            <a:avLst/>
          </a:prstGeom>
          <a:noFill/>
          <a:ln w="9525">
            <a:noFill/>
            <a:miter lim="800000"/>
            <a:headEnd/>
            <a:tailEnd/>
          </a:ln>
        </p:spPr>
      </p:pic>
      <p:sp>
        <p:nvSpPr>
          <p:cNvPr id="5" name="TextBox 4"/>
          <p:cNvSpPr txBox="1">
            <a:spLocks noChangeArrowheads="1"/>
          </p:cNvSpPr>
          <p:nvPr/>
        </p:nvSpPr>
        <p:spPr bwMode="auto">
          <a:xfrm>
            <a:off x="1694629" y="6337300"/>
            <a:ext cx="1958975" cy="520700"/>
          </a:xfrm>
          <a:prstGeom prst="rect">
            <a:avLst/>
          </a:prstGeom>
          <a:noFill/>
          <a:ln w="9525">
            <a:noFill/>
            <a:miter lim="800000"/>
            <a:headEnd/>
            <a:tailEnd/>
          </a:ln>
        </p:spPr>
        <p:txBody>
          <a:bodyPr lIns="89797" tIns="44899" rIns="89797" bIns="44899">
            <a:spAutoFit/>
          </a:bodyPr>
          <a:lstStyle/>
          <a:p>
            <a:pPr defTabSz="465138" hangingPunct="0">
              <a:lnSpc>
                <a:spcPct val="99000"/>
              </a:lnSpc>
              <a:buClr>
                <a:srgbClr val="000000"/>
              </a:buClr>
              <a:buSzPct val="45000"/>
              <a:buFont typeface="Wingdings" pitchFamily="2" charset="2"/>
              <a:buNone/>
            </a:pPr>
            <a:r>
              <a:rPr lang="zh-CN" altLang="en-US" sz="2800" b="1" dirty="0">
                <a:latin typeface="Bitstream Vera Sans" pitchFamily="32" charset="0"/>
              </a:rPr>
              <a:t>垃圾邮件</a:t>
            </a:r>
          </a:p>
        </p:txBody>
      </p:sp>
      <p:sp>
        <p:nvSpPr>
          <p:cNvPr id="6" name="TextBox 5"/>
          <p:cNvSpPr txBox="1">
            <a:spLocks noChangeArrowheads="1"/>
          </p:cNvSpPr>
          <p:nvPr/>
        </p:nvSpPr>
        <p:spPr bwMode="auto">
          <a:xfrm>
            <a:off x="5939604" y="6337300"/>
            <a:ext cx="1957387" cy="520700"/>
          </a:xfrm>
          <a:prstGeom prst="rect">
            <a:avLst/>
          </a:prstGeom>
          <a:noFill/>
          <a:ln w="9525">
            <a:noFill/>
            <a:miter lim="800000"/>
            <a:headEnd/>
            <a:tailEnd/>
          </a:ln>
        </p:spPr>
        <p:txBody>
          <a:bodyPr lIns="89797" tIns="44899" rIns="89797" bIns="44899">
            <a:spAutoFit/>
          </a:bodyPr>
          <a:lstStyle/>
          <a:p>
            <a:pPr defTabSz="465138" hangingPunct="0">
              <a:lnSpc>
                <a:spcPct val="99000"/>
              </a:lnSpc>
              <a:buClr>
                <a:srgbClr val="000000"/>
              </a:buClr>
              <a:buSzPct val="45000"/>
              <a:buFont typeface="Wingdings" pitchFamily="2" charset="2"/>
              <a:buNone/>
            </a:pPr>
            <a:r>
              <a:rPr lang="zh-CN" altLang="en-US" sz="2800" b="1">
                <a:latin typeface="Bitstream Vera Sans" pitchFamily="32" charset="0"/>
              </a:rPr>
              <a:t>钓鱼邮件</a:t>
            </a:r>
          </a:p>
        </p:txBody>
      </p:sp>
      <p:pic>
        <p:nvPicPr>
          <p:cNvPr id="7" name="Picture 2" descr="http://imgs.ccw.com.cn/resources/2010_01/2010_01_07/201001075011262846815209.jpg"/>
          <p:cNvPicPr>
            <a:picLocks noChangeAspect="1" noChangeArrowheads="1"/>
          </p:cNvPicPr>
          <p:nvPr/>
        </p:nvPicPr>
        <p:blipFill>
          <a:blip r:embed="rId3" cstate="print"/>
          <a:srcRect/>
          <a:stretch>
            <a:fillRect/>
          </a:stretch>
        </p:blipFill>
        <p:spPr bwMode="auto">
          <a:xfrm>
            <a:off x="610593" y="2531802"/>
            <a:ext cx="4042972" cy="3637348"/>
          </a:xfrm>
          <a:prstGeom prst="rect">
            <a:avLst/>
          </a:prstGeom>
          <a:noFill/>
          <a:ln w="9525">
            <a:noFill/>
            <a:miter lim="800000"/>
            <a:headEnd/>
            <a:tailEnd/>
          </a:ln>
        </p:spPr>
      </p:pic>
    </p:spTree>
    <p:extLst>
      <p:ext uri="{BB962C8B-B14F-4D97-AF65-F5344CB8AC3E}">
        <p14:creationId xmlns:p14="http://schemas.microsoft.com/office/powerpoint/2010/main" val="2847875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金融安全</a:t>
            </a:r>
          </a:p>
        </p:txBody>
      </p:sp>
      <p:sp>
        <p:nvSpPr>
          <p:cNvPr id="3" name="内容占位符 2"/>
          <p:cNvSpPr>
            <a:spLocks noGrp="1"/>
          </p:cNvSpPr>
          <p:nvPr>
            <p:ph idx="1"/>
          </p:nvPr>
        </p:nvSpPr>
        <p:spPr>
          <a:xfrm>
            <a:off x="614271" y="1617133"/>
            <a:ext cx="3894667" cy="5098977"/>
          </a:xfrm>
        </p:spPr>
        <p:txBody>
          <a:bodyPr>
            <a:normAutofit/>
          </a:bodyPr>
          <a:lstStyle/>
          <a:p>
            <a:pPr algn="just"/>
            <a:r>
              <a:rPr lang="en-US" altLang="zh-CN" dirty="0"/>
              <a:t>1</a:t>
            </a:r>
            <a:r>
              <a:rPr lang="zh-CN" altLang="en-US" dirty="0"/>
              <a:t>、假冒建设银行</a:t>
            </a:r>
          </a:p>
          <a:p>
            <a:pPr lvl="1" algn="just"/>
            <a:r>
              <a:rPr lang="zh-CN" altLang="en-US" dirty="0" smtClean="0"/>
              <a:t>案例</a:t>
            </a:r>
            <a:r>
              <a:rPr lang="zh-CN" altLang="en-US" dirty="0"/>
              <a:t>：建行喜讯通知</a:t>
            </a:r>
            <a:r>
              <a:rPr lang="en-US" altLang="zh-CN" dirty="0"/>
              <a:t>:</a:t>
            </a:r>
            <a:r>
              <a:rPr lang="zh-CN" altLang="en-US" dirty="0"/>
              <a:t>您账户已满</a:t>
            </a:r>
            <a:r>
              <a:rPr lang="en-US" altLang="zh-CN" dirty="0"/>
              <a:t>10000</a:t>
            </a:r>
            <a:r>
              <a:rPr lang="zh-CN" altLang="en-US" dirty="0"/>
              <a:t>积分可兑换</a:t>
            </a:r>
            <a:r>
              <a:rPr lang="en-US" altLang="zh-CN" dirty="0"/>
              <a:t>5%</a:t>
            </a:r>
            <a:r>
              <a:rPr lang="zh-CN" altLang="en-US" dirty="0"/>
              <a:t>的现金，请于今日登录手机 </a:t>
            </a:r>
            <a:r>
              <a:rPr lang="en-US" altLang="zh-CN" dirty="0"/>
              <a:t>wap.ccdcx.pw</a:t>
            </a:r>
            <a:r>
              <a:rPr lang="zh-CN" altLang="en-US" dirty="0"/>
              <a:t>查询兑换，逾期失效</a:t>
            </a:r>
            <a:r>
              <a:rPr lang="en-US" altLang="zh-CN" dirty="0"/>
              <a:t>【</a:t>
            </a:r>
            <a:r>
              <a:rPr lang="zh-CN" altLang="en-US" dirty="0"/>
              <a:t>建设银行</a:t>
            </a:r>
            <a:r>
              <a:rPr lang="en-US" altLang="zh-CN" dirty="0"/>
              <a:t>】</a:t>
            </a:r>
            <a:r>
              <a:rPr lang="zh-CN" altLang="en-US" dirty="0"/>
              <a:t>。</a:t>
            </a:r>
          </a:p>
          <a:p>
            <a:pPr algn="just"/>
            <a:r>
              <a:rPr lang="en-US" altLang="zh-CN" dirty="0" smtClean="0"/>
              <a:t>2</a:t>
            </a:r>
            <a:r>
              <a:rPr lang="zh-CN" altLang="en-US" dirty="0"/>
              <a:t>、假冒农业银行</a:t>
            </a:r>
          </a:p>
          <a:p>
            <a:pPr lvl="1" algn="just"/>
            <a:r>
              <a:rPr lang="zh-CN" altLang="en-US" dirty="0" smtClean="0"/>
              <a:t>案例</a:t>
            </a:r>
            <a:r>
              <a:rPr lang="zh-CN" altLang="en-US" dirty="0"/>
              <a:t>：尊敬的农行用户您好</a:t>
            </a:r>
            <a:r>
              <a:rPr lang="en-US" altLang="zh-CN" dirty="0"/>
              <a:t>!</a:t>
            </a:r>
            <a:r>
              <a:rPr lang="zh-CN" altLang="en-US" dirty="0"/>
              <a:t>您的账户已满</a:t>
            </a:r>
            <a:r>
              <a:rPr lang="en-US" altLang="zh-CN" dirty="0"/>
              <a:t>1</a:t>
            </a:r>
            <a:r>
              <a:rPr lang="zh-CN" altLang="en-US" dirty="0"/>
              <a:t>万积分可兑换</a:t>
            </a:r>
            <a:r>
              <a:rPr lang="en-US" altLang="zh-CN" dirty="0"/>
              <a:t>5%</a:t>
            </a:r>
            <a:r>
              <a:rPr lang="zh-CN" altLang="en-US" dirty="0"/>
              <a:t>的现金，请登录农行手机网 </a:t>
            </a:r>
            <a:r>
              <a:rPr lang="en-US" altLang="zh-CN" dirty="0"/>
              <a:t>wap.adahia.com </a:t>
            </a:r>
            <a:r>
              <a:rPr lang="zh-CN" altLang="en-US" dirty="0"/>
              <a:t>查询兑换，逾期失效</a:t>
            </a:r>
            <a:r>
              <a:rPr lang="en-US" altLang="zh-CN" dirty="0"/>
              <a:t>【</a:t>
            </a:r>
            <a:r>
              <a:rPr lang="zh-CN" altLang="en-US" dirty="0"/>
              <a:t>农业银行</a:t>
            </a:r>
            <a:r>
              <a:rPr lang="en-US" altLang="zh-CN" dirty="0"/>
              <a:t>】</a:t>
            </a:r>
            <a:r>
              <a:rPr lang="zh-CN" altLang="en-US" dirty="0"/>
              <a:t>。</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935" y="1804021"/>
            <a:ext cx="4537065" cy="4420731"/>
          </a:xfrm>
          <a:prstGeom prst="rect">
            <a:avLst/>
          </a:prstGeom>
        </p:spPr>
      </p:pic>
    </p:spTree>
    <p:extLst>
      <p:ext uri="{BB962C8B-B14F-4D97-AF65-F5344CB8AC3E}">
        <p14:creationId xmlns:p14="http://schemas.microsoft.com/office/powerpoint/2010/main" val="141101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中国</a:t>
            </a:r>
            <a:r>
              <a:rPr lang="en-US" altLang="zh-CN" dirty="0"/>
              <a:t>IT</a:t>
            </a:r>
            <a:r>
              <a:rPr lang="zh-CN" altLang="en-US" dirty="0"/>
              <a:t>产业：未来发展阵</a:t>
            </a:r>
            <a:r>
              <a:rPr lang="zh-CN" altLang="en-US" dirty="0" smtClean="0"/>
              <a:t>型</a:t>
            </a:r>
            <a:endParaRPr lang="zh-CN" altLang="en-US" dirty="0"/>
          </a:p>
        </p:txBody>
      </p:sp>
      <p:graphicFrame>
        <p:nvGraphicFramePr>
          <p:cNvPr id="7" name="图示 6"/>
          <p:cNvGraphicFramePr/>
          <p:nvPr>
            <p:extLst>
              <p:ext uri="{D42A27DB-BD31-4B8C-83A1-F6EECF244321}">
                <p14:modId xmlns:p14="http://schemas.microsoft.com/office/powerpoint/2010/main" val="4256321964"/>
              </p:ext>
            </p:extLst>
          </p:nvPr>
        </p:nvGraphicFramePr>
        <p:xfrm>
          <a:off x="-822342" y="1412776"/>
          <a:ext cx="7596844" cy="4870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5364088" y="1988840"/>
            <a:ext cx="3590726" cy="3970318"/>
          </a:xfrm>
          <a:prstGeom prst="rect">
            <a:avLst/>
          </a:prstGeom>
        </p:spPr>
        <p:txBody>
          <a:bodyPr wrap="square">
            <a:spAutoFit/>
          </a:bodyPr>
          <a:lstStyle/>
          <a:p>
            <a:pPr marL="285750" indent="-285750">
              <a:lnSpc>
                <a:spcPct val="150000"/>
              </a:lnSpc>
              <a:buFont typeface="Arial" pitchFamily="34" charset="0"/>
              <a:buChar char="•"/>
            </a:pPr>
            <a:r>
              <a:rPr lang="zh-CN" altLang="en-US" sz="2400" b="1" dirty="0" smtClean="0">
                <a:solidFill>
                  <a:schemeClr val="accent1">
                    <a:lumMod val="50000"/>
                  </a:schemeClr>
                </a:solidFill>
                <a:latin typeface="+mn-ea"/>
              </a:rPr>
              <a:t>应用</a:t>
            </a:r>
            <a:r>
              <a:rPr lang="zh-CN" altLang="en-US" sz="2400" b="1" dirty="0">
                <a:solidFill>
                  <a:schemeClr val="accent1">
                    <a:lumMod val="50000"/>
                  </a:schemeClr>
                </a:solidFill>
                <a:latin typeface="+mn-ea"/>
              </a:rPr>
              <a:t>为导向</a:t>
            </a:r>
            <a:endParaRPr lang="en-US" altLang="zh-CN" sz="2400" b="1" dirty="0">
              <a:solidFill>
                <a:schemeClr val="accent1">
                  <a:lumMod val="50000"/>
                </a:schemeClr>
              </a:solidFill>
              <a:latin typeface="+mn-ea"/>
            </a:endParaRPr>
          </a:p>
          <a:p>
            <a:pPr marL="285750" indent="-285750">
              <a:lnSpc>
                <a:spcPct val="150000"/>
              </a:lnSpc>
              <a:buFont typeface="Arial" pitchFamily="34" charset="0"/>
              <a:buChar char="•"/>
            </a:pPr>
            <a:r>
              <a:rPr lang="zh-CN" altLang="en-US" sz="2400" b="1" dirty="0">
                <a:solidFill>
                  <a:schemeClr val="accent1">
                    <a:lumMod val="50000"/>
                  </a:schemeClr>
                </a:solidFill>
                <a:latin typeface="+mn-ea"/>
              </a:rPr>
              <a:t>大数据</a:t>
            </a:r>
            <a:r>
              <a:rPr lang="zh-CN" altLang="en-US" sz="2400" b="1" dirty="0" smtClean="0">
                <a:solidFill>
                  <a:schemeClr val="accent1">
                    <a:lumMod val="50000"/>
                  </a:schemeClr>
                </a:solidFill>
                <a:latin typeface="+mn-ea"/>
              </a:rPr>
              <a:t>为业务引擎</a:t>
            </a:r>
            <a:endParaRPr lang="en-US" altLang="zh-CN" sz="2400" b="1" dirty="0">
              <a:solidFill>
                <a:schemeClr val="accent1">
                  <a:lumMod val="50000"/>
                </a:schemeClr>
              </a:solidFill>
              <a:latin typeface="+mn-ea"/>
            </a:endParaRPr>
          </a:p>
          <a:p>
            <a:pPr marL="285750" indent="-285750">
              <a:lnSpc>
                <a:spcPct val="150000"/>
              </a:lnSpc>
              <a:buFont typeface="Arial" pitchFamily="34" charset="0"/>
              <a:buChar char="•"/>
            </a:pPr>
            <a:r>
              <a:rPr lang="zh-CN" altLang="en-US" sz="2400" b="1" dirty="0">
                <a:solidFill>
                  <a:schemeClr val="accent1">
                    <a:lumMod val="50000"/>
                  </a:schemeClr>
                </a:solidFill>
                <a:latin typeface="+mn-ea"/>
              </a:rPr>
              <a:t>云计算</a:t>
            </a:r>
            <a:r>
              <a:rPr lang="zh-CN" altLang="en-US" sz="2400" b="1" dirty="0" smtClean="0">
                <a:solidFill>
                  <a:schemeClr val="accent1">
                    <a:lumMod val="50000"/>
                  </a:schemeClr>
                </a:solidFill>
                <a:latin typeface="+mn-ea"/>
              </a:rPr>
              <a:t>为基础支撑</a:t>
            </a:r>
            <a:endParaRPr lang="en-US" altLang="zh-CN" sz="2400" b="1" dirty="0" smtClean="0">
              <a:solidFill>
                <a:schemeClr val="accent1">
                  <a:lumMod val="50000"/>
                </a:schemeClr>
              </a:solidFill>
              <a:latin typeface="+mn-ea"/>
            </a:endParaRPr>
          </a:p>
          <a:p>
            <a:pPr marL="285750" indent="-285750">
              <a:lnSpc>
                <a:spcPct val="150000"/>
              </a:lnSpc>
              <a:buFont typeface="Arial" pitchFamily="34" charset="0"/>
              <a:buChar char="•"/>
            </a:pPr>
            <a:r>
              <a:rPr lang="zh-CN" altLang="en-US" sz="2400" b="1" dirty="0" smtClean="0">
                <a:solidFill>
                  <a:schemeClr val="accent1">
                    <a:lumMod val="50000"/>
                  </a:schemeClr>
                </a:solidFill>
                <a:latin typeface="+mn-ea"/>
              </a:rPr>
              <a:t>移动互联网为带动</a:t>
            </a:r>
            <a:endParaRPr lang="en-US" altLang="zh-CN" sz="2400" b="1" dirty="0" smtClean="0">
              <a:solidFill>
                <a:schemeClr val="accent1">
                  <a:lumMod val="50000"/>
                </a:schemeClr>
              </a:solidFill>
              <a:latin typeface="+mn-ea"/>
            </a:endParaRPr>
          </a:p>
          <a:p>
            <a:pPr marL="285750" indent="-285750">
              <a:lnSpc>
                <a:spcPct val="150000"/>
              </a:lnSpc>
              <a:buFont typeface="Arial" pitchFamily="34" charset="0"/>
              <a:buChar char="•"/>
            </a:pPr>
            <a:r>
              <a:rPr lang="zh-CN" altLang="en-US" sz="2400" b="1" dirty="0" smtClean="0">
                <a:solidFill>
                  <a:schemeClr val="accent1">
                    <a:lumMod val="50000"/>
                  </a:schemeClr>
                </a:solidFill>
                <a:latin typeface="+mn-ea"/>
              </a:rPr>
              <a:t>社交网络为纽带</a:t>
            </a:r>
            <a:endParaRPr lang="en-US" altLang="zh-CN" sz="2400" b="1" dirty="0" smtClean="0">
              <a:solidFill>
                <a:schemeClr val="accent1">
                  <a:lumMod val="50000"/>
                </a:schemeClr>
              </a:solidFill>
              <a:latin typeface="+mn-ea"/>
            </a:endParaRPr>
          </a:p>
          <a:p>
            <a:pPr marL="285750" indent="-285750">
              <a:lnSpc>
                <a:spcPct val="150000"/>
              </a:lnSpc>
              <a:buFont typeface="Arial" pitchFamily="34" charset="0"/>
              <a:buChar char="•"/>
            </a:pPr>
            <a:r>
              <a:rPr lang="zh-CN" altLang="en-US" sz="2400" b="1" dirty="0" smtClean="0">
                <a:solidFill>
                  <a:schemeClr val="accent1">
                    <a:lumMod val="50000"/>
                  </a:schemeClr>
                </a:solidFill>
                <a:latin typeface="+mn-ea"/>
              </a:rPr>
              <a:t>电子政务为引领</a:t>
            </a:r>
            <a:endParaRPr lang="en-US" altLang="zh-CN" sz="2400" b="1" dirty="0" smtClean="0">
              <a:solidFill>
                <a:schemeClr val="accent1">
                  <a:lumMod val="50000"/>
                </a:schemeClr>
              </a:solidFill>
              <a:latin typeface="+mn-ea"/>
            </a:endParaRPr>
          </a:p>
          <a:p>
            <a:pPr marL="285750" indent="-285750">
              <a:lnSpc>
                <a:spcPct val="150000"/>
              </a:lnSpc>
              <a:buFont typeface="Arial" pitchFamily="34" charset="0"/>
              <a:buChar char="•"/>
            </a:pPr>
            <a:r>
              <a:rPr lang="zh-CN" altLang="en-US" sz="2400" b="1" dirty="0" smtClean="0">
                <a:solidFill>
                  <a:schemeClr val="accent1">
                    <a:lumMod val="50000"/>
                  </a:schemeClr>
                </a:solidFill>
                <a:latin typeface="+mn-ea"/>
              </a:rPr>
              <a:t>电子商务为增长点</a:t>
            </a:r>
            <a:endParaRPr lang="zh-CN" altLang="en-US" sz="2400" b="1" dirty="0">
              <a:solidFill>
                <a:schemeClr val="accent1">
                  <a:lumMod val="50000"/>
                </a:schemeClr>
              </a:solidFill>
              <a:latin typeface="+mn-ea"/>
            </a:endParaRPr>
          </a:p>
        </p:txBody>
      </p:sp>
    </p:spTree>
    <p:extLst>
      <p:ext uri="{BB962C8B-B14F-4D97-AF65-F5344CB8AC3E}">
        <p14:creationId xmlns:p14="http://schemas.microsoft.com/office/powerpoint/2010/main" val="393170707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银行</a:t>
            </a:r>
            <a:r>
              <a:rPr lang="zh-CN" altLang="en-US" dirty="0" smtClean="0"/>
              <a:t>卡安全</a:t>
            </a:r>
            <a:endParaRPr lang="zh-CN" altLang="en-US" dirty="0"/>
          </a:p>
        </p:txBody>
      </p:sp>
      <p:sp>
        <p:nvSpPr>
          <p:cNvPr id="3" name="内容占位符 2"/>
          <p:cNvSpPr>
            <a:spLocks noGrp="1"/>
          </p:cNvSpPr>
          <p:nvPr>
            <p:ph idx="1"/>
          </p:nvPr>
        </p:nvSpPr>
        <p:spPr/>
        <p:txBody>
          <a:bodyPr/>
          <a:lstStyle/>
          <a:p>
            <a:r>
              <a:rPr lang="en-US" altLang="zh-CN" dirty="0" smtClean="0"/>
              <a:t> </a:t>
            </a:r>
            <a:r>
              <a:rPr lang="zh-CN" altLang="en-US" dirty="0" smtClean="0"/>
              <a:t>国外的购物网站使用信用卡支付所需要的信息包括</a:t>
            </a:r>
            <a:endParaRPr lang="en-US" altLang="zh-CN" dirty="0" smtClean="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790" y="2402973"/>
            <a:ext cx="5139486" cy="2122831"/>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790" y="4681449"/>
            <a:ext cx="4903517" cy="1845052"/>
          </a:xfrm>
          <a:prstGeom prst="rect">
            <a:avLst/>
          </a:prstGeom>
        </p:spPr>
      </p:pic>
    </p:spTree>
    <p:extLst>
      <p:ext uri="{BB962C8B-B14F-4D97-AF65-F5344CB8AC3E}">
        <p14:creationId xmlns:p14="http://schemas.microsoft.com/office/powerpoint/2010/main" val="2078959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银行卡安全</a:t>
            </a:r>
          </a:p>
        </p:txBody>
      </p:sp>
      <p:sp>
        <p:nvSpPr>
          <p:cNvPr id="3" name="内容占位符 2"/>
          <p:cNvSpPr>
            <a:spLocks noGrp="1"/>
          </p:cNvSpPr>
          <p:nvPr>
            <p:ph idx="1"/>
          </p:nvPr>
        </p:nvSpPr>
        <p:spPr/>
        <p:txBody>
          <a:bodyPr/>
          <a:lstStyle/>
          <a:p>
            <a:r>
              <a:rPr lang="en-US" altLang="zh-CN" dirty="0" smtClean="0"/>
              <a:t>CVV</a:t>
            </a:r>
            <a:r>
              <a:rPr lang="zh-CN" altLang="en-US" dirty="0"/>
              <a:t>码：貌不惊人的三个小数字，往往就是让有心之人“攻击”的致命伤</a:t>
            </a:r>
            <a:r>
              <a:rPr lang="zh-CN" altLang="en-US" dirty="0" smtClean="0"/>
              <a:t>。</a:t>
            </a:r>
            <a:endParaRPr lang="en-US" altLang="zh-CN" dirty="0" smtClean="0"/>
          </a:p>
          <a:p>
            <a:pPr lvl="1"/>
            <a:r>
              <a:rPr lang="zh-CN" altLang="en-US" dirty="0" smtClean="0"/>
              <a:t>开</a:t>
            </a:r>
            <a:r>
              <a:rPr lang="zh-CN" altLang="en-US" dirty="0"/>
              <a:t>卡后可以用贴纸把背面</a:t>
            </a:r>
            <a:r>
              <a:rPr lang="en-US" altLang="zh-CN" dirty="0"/>
              <a:t>CVV</a:t>
            </a:r>
            <a:r>
              <a:rPr lang="zh-CN" altLang="en-US" dirty="0"/>
              <a:t>码盖住</a:t>
            </a:r>
          </a:p>
          <a:p>
            <a:pPr lvl="1"/>
            <a:r>
              <a:rPr lang="zh-CN" altLang="en-US" dirty="0" smtClean="0"/>
              <a:t>不</a:t>
            </a:r>
            <a:r>
              <a:rPr lang="zh-CN" altLang="en-US" dirty="0"/>
              <a:t>轻易将卡片外借</a:t>
            </a:r>
          </a:p>
          <a:p>
            <a:pPr lvl="1"/>
            <a:r>
              <a:rPr lang="zh-CN" altLang="en-US" dirty="0" smtClean="0"/>
              <a:t>刷</a:t>
            </a:r>
            <a:r>
              <a:rPr lang="zh-CN" altLang="en-US" dirty="0"/>
              <a:t>卡时卡片不离开本人视线</a:t>
            </a:r>
          </a:p>
          <a:p>
            <a:pPr lvl="1"/>
            <a:r>
              <a:rPr lang="zh-CN" altLang="en-US" dirty="0" smtClean="0"/>
              <a:t>不</a:t>
            </a:r>
            <a:r>
              <a:rPr lang="zh-CN" altLang="en-US" dirty="0"/>
              <a:t>提供卡片信息给他人</a:t>
            </a:r>
          </a:p>
        </p:txBody>
      </p:sp>
    </p:spTree>
    <p:extLst>
      <p:ext uri="{BB962C8B-B14F-4D97-AF65-F5344CB8AC3E}">
        <p14:creationId xmlns:p14="http://schemas.microsoft.com/office/powerpoint/2010/main" val="35085990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银行卡安全</a:t>
            </a:r>
          </a:p>
        </p:txBody>
      </p:sp>
      <p:sp>
        <p:nvSpPr>
          <p:cNvPr id="3" name="内容占位符 2"/>
          <p:cNvSpPr>
            <a:spLocks noGrp="1"/>
          </p:cNvSpPr>
          <p:nvPr>
            <p:ph idx="1"/>
          </p:nvPr>
        </p:nvSpPr>
        <p:spPr>
          <a:xfrm>
            <a:off x="109775" y="1617133"/>
            <a:ext cx="4556819" cy="4983364"/>
          </a:xfrm>
        </p:spPr>
        <p:txBody>
          <a:bodyPr>
            <a:normAutofit/>
          </a:bodyPr>
          <a:lstStyle/>
          <a:p>
            <a:r>
              <a:rPr lang="zh-CN" altLang="en-US" dirty="0" smtClean="0"/>
              <a:t>“闪付”功能</a:t>
            </a:r>
            <a:endParaRPr lang="en-US" altLang="zh-CN" dirty="0" smtClean="0"/>
          </a:p>
          <a:p>
            <a:pPr lvl="1" algn="just"/>
            <a:r>
              <a:rPr lang="zh-CN" altLang="en-US" dirty="0"/>
              <a:t>近日，网上疯传一段视频。视频中，一名男子手持一台便携式</a:t>
            </a:r>
            <a:r>
              <a:rPr lang="en-US" altLang="zh-CN" dirty="0"/>
              <a:t>POS</a:t>
            </a:r>
            <a:r>
              <a:rPr lang="zh-CN" altLang="en-US" dirty="0"/>
              <a:t>机，在</a:t>
            </a:r>
            <a:r>
              <a:rPr lang="en-US" altLang="zh-CN" dirty="0"/>
              <a:t>POS</a:t>
            </a:r>
            <a:r>
              <a:rPr lang="zh-CN" altLang="en-US" dirty="0"/>
              <a:t>机上输入金额</a:t>
            </a:r>
            <a:r>
              <a:rPr lang="en-US" altLang="zh-CN" dirty="0"/>
              <a:t>100</a:t>
            </a:r>
            <a:r>
              <a:rPr lang="zh-CN" altLang="en-US" dirty="0"/>
              <a:t>元，靠近一辆放有</a:t>
            </a:r>
            <a:r>
              <a:rPr lang="en-US" altLang="zh-CN" dirty="0"/>
              <a:t>ETC</a:t>
            </a:r>
            <a:r>
              <a:rPr lang="zh-CN" altLang="en-US" dirty="0"/>
              <a:t>卡的车前挡风玻璃。随着“滴滴”声，</a:t>
            </a:r>
            <a:r>
              <a:rPr lang="en-US" altLang="zh-CN" dirty="0"/>
              <a:t>POS</a:t>
            </a:r>
            <a:r>
              <a:rPr lang="zh-CN" altLang="en-US" dirty="0"/>
              <a:t>机就打印出一张小票。小票显示付款</a:t>
            </a:r>
            <a:r>
              <a:rPr lang="en-US" altLang="zh-CN" dirty="0"/>
              <a:t>100</a:t>
            </a:r>
            <a:r>
              <a:rPr lang="zh-CN" altLang="en-US" dirty="0"/>
              <a:t>元成功。票面底部显示：交易金额未超</a:t>
            </a:r>
            <a:r>
              <a:rPr lang="en-US" altLang="zh-CN" dirty="0"/>
              <a:t>300</a:t>
            </a:r>
            <a:r>
              <a:rPr lang="zh-CN" altLang="en-US" dirty="0"/>
              <a:t>元，免密免签。整个过程中，车主不在场，也不要密码和签字。眨眼之间，</a:t>
            </a:r>
            <a:r>
              <a:rPr lang="en-US" altLang="zh-CN" dirty="0"/>
              <a:t>ETC</a:t>
            </a:r>
            <a:r>
              <a:rPr lang="zh-CN" altLang="en-US" dirty="0"/>
              <a:t>卡里的钱就这么被不法之徒刷走了。这就是最近新出现的盗刷术。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594" y="1952461"/>
            <a:ext cx="4286250" cy="2847975"/>
          </a:xfrm>
          <a:prstGeom prst="rect">
            <a:avLst/>
          </a:prstGeom>
        </p:spPr>
      </p:pic>
    </p:spTree>
    <p:extLst>
      <p:ext uri="{BB962C8B-B14F-4D97-AF65-F5344CB8AC3E}">
        <p14:creationId xmlns:p14="http://schemas.microsoft.com/office/powerpoint/2010/main" val="27336698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银行卡安全</a:t>
            </a:r>
          </a:p>
        </p:txBody>
      </p:sp>
      <p:sp>
        <p:nvSpPr>
          <p:cNvPr id="3" name="内容占位符 2"/>
          <p:cNvSpPr>
            <a:spLocks noGrp="1"/>
          </p:cNvSpPr>
          <p:nvPr>
            <p:ph idx="1"/>
          </p:nvPr>
        </p:nvSpPr>
        <p:spPr/>
        <p:txBody>
          <a:bodyPr/>
          <a:lstStyle/>
          <a:p>
            <a:r>
              <a:rPr lang="zh-CN" altLang="en-US" dirty="0" smtClean="0"/>
              <a:t>如果信用卡被盗刷了，请一定要及时操作：</a:t>
            </a:r>
            <a:endParaRPr lang="en-US" altLang="zh-CN" dirty="0" smtClean="0"/>
          </a:p>
          <a:p>
            <a:pPr lvl="1"/>
            <a:r>
              <a:rPr lang="zh-CN" altLang="en-US" dirty="0" smtClean="0"/>
              <a:t>到就近的发卡行</a:t>
            </a:r>
            <a:r>
              <a:rPr lang="en-US" altLang="zh-CN" dirty="0" smtClean="0"/>
              <a:t>ATM</a:t>
            </a:r>
            <a:r>
              <a:rPr lang="zh-CN" altLang="en-US" dirty="0" smtClean="0"/>
              <a:t>机上执行一笔查询操作（为向发卡行说明卡片是在你身边的）。</a:t>
            </a:r>
            <a:endParaRPr lang="en-US" altLang="zh-CN" dirty="0" smtClean="0"/>
          </a:p>
          <a:p>
            <a:pPr lvl="1"/>
            <a:r>
              <a:rPr lang="zh-CN" altLang="en-US" dirty="0" smtClean="0"/>
              <a:t>通过客服热线，及时冻结银行卡，并告知发卡行你的卡被盗刷了，终止所有未结算交易。</a:t>
            </a:r>
            <a:endParaRPr lang="en-US" altLang="zh-CN" dirty="0" smtClean="0"/>
          </a:p>
          <a:p>
            <a:pPr lvl="1"/>
            <a:r>
              <a:rPr lang="zh-CN" altLang="en-US" dirty="0" smtClean="0"/>
              <a:t>拨打</a:t>
            </a:r>
            <a:r>
              <a:rPr lang="en-US" altLang="zh-CN" dirty="0" smtClean="0"/>
              <a:t>110</a:t>
            </a:r>
            <a:r>
              <a:rPr lang="zh-CN" altLang="en-US" dirty="0" smtClean="0"/>
              <a:t>报案（有立案书后，银行会通过盗刷保险赔付你的损失）。</a:t>
            </a:r>
            <a:endParaRPr lang="en-US" altLang="zh-CN" dirty="0" smtClean="0"/>
          </a:p>
        </p:txBody>
      </p:sp>
    </p:spTree>
    <p:extLst>
      <p:ext uri="{BB962C8B-B14F-4D97-AF65-F5344CB8AC3E}">
        <p14:creationId xmlns:p14="http://schemas.microsoft.com/office/powerpoint/2010/main" val="3373422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pPr algn="just"/>
            <a:r>
              <a:rPr lang="zh-CN" altLang="en-US" dirty="0"/>
              <a:t>云计算和大数据技术改变了我们生活、工作模式。为各行各业，甚至是犯罪提供了新的工具</a:t>
            </a:r>
          </a:p>
          <a:p>
            <a:pPr algn="just"/>
            <a:r>
              <a:rPr lang="zh-CN" altLang="en-US" dirty="0" smtClean="0"/>
              <a:t>技术</a:t>
            </a:r>
            <a:r>
              <a:rPr lang="zh-CN" altLang="en-US" dirty="0"/>
              <a:t>永远不是万能的，云计算和大数据只是支撑手段。如何发挥这些工具的价值，还是需要各位专家的智慧运用</a:t>
            </a:r>
          </a:p>
          <a:p>
            <a:pPr algn="just"/>
            <a:r>
              <a:rPr lang="zh-CN" altLang="en-US" dirty="0" smtClean="0"/>
              <a:t>在现今数字信息时代急速发展的前提下，保护我们的个人信息安全不受危害也是需要我们关注的。</a:t>
            </a:r>
            <a:endParaRPr lang="en-US" altLang="zh-CN" dirty="0" smtClean="0"/>
          </a:p>
          <a:p>
            <a:pPr algn="just"/>
            <a:r>
              <a:rPr lang="zh-CN" altLang="en-US" dirty="0" smtClean="0"/>
              <a:t>相信在数据安全有序地利用开发下</a:t>
            </a:r>
            <a:r>
              <a:rPr lang="zh-CN" altLang="en-US" dirty="0"/>
              <a:t>，我们的生活更加安定、</a:t>
            </a:r>
            <a:r>
              <a:rPr lang="zh-CN" altLang="en-US" dirty="0" smtClean="0"/>
              <a:t>美好</a:t>
            </a:r>
            <a:endParaRPr lang="zh-CN" altLang="en-US" dirty="0"/>
          </a:p>
        </p:txBody>
      </p:sp>
    </p:spTree>
    <p:extLst>
      <p:ext uri="{BB962C8B-B14F-4D97-AF65-F5344CB8AC3E}">
        <p14:creationId xmlns:p14="http://schemas.microsoft.com/office/powerpoint/2010/main" val="4016260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ordArt 5"/>
          <p:cNvSpPr>
            <a:spLocks noChangeArrowheads="1" noChangeShapeType="1" noTextEdit="1"/>
          </p:cNvSpPr>
          <p:nvPr/>
        </p:nvSpPr>
        <p:spPr bwMode="gray">
          <a:xfrm>
            <a:off x="2519363" y="3068638"/>
            <a:ext cx="4343400" cy="533400"/>
          </a:xfrm>
          <a:prstGeom prst="rect">
            <a:avLst/>
          </a:prstGeom>
        </p:spPr>
        <p:txBody>
          <a:bodyPr wrap="none" fromWordArt="1">
            <a:prstTxWarp prst="textDeflate">
              <a:avLst>
                <a:gd name="adj" fmla="val 0"/>
              </a:avLst>
            </a:prstTxWarp>
          </a:bodyPr>
          <a:lstStyle/>
          <a:p>
            <a:r>
              <a:rPr lang="en-US" altLang="zh-CN" sz="3600" b="1" kern="10" dirty="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rPr>
              <a:t>Thank You !</a:t>
            </a:r>
            <a:endParaRPr lang="zh-CN" altLang="en-US" sz="3600" b="1" kern="10" dirty="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endParaRPr>
          </a:p>
        </p:txBody>
      </p:sp>
    </p:spTree>
    <p:extLst>
      <p:ext uri="{BB962C8B-B14F-4D97-AF65-F5344CB8AC3E}">
        <p14:creationId xmlns:p14="http://schemas.microsoft.com/office/powerpoint/2010/main" val="2417074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normAutofit/>
          </a:bodyPr>
          <a:lstStyle/>
          <a:p>
            <a:r>
              <a:rPr lang="zh-CN" altLang="en-US" dirty="0" smtClean="0">
                <a:solidFill>
                  <a:schemeClr val="bg1">
                    <a:lumMod val="65000"/>
                  </a:schemeClr>
                </a:solidFill>
              </a:rPr>
              <a:t>云计算与大数据</a:t>
            </a:r>
            <a:endParaRPr lang="en-US" altLang="zh-CN" dirty="0" smtClean="0">
              <a:solidFill>
                <a:schemeClr val="bg1">
                  <a:lumMod val="65000"/>
                </a:schemeClr>
              </a:solidFill>
            </a:endParaRPr>
          </a:p>
          <a:p>
            <a:pPr lvl="1"/>
            <a:r>
              <a:rPr lang="zh-CN" altLang="en-US" dirty="0" smtClean="0">
                <a:solidFill>
                  <a:schemeClr val="bg1">
                    <a:lumMod val="65000"/>
                  </a:schemeClr>
                </a:solidFill>
              </a:rPr>
              <a:t>大数据出现的背景</a:t>
            </a:r>
            <a:endParaRPr lang="en-US" altLang="zh-CN" dirty="0" smtClean="0">
              <a:solidFill>
                <a:schemeClr val="bg1">
                  <a:lumMod val="65000"/>
                </a:schemeClr>
              </a:solidFill>
            </a:endParaRPr>
          </a:p>
          <a:p>
            <a:pPr lvl="1"/>
            <a:r>
              <a:rPr lang="zh-CN" altLang="en-US" dirty="0" smtClean="0"/>
              <a:t>云计算与虚拟化</a:t>
            </a:r>
            <a:endParaRPr lang="en-US" altLang="zh-CN" dirty="0" smtClean="0"/>
          </a:p>
          <a:p>
            <a:pPr lvl="1"/>
            <a:r>
              <a:rPr lang="zh-CN" altLang="en-US" dirty="0">
                <a:solidFill>
                  <a:schemeClr val="bg1">
                    <a:lumMod val="65000"/>
                  </a:schemeClr>
                </a:solidFill>
              </a:rPr>
              <a:t>大</a:t>
            </a:r>
            <a:r>
              <a:rPr lang="zh-CN" altLang="en-US" dirty="0" smtClean="0">
                <a:solidFill>
                  <a:schemeClr val="bg1">
                    <a:lumMod val="65000"/>
                  </a:schemeClr>
                </a:solidFill>
              </a:rPr>
              <a:t>数据概述</a:t>
            </a:r>
            <a:endParaRPr lang="en-US" altLang="zh-CN" dirty="0" smtClean="0">
              <a:solidFill>
                <a:schemeClr val="bg1">
                  <a:lumMod val="65000"/>
                </a:schemeClr>
              </a:solidFill>
            </a:endParaRPr>
          </a:p>
          <a:p>
            <a:pPr lvl="1"/>
            <a:r>
              <a:rPr lang="en-US" altLang="zh-CN" dirty="0">
                <a:solidFill>
                  <a:schemeClr val="bg1">
                    <a:lumMod val="65000"/>
                  </a:schemeClr>
                </a:solidFill>
              </a:rPr>
              <a:t>NoSQL</a:t>
            </a:r>
            <a:endParaRPr lang="en-US" altLang="zh-CN" dirty="0" smtClean="0">
              <a:solidFill>
                <a:schemeClr val="bg1">
                  <a:lumMod val="65000"/>
                </a:schemeClr>
              </a:solidFill>
            </a:endParaRPr>
          </a:p>
          <a:p>
            <a:pPr lvl="1"/>
            <a:r>
              <a:rPr lang="zh-CN" altLang="en-US" dirty="0" smtClean="0">
                <a:solidFill>
                  <a:schemeClr val="bg1">
                    <a:lumMod val="65000"/>
                  </a:schemeClr>
                </a:solidFill>
              </a:rPr>
              <a:t>案例解析</a:t>
            </a:r>
            <a:endParaRPr lang="en-US" altLang="zh-CN" dirty="0" smtClean="0">
              <a:solidFill>
                <a:schemeClr val="bg1">
                  <a:lumMod val="65000"/>
                </a:schemeClr>
              </a:solidFill>
            </a:endParaRPr>
          </a:p>
          <a:p>
            <a:pPr lvl="1"/>
            <a:endParaRPr lang="en-US" altLang="zh-CN" dirty="0" smtClean="0"/>
          </a:p>
          <a:p>
            <a:pPr lvl="1"/>
            <a:endParaRPr lang="en-US" altLang="zh-CN" dirty="0" smtClean="0"/>
          </a:p>
        </p:txBody>
      </p:sp>
    </p:spTree>
    <p:extLst>
      <p:ext uri="{BB962C8B-B14F-4D97-AF65-F5344CB8AC3E}">
        <p14:creationId xmlns:p14="http://schemas.microsoft.com/office/powerpoint/2010/main" val="9365906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什么是云计算：云的业务模式</a:t>
            </a:r>
          </a:p>
        </p:txBody>
      </p:sp>
      <p:sp>
        <p:nvSpPr>
          <p:cNvPr id="5" name="矩形 4"/>
          <p:cNvSpPr>
            <a:spLocks noChangeArrowheads="1"/>
          </p:cNvSpPr>
          <p:nvPr/>
        </p:nvSpPr>
        <p:spPr bwMode="auto">
          <a:xfrm>
            <a:off x="467544" y="1447800"/>
            <a:ext cx="5904656" cy="2316403"/>
          </a:xfrm>
          <a:prstGeom prst="rect">
            <a:avLst/>
          </a:prstGeom>
          <a:solidFill>
            <a:srgbClr val="00B0F0"/>
          </a:solidFill>
          <a:ln>
            <a:headEnd/>
            <a:tailEnd/>
          </a:ln>
          <a:extLst/>
        </p:spPr>
        <p:style>
          <a:lnRef idx="0">
            <a:schemeClr val="accent1"/>
          </a:lnRef>
          <a:fillRef idx="3">
            <a:schemeClr val="accent1"/>
          </a:fillRef>
          <a:effectRef idx="3">
            <a:schemeClr val="accent1"/>
          </a:effectRef>
          <a:fontRef idx="minor">
            <a:schemeClr val="lt1"/>
          </a:fontRef>
        </p:style>
        <p:txBody>
          <a:bodyPr wrap="square">
            <a:spAutoFit/>
          </a:bodyPr>
          <a:lstStyle/>
          <a:p>
            <a:pPr indent="457200">
              <a:lnSpc>
                <a:spcPct val="150000"/>
              </a:lnSpc>
              <a:spcBef>
                <a:spcPts val="200"/>
              </a:spcBef>
              <a:spcAft>
                <a:spcPts val="63"/>
              </a:spcAft>
            </a:pPr>
            <a:r>
              <a:rPr lang="en-US" altLang="zh-CN" sz="1400" b="1" dirty="0">
                <a:solidFill>
                  <a:schemeClr val="bg1"/>
                </a:solidFill>
                <a:latin typeface="Times New Roman" panose="02020603050405020304" pitchFamily="18" charset="0"/>
              </a:rPr>
              <a:t>Gartner</a:t>
            </a:r>
            <a:r>
              <a:rPr lang="zh-CN" altLang="en-US" sz="1400" b="1" dirty="0">
                <a:solidFill>
                  <a:schemeClr val="bg1"/>
                </a:solidFill>
                <a:latin typeface="Times New Roman" panose="02020603050405020304" pitchFamily="18" charset="0"/>
              </a:rPr>
              <a:t>高级分析师</a:t>
            </a:r>
            <a:r>
              <a:rPr lang="en-US" altLang="zh-CN" sz="1400" b="1" dirty="0">
                <a:solidFill>
                  <a:schemeClr val="bg1"/>
                </a:solidFill>
                <a:latin typeface="Times New Roman" panose="02020603050405020304" pitchFamily="18" charset="0"/>
              </a:rPr>
              <a:t>Ben Pring</a:t>
            </a:r>
            <a:r>
              <a:rPr lang="zh-CN" altLang="en-US" sz="1400" dirty="0">
                <a:solidFill>
                  <a:schemeClr val="tx1"/>
                </a:solidFill>
                <a:latin typeface="Times New Roman" panose="02020603050405020304" pitchFamily="18" charset="0"/>
              </a:rPr>
              <a:t>评价道：“</a:t>
            </a:r>
            <a:r>
              <a:rPr lang="zh-CN" altLang="en-US" sz="1400" b="1" dirty="0">
                <a:solidFill>
                  <a:schemeClr val="bg1"/>
                </a:solidFill>
                <a:latin typeface="Times New Roman" panose="02020603050405020304" pitchFamily="18" charset="0"/>
              </a:rPr>
              <a:t>它正在成为一个大众化的词语</a:t>
            </a:r>
            <a:r>
              <a:rPr lang="zh-CN" altLang="en-US" sz="1400" dirty="0">
                <a:solidFill>
                  <a:schemeClr val="tx1"/>
                </a:solidFill>
                <a:latin typeface="Times New Roman" panose="02020603050405020304" pitchFamily="18" charset="0"/>
              </a:rPr>
              <a:t>。”但是，问题是似乎每个人对于云计算的理解各不相同。作为一个对互联网的比喻，“云”是很容易理解的。但是一旦同“计算”联系起来，它的意义就扩展了，而且开始变得模糊起来。有些分析师和公司把云计算仅仅定义为计算的升级版</a:t>
            </a:r>
            <a:r>
              <a:rPr lang="en-US" altLang="zh-CN" sz="1400" dirty="0">
                <a:solidFill>
                  <a:schemeClr val="tx1"/>
                </a:solidFill>
                <a:latin typeface="Times New Roman" panose="02020603050405020304" pitchFamily="18" charset="0"/>
              </a:rPr>
              <a:t>——</a:t>
            </a:r>
            <a:r>
              <a:rPr lang="zh-CN" altLang="en-US" sz="1400" dirty="0">
                <a:solidFill>
                  <a:schemeClr val="tx1"/>
                </a:solidFill>
                <a:latin typeface="Times New Roman" panose="02020603050405020304" pitchFamily="18" charset="0"/>
              </a:rPr>
              <a:t>基本上就是互联网上提供的众多虚拟服务器。另外一些人把云计算定义的更加宽泛，他们认为用户在防火墙保护之外消费的任何事物都处于“云”之中。</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0361" y="1948804"/>
            <a:ext cx="1451486" cy="213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7119129" y="1302473"/>
            <a:ext cx="1176925" cy="646331"/>
          </a:xfrm>
          <a:prstGeom prst="rect">
            <a:avLst/>
          </a:prstGeom>
        </p:spPr>
        <p:txBody>
          <a:bodyPr wrap="none">
            <a:spAutoFit/>
          </a:bodyPr>
          <a:lstStyle/>
          <a:p>
            <a:pPr eaLnBrk="1" hangingPunct="1"/>
            <a:r>
              <a:rPr lang="zh-CN" altLang="en-US" b="1" dirty="0">
                <a:solidFill>
                  <a:srgbClr val="558ED5"/>
                </a:solidFill>
                <a:latin typeface="+mn-ea"/>
              </a:rPr>
              <a:t>人云亦云 </a:t>
            </a:r>
            <a:endParaRPr lang="en-US" altLang="zh-CN" b="1" dirty="0" smtClean="0">
              <a:solidFill>
                <a:srgbClr val="558ED5"/>
              </a:solidFill>
              <a:latin typeface="+mn-ea"/>
            </a:endParaRPr>
          </a:p>
          <a:p>
            <a:pPr eaLnBrk="1" hangingPunct="1"/>
            <a:r>
              <a:rPr lang="zh-CN" altLang="en-US" b="1" dirty="0" smtClean="0">
                <a:solidFill>
                  <a:srgbClr val="558ED5"/>
                </a:solidFill>
                <a:latin typeface="+mn-ea"/>
              </a:rPr>
              <a:t>众说纷纭</a:t>
            </a:r>
            <a:endParaRPr lang="zh-CN" altLang="en-US" b="1" dirty="0">
              <a:solidFill>
                <a:srgbClr val="558ED5"/>
              </a:solidFill>
              <a:latin typeface="+mn-ea"/>
            </a:endParaRPr>
          </a:p>
        </p:txBody>
      </p:sp>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432" y="5192749"/>
            <a:ext cx="2029649" cy="118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7"/>
          <p:cNvGrpSpPr>
            <a:grpSpLocks/>
          </p:cNvGrpSpPr>
          <p:nvPr/>
        </p:nvGrpSpPr>
        <p:grpSpPr bwMode="auto">
          <a:xfrm>
            <a:off x="1093573" y="3944150"/>
            <a:ext cx="5642429" cy="2497198"/>
            <a:chOff x="0" y="0"/>
            <a:chExt cx="8243887" cy="3276600"/>
          </a:xfrm>
        </p:grpSpPr>
        <p:sp>
          <p:nvSpPr>
            <p:cNvPr id="10" name="Text Box 4"/>
            <p:cNvSpPr txBox="1">
              <a:spLocks noChangeArrowheads="1"/>
            </p:cNvSpPr>
            <p:nvPr/>
          </p:nvSpPr>
          <p:spPr bwMode="auto">
            <a:xfrm>
              <a:off x="284162" y="1185862"/>
              <a:ext cx="1014413" cy="631825"/>
            </a:xfrm>
            <a:prstGeom prst="rect">
              <a:avLst/>
            </a:prstGeom>
            <a:solidFill>
              <a:srgbClr val="00FFFF"/>
            </a:solidFill>
            <a:ln w="19050">
              <a:solidFill>
                <a:srgbClr val="000000"/>
              </a:solidFill>
              <a:miter lim="800000"/>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en-US" altLang="zh-CN" sz="2800">
                <a:solidFill>
                  <a:schemeClr val="tx1"/>
                </a:solidFill>
              </a:endParaRPr>
            </a:p>
          </p:txBody>
        </p:sp>
        <p:sp>
          <p:nvSpPr>
            <p:cNvPr id="11" name="Text Box 5"/>
            <p:cNvSpPr txBox="1">
              <a:spLocks noChangeArrowheads="1"/>
            </p:cNvSpPr>
            <p:nvPr/>
          </p:nvSpPr>
          <p:spPr bwMode="auto">
            <a:xfrm>
              <a:off x="109537" y="1387475"/>
              <a:ext cx="1030288" cy="706437"/>
            </a:xfrm>
            <a:prstGeom prst="rect">
              <a:avLst/>
            </a:prstGeom>
            <a:solidFill>
              <a:srgbClr val="CCFFCC"/>
            </a:solidFill>
            <a:ln w="19050">
              <a:solidFill>
                <a:srgbClr val="000000"/>
              </a:solidFill>
              <a:miter lim="800000"/>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en-US" altLang="zh-CN" sz="2800">
                <a:solidFill>
                  <a:schemeClr val="tx1"/>
                </a:solidFill>
              </a:endParaRPr>
            </a:p>
          </p:txBody>
        </p:sp>
        <p:sp>
          <p:nvSpPr>
            <p:cNvPr id="12" name="Text Box 6"/>
            <p:cNvSpPr txBox="1">
              <a:spLocks noChangeArrowheads="1"/>
            </p:cNvSpPr>
            <p:nvPr/>
          </p:nvSpPr>
          <p:spPr bwMode="auto">
            <a:xfrm>
              <a:off x="843863" y="2519363"/>
              <a:ext cx="15945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1600" dirty="0">
                  <a:solidFill>
                    <a:schemeClr val="tx1"/>
                  </a:solidFill>
                </a:rPr>
                <a:t>提交请求</a:t>
              </a:r>
            </a:p>
          </p:txBody>
        </p:sp>
        <p:sp>
          <p:nvSpPr>
            <p:cNvPr id="13" name="Cloud"/>
            <p:cNvSpPr>
              <a:spLocks noChangeAspect="1" noEditPoints="1" noChangeArrowheads="1"/>
            </p:cNvSpPr>
            <p:nvPr/>
          </p:nvSpPr>
          <p:spPr bwMode="auto">
            <a:xfrm rot="180147">
              <a:off x="1979612" y="0"/>
              <a:ext cx="6264275" cy="3276600"/>
            </a:xfrm>
            <a:custGeom>
              <a:avLst/>
              <a:gdLst>
                <a:gd name="T0" fmla="*/ 1634290475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FFFF"/>
            </a:solidFill>
            <a:ln w="12700" cmpd="sng">
              <a:solidFill>
                <a:srgbClr val="000000"/>
              </a:solidFill>
              <a:miter lim="800000"/>
              <a:headEnd/>
              <a:tailEnd/>
            </a:ln>
            <a:effectLst>
              <a:outerShdw dist="107763" dir="2700000" algn="ctr" rotWithShape="0">
                <a:srgbClr val="808080"/>
              </a:outerShdw>
            </a:effectLst>
          </p:spPr>
          <p:txBody>
            <a:bodyPr/>
            <a:lstStyle/>
            <a:p>
              <a:endParaRPr lang="zh-CN" altLang="en-US" sz="1400"/>
            </a:p>
          </p:txBody>
        </p:sp>
        <p:sp>
          <p:nvSpPr>
            <p:cNvPr id="14" name="Oval 9"/>
            <p:cNvSpPr>
              <a:spLocks noChangeArrowheads="1"/>
            </p:cNvSpPr>
            <p:nvPr/>
          </p:nvSpPr>
          <p:spPr bwMode="auto">
            <a:xfrm rot="-149374">
              <a:off x="6113462" y="1506537"/>
              <a:ext cx="1949450" cy="684213"/>
            </a:xfrm>
            <a:prstGeom prst="ellipse">
              <a:avLst/>
            </a:prstGeom>
            <a:solidFill>
              <a:schemeClr val="folHlink"/>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5" name="Oval 10"/>
            <p:cNvSpPr>
              <a:spLocks noChangeArrowheads="1"/>
            </p:cNvSpPr>
            <p:nvPr/>
          </p:nvSpPr>
          <p:spPr bwMode="auto">
            <a:xfrm rot="-124482">
              <a:off x="2655887" y="1511300"/>
              <a:ext cx="1963738" cy="755650"/>
            </a:xfrm>
            <a:prstGeom prst="ellipse">
              <a:avLst/>
            </a:prstGeom>
            <a:solidFill>
              <a:srgbClr val="FF99FF"/>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6" name="Oval 11"/>
            <p:cNvSpPr>
              <a:spLocks noChangeArrowheads="1"/>
            </p:cNvSpPr>
            <p:nvPr/>
          </p:nvSpPr>
          <p:spPr bwMode="auto">
            <a:xfrm rot="-149374">
              <a:off x="4716462" y="2301875"/>
              <a:ext cx="1741488" cy="777875"/>
            </a:xfrm>
            <a:prstGeom prst="ellipse">
              <a:avLst/>
            </a:prstGeom>
            <a:solidFill>
              <a:srgbClr val="FFFF00"/>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7" name="Oval 12"/>
            <p:cNvSpPr>
              <a:spLocks noChangeArrowheads="1"/>
            </p:cNvSpPr>
            <p:nvPr/>
          </p:nvSpPr>
          <p:spPr bwMode="auto">
            <a:xfrm rot="-149374">
              <a:off x="5878512" y="465137"/>
              <a:ext cx="1789113" cy="719138"/>
            </a:xfrm>
            <a:prstGeom prst="ellipse">
              <a:avLst/>
            </a:prstGeom>
            <a:solidFill>
              <a:srgbClr val="CC3300"/>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8" name="Oval 13"/>
            <p:cNvSpPr>
              <a:spLocks noChangeArrowheads="1"/>
            </p:cNvSpPr>
            <p:nvPr/>
          </p:nvSpPr>
          <p:spPr bwMode="auto">
            <a:xfrm>
              <a:off x="2865437" y="503237"/>
              <a:ext cx="1900238" cy="752475"/>
            </a:xfrm>
            <a:prstGeom prst="ellipse">
              <a:avLst/>
            </a:prstGeom>
            <a:solidFill>
              <a:schemeClr val="bg1"/>
            </a:solidFill>
            <a:ln w="9525">
              <a:solidFill>
                <a:srgbClr val="000000"/>
              </a:solidFill>
              <a:round/>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19" name="Text Box 14"/>
            <p:cNvSpPr txBox="1">
              <a:spLocks noChangeArrowheads="1"/>
            </p:cNvSpPr>
            <p:nvPr/>
          </p:nvSpPr>
          <p:spPr bwMode="auto">
            <a:xfrm>
              <a:off x="3211512" y="576262"/>
              <a:ext cx="13192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400" dirty="0">
                  <a:solidFill>
                    <a:schemeClr val="tx1"/>
                  </a:solidFill>
                </a:rPr>
                <a:t>硬件</a:t>
              </a:r>
            </a:p>
          </p:txBody>
        </p:sp>
        <p:sp>
          <p:nvSpPr>
            <p:cNvPr id="20" name="Text Box 15"/>
            <p:cNvSpPr txBox="1">
              <a:spLocks noChangeArrowheads="1"/>
            </p:cNvSpPr>
            <p:nvPr/>
          </p:nvSpPr>
          <p:spPr bwMode="auto">
            <a:xfrm>
              <a:off x="6191250" y="482600"/>
              <a:ext cx="1212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400" dirty="0">
                  <a:solidFill>
                    <a:schemeClr val="tx1"/>
                  </a:solidFill>
                </a:rPr>
                <a:t>软件</a:t>
              </a:r>
            </a:p>
          </p:txBody>
        </p:sp>
        <p:sp>
          <p:nvSpPr>
            <p:cNvPr id="21" name="Text Box 16"/>
            <p:cNvSpPr txBox="1">
              <a:spLocks noChangeArrowheads="1"/>
            </p:cNvSpPr>
            <p:nvPr/>
          </p:nvSpPr>
          <p:spPr bwMode="auto">
            <a:xfrm>
              <a:off x="4986337" y="2414587"/>
              <a:ext cx="120491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400" dirty="0">
                  <a:solidFill>
                    <a:schemeClr val="tx1"/>
                  </a:solidFill>
                </a:rPr>
                <a:t>服务</a:t>
              </a:r>
            </a:p>
          </p:txBody>
        </p:sp>
        <p:sp>
          <p:nvSpPr>
            <p:cNvPr id="22" name="Text Box 17"/>
            <p:cNvSpPr txBox="1">
              <a:spLocks noChangeArrowheads="1"/>
            </p:cNvSpPr>
            <p:nvPr/>
          </p:nvSpPr>
          <p:spPr bwMode="auto">
            <a:xfrm>
              <a:off x="3055937" y="1701800"/>
              <a:ext cx="12160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400" dirty="0">
                  <a:solidFill>
                    <a:schemeClr val="tx1"/>
                  </a:solidFill>
                </a:rPr>
                <a:t>存储</a:t>
              </a:r>
            </a:p>
          </p:txBody>
        </p:sp>
        <p:sp>
          <p:nvSpPr>
            <p:cNvPr id="23" name="Text Box 18"/>
            <p:cNvSpPr txBox="1">
              <a:spLocks noChangeArrowheads="1"/>
            </p:cNvSpPr>
            <p:nvPr/>
          </p:nvSpPr>
          <p:spPr bwMode="auto">
            <a:xfrm>
              <a:off x="6511925" y="1655762"/>
              <a:ext cx="1265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2400">
                  <a:solidFill>
                    <a:schemeClr val="tx1"/>
                  </a:solidFill>
                </a:rPr>
                <a:t>网络</a:t>
              </a:r>
            </a:p>
          </p:txBody>
        </p:sp>
        <p:sp>
          <p:nvSpPr>
            <p:cNvPr id="24" name="Arc 19"/>
            <p:cNvSpPr>
              <a:spLocks/>
            </p:cNvSpPr>
            <p:nvPr/>
          </p:nvSpPr>
          <p:spPr bwMode="auto">
            <a:xfrm rot="1426890" flipV="1">
              <a:off x="752475" y="1677987"/>
              <a:ext cx="1462087" cy="841375"/>
            </a:xfrm>
            <a:custGeom>
              <a:avLst/>
              <a:gdLst>
                <a:gd name="T0" fmla="*/ 138802133 w 21080"/>
                <a:gd name="T1" fmla="*/ 0 h 21352"/>
                <a:gd name="T2" fmla="*/ 925581805 w 21080"/>
                <a:gd name="T3" fmla="*/ 24108042 h 21352"/>
                <a:gd name="T4" fmla="*/ 0 w 21080"/>
                <a:gd name="T5" fmla="*/ 31326757 h 21352"/>
                <a:gd name="T6" fmla="*/ 0 60000 65536"/>
                <a:gd name="T7" fmla="*/ 0 60000 65536"/>
                <a:gd name="T8" fmla="*/ 0 60000 65536"/>
                <a:gd name="T9" fmla="*/ 0 w 21080"/>
                <a:gd name="T10" fmla="*/ 0 h 21352"/>
                <a:gd name="T11" fmla="*/ 21080 w 21080"/>
                <a:gd name="T12" fmla="*/ 21352 h 21352"/>
              </a:gdLst>
              <a:ahLst/>
              <a:cxnLst>
                <a:cxn ang="T6">
                  <a:pos x="T0" y="T1"/>
                </a:cxn>
                <a:cxn ang="T7">
                  <a:pos x="T2" y="T3"/>
                </a:cxn>
                <a:cxn ang="T8">
                  <a:pos x="T4" y="T5"/>
                </a:cxn>
              </a:cxnLst>
              <a:rect l="T9" t="T10" r="T11" b="T12"/>
              <a:pathLst>
                <a:path w="21080" h="21352" fill="none" extrusionOk="0">
                  <a:moveTo>
                    <a:pt x="3265" y="0"/>
                  </a:moveTo>
                  <a:cubicBezTo>
                    <a:pt x="12066" y="1346"/>
                    <a:pt x="19139" y="7954"/>
                    <a:pt x="21080" y="16642"/>
                  </a:cubicBezTo>
                </a:path>
                <a:path w="21080" h="21352" stroke="0" extrusionOk="0">
                  <a:moveTo>
                    <a:pt x="3265" y="0"/>
                  </a:moveTo>
                  <a:cubicBezTo>
                    <a:pt x="12066" y="1346"/>
                    <a:pt x="19139" y="7954"/>
                    <a:pt x="21080" y="16642"/>
                  </a:cubicBezTo>
                  <a:lnTo>
                    <a:pt x="0" y="21352"/>
                  </a:lnTo>
                  <a:lnTo>
                    <a:pt x="3265" y="0"/>
                  </a:lnTo>
                  <a:close/>
                </a:path>
              </a:pathLst>
            </a:custGeom>
            <a:noFill/>
            <a:ln w="76200" cmpd="sng">
              <a:solidFill>
                <a:srgbClr val="CC3399"/>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sp>
          <p:nvSpPr>
            <p:cNvPr id="25" name="Arc 20"/>
            <p:cNvSpPr>
              <a:spLocks/>
            </p:cNvSpPr>
            <p:nvPr/>
          </p:nvSpPr>
          <p:spPr bwMode="auto">
            <a:xfrm rot="-2083099">
              <a:off x="815975" y="1000125"/>
              <a:ext cx="1271587" cy="1093787"/>
            </a:xfrm>
            <a:custGeom>
              <a:avLst/>
              <a:gdLst>
                <a:gd name="T0" fmla="*/ 0 w 24643"/>
                <a:gd name="T1" fmla="*/ 0 h 21600"/>
                <a:gd name="T2" fmla="*/ 184379341 w 24643"/>
                <a:gd name="T3" fmla="*/ 105177292 h 21600"/>
                <a:gd name="T4" fmla="*/ 28303402 w 24643"/>
                <a:gd name="T5" fmla="*/ 144651103 h 21600"/>
                <a:gd name="T6" fmla="*/ 0 60000 65536"/>
                <a:gd name="T7" fmla="*/ 0 60000 65536"/>
                <a:gd name="T8" fmla="*/ 0 60000 65536"/>
                <a:gd name="T9" fmla="*/ 0 w 24643"/>
                <a:gd name="T10" fmla="*/ 0 h 21600"/>
                <a:gd name="T11" fmla="*/ 24643 w 24643"/>
                <a:gd name="T12" fmla="*/ 21600 h 21600"/>
              </a:gdLst>
              <a:ahLst/>
              <a:cxnLst>
                <a:cxn ang="T6">
                  <a:pos x="T0" y="T1"/>
                </a:cxn>
                <a:cxn ang="T7">
                  <a:pos x="T2" y="T3"/>
                </a:cxn>
                <a:cxn ang="T8">
                  <a:pos x="T4" y="T5"/>
                </a:cxn>
              </a:cxnLst>
              <a:rect l="T9" t="T10" r="T11" b="T12"/>
              <a:pathLst>
                <a:path w="24643" h="21600" fill="none" extrusionOk="0">
                  <a:moveTo>
                    <a:pt x="0" y="324"/>
                  </a:moveTo>
                  <a:cubicBezTo>
                    <a:pt x="1230" y="108"/>
                    <a:pt x="2478" y="-1"/>
                    <a:pt x="3728" y="0"/>
                  </a:cubicBezTo>
                  <a:cubicBezTo>
                    <a:pt x="13578" y="0"/>
                    <a:pt x="22181" y="6664"/>
                    <a:pt x="24642" y="16202"/>
                  </a:cubicBezTo>
                </a:path>
                <a:path w="24643" h="21600" stroke="0" extrusionOk="0">
                  <a:moveTo>
                    <a:pt x="0" y="324"/>
                  </a:moveTo>
                  <a:cubicBezTo>
                    <a:pt x="1230" y="108"/>
                    <a:pt x="2478" y="-1"/>
                    <a:pt x="3728" y="0"/>
                  </a:cubicBezTo>
                  <a:cubicBezTo>
                    <a:pt x="13578" y="0"/>
                    <a:pt x="22181" y="6664"/>
                    <a:pt x="24642" y="16202"/>
                  </a:cubicBezTo>
                  <a:lnTo>
                    <a:pt x="3728" y="21600"/>
                  </a:lnTo>
                  <a:lnTo>
                    <a:pt x="0" y="324"/>
                  </a:lnTo>
                  <a:close/>
                </a:path>
              </a:pathLst>
            </a:custGeom>
            <a:noFill/>
            <a:ln w="76200" cmpd="sng">
              <a:solidFill>
                <a:srgbClr val="CC3399"/>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sp>
          <p:nvSpPr>
            <p:cNvPr id="26" name="Text Box 21"/>
            <p:cNvSpPr txBox="1">
              <a:spLocks noChangeArrowheads="1"/>
            </p:cNvSpPr>
            <p:nvPr/>
          </p:nvSpPr>
          <p:spPr bwMode="auto">
            <a:xfrm>
              <a:off x="5155648" y="1222792"/>
              <a:ext cx="938763" cy="84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3600" smtClean="0">
                  <a:solidFill>
                    <a:schemeClr val="tx1"/>
                  </a:solidFill>
                </a:rPr>
                <a:t>云</a:t>
              </a:r>
              <a:endParaRPr lang="zh-CN" altLang="en-US" sz="3600">
                <a:solidFill>
                  <a:schemeClr val="tx1"/>
                </a:solidFill>
              </a:endParaRPr>
            </a:p>
          </p:txBody>
        </p:sp>
        <p:sp>
          <p:nvSpPr>
            <p:cNvPr id="27" name="Rectangle 22"/>
            <p:cNvSpPr>
              <a:spLocks noChangeArrowheads="1"/>
            </p:cNvSpPr>
            <p:nvPr/>
          </p:nvSpPr>
          <p:spPr bwMode="auto">
            <a:xfrm>
              <a:off x="0" y="1600200"/>
              <a:ext cx="1014412" cy="650875"/>
            </a:xfrm>
            <a:prstGeom prst="rect">
              <a:avLst/>
            </a:prstGeom>
            <a:solidFill>
              <a:srgbClr val="FFFF00"/>
            </a:solidFill>
            <a:ln w="19050">
              <a:solidFill>
                <a:srgbClr val="000000"/>
              </a:solidFill>
              <a:miter lim="800000"/>
              <a:headEnd/>
              <a:tailEnd/>
            </a:ln>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endParaRPr lang="zh-CN" altLang="en-US" sz="4000"/>
            </a:p>
          </p:txBody>
        </p:sp>
        <p:sp>
          <p:nvSpPr>
            <p:cNvPr id="28" name="Text Box 23"/>
            <p:cNvSpPr txBox="1">
              <a:spLocks noChangeArrowheads="1"/>
            </p:cNvSpPr>
            <p:nvPr/>
          </p:nvSpPr>
          <p:spPr bwMode="auto">
            <a:xfrm>
              <a:off x="109537" y="1638300"/>
              <a:ext cx="8731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1600" dirty="0">
                  <a:solidFill>
                    <a:schemeClr val="tx1"/>
                  </a:solidFill>
                </a:rPr>
                <a:t>用户</a:t>
              </a:r>
              <a:endParaRPr lang="zh-CN" altLang="en-US" sz="2800" dirty="0">
                <a:solidFill>
                  <a:schemeClr val="tx1"/>
                </a:solidFill>
              </a:endParaRPr>
            </a:p>
          </p:txBody>
        </p:sp>
        <p:sp>
          <p:nvSpPr>
            <p:cNvPr id="29" name="Text Box 6"/>
            <p:cNvSpPr txBox="1">
              <a:spLocks noChangeArrowheads="1"/>
            </p:cNvSpPr>
            <p:nvPr/>
          </p:nvSpPr>
          <p:spPr bwMode="auto">
            <a:xfrm>
              <a:off x="433857" y="491716"/>
              <a:ext cx="2126687"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500" b="1">
                  <a:solidFill>
                    <a:srgbClr val="CC3300"/>
                  </a:solidFill>
                  <a:latin typeface="华文仿宋" panose="02010600040101010101" pitchFamily="2" charset="-122"/>
                  <a:ea typeface="宋体" panose="02010600030101010101" pitchFamily="2" charset="-122"/>
                </a:defRPr>
              </a:lvl1pPr>
              <a:lvl2pPr marL="742950" indent="-285750" eaLnBrk="0" hangingPunct="0">
                <a:defRPr sz="4500" b="1">
                  <a:solidFill>
                    <a:srgbClr val="CC3300"/>
                  </a:solidFill>
                  <a:latin typeface="华文仿宋" panose="02010600040101010101" pitchFamily="2" charset="-122"/>
                  <a:ea typeface="宋体" panose="02010600030101010101" pitchFamily="2" charset="-122"/>
                </a:defRPr>
              </a:lvl2pPr>
              <a:lvl3pPr marL="1143000" indent="-228600" eaLnBrk="0" hangingPunct="0">
                <a:defRPr sz="4500" b="1">
                  <a:solidFill>
                    <a:srgbClr val="CC3300"/>
                  </a:solidFill>
                  <a:latin typeface="华文仿宋" panose="02010600040101010101" pitchFamily="2" charset="-122"/>
                  <a:ea typeface="宋体" panose="02010600030101010101" pitchFamily="2" charset="-122"/>
                </a:defRPr>
              </a:lvl3pPr>
              <a:lvl4pPr marL="1600200" indent="-228600" eaLnBrk="0" hangingPunct="0">
                <a:defRPr sz="4500" b="1">
                  <a:solidFill>
                    <a:srgbClr val="CC3300"/>
                  </a:solidFill>
                  <a:latin typeface="华文仿宋" panose="02010600040101010101" pitchFamily="2" charset="-122"/>
                  <a:ea typeface="宋体" panose="02010600030101010101" pitchFamily="2" charset="-122"/>
                </a:defRPr>
              </a:lvl4pPr>
              <a:lvl5pPr marL="2057400" indent="-228600" eaLnBrk="0" hangingPunct="0">
                <a:defRPr sz="4500" b="1">
                  <a:solidFill>
                    <a:srgbClr val="CC3300"/>
                  </a:solidFill>
                  <a:latin typeface="华文仿宋" panose="02010600040101010101" pitchFamily="2" charset="-122"/>
                  <a:ea typeface="宋体" panose="02010600030101010101" pitchFamily="2" charset="-122"/>
                </a:defRPr>
              </a:lvl5pPr>
              <a:lvl6pPr marL="25146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6pPr>
              <a:lvl7pPr marL="29718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7pPr>
              <a:lvl8pPr marL="34290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8pPr>
              <a:lvl9pPr marL="3886200" indent="-228600" eaLnBrk="0" fontAlgn="base" hangingPunct="0">
                <a:spcBef>
                  <a:spcPct val="0"/>
                </a:spcBef>
                <a:spcAft>
                  <a:spcPct val="0"/>
                </a:spcAft>
                <a:defRPr sz="4500" b="1">
                  <a:solidFill>
                    <a:srgbClr val="CC3300"/>
                  </a:solidFill>
                  <a:latin typeface="华文仿宋" panose="02010600040101010101" pitchFamily="2" charset="-122"/>
                  <a:ea typeface="宋体" panose="02010600030101010101" pitchFamily="2" charset="-122"/>
                </a:defRPr>
              </a:lvl9pPr>
            </a:lstStyle>
            <a:p>
              <a:pPr eaLnBrk="1" hangingPunct="1"/>
              <a:r>
                <a:rPr lang="zh-CN" altLang="en-US" sz="1600" dirty="0">
                  <a:solidFill>
                    <a:schemeClr val="tx1"/>
                  </a:solidFill>
                </a:rPr>
                <a:t>按需付费服务</a:t>
              </a:r>
            </a:p>
          </p:txBody>
        </p:sp>
      </p:grpSp>
    </p:spTree>
    <p:extLst>
      <p:ext uri="{BB962C8B-B14F-4D97-AF65-F5344CB8AC3E}">
        <p14:creationId xmlns:p14="http://schemas.microsoft.com/office/powerpoint/2010/main" val="2037235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什么是云计算</a:t>
            </a:r>
            <a:r>
              <a:rPr lang="en-US" altLang="zh-CN" dirty="0"/>
              <a:t>: </a:t>
            </a:r>
            <a:r>
              <a:rPr lang="zh-CN" altLang="en-US" dirty="0"/>
              <a:t>业务模式</a:t>
            </a:r>
          </a:p>
        </p:txBody>
      </p:sp>
      <p:sp>
        <p:nvSpPr>
          <p:cNvPr id="4" name="TextBox 33"/>
          <p:cNvSpPr txBox="1">
            <a:spLocks noChangeArrowheads="1"/>
          </p:cNvSpPr>
          <p:nvPr/>
        </p:nvSpPr>
        <p:spPr bwMode="auto">
          <a:xfrm>
            <a:off x="1619672" y="5229200"/>
            <a:ext cx="4786313" cy="647700"/>
          </a:xfrm>
          <a:prstGeom prst="rect">
            <a:avLst/>
          </a:prstGeom>
          <a:solidFill>
            <a:srgbClr val="C00000"/>
          </a:solidFill>
          <a:ln>
            <a:noFill/>
            <a:headEnd/>
            <a:tailEn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hemeClr val="accent5"/>
          </a:lnRef>
          <a:fillRef idx="3">
            <a:schemeClr val="accent5"/>
          </a:fillRef>
          <a:effectRef idx="3">
            <a:schemeClr val="accent5"/>
          </a:effectRef>
          <a:fontRef idx="minor">
            <a:schemeClr val="lt1"/>
          </a:fontRef>
        </p:style>
        <p:txBody>
          <a:bodyPr anchor="ctr"/>
          <a:lstStyle/>
          <a:p>
            <a:pPr marL="179388" lvl="1">
              <a:spcBef>
                <a:spcPct val="20000"/>
              </a:spcBef>
              <a:buClr>
                <a:schemeClr val="accent1"/>
              </a:buClr>
              <a:buFont typeface="Times" pitchFamily="18" charset="0"/>
              <a:buNone/>
              <a:defRPr/>
            </a:pPr>
            <a:r>
              <a:rPr lang="zh-CN" altLang="en-US" sz="2200" b="1" dirty="0">
                <a:solidFill>
                  <a:schemeClr val="bg1">
                    <a:lumMod val="95000"/>
                  </a:schemeClr>
                </a:solidFill>
                <a:latin typeface="+mn-ea"/>
              </a:rPr>
              <a:t>同时满足以上三个条件的是云计算</a:t>
            </a:r>
          </a:p>
        </p:txBody>
      </p:sp>
      <p:sp>
        <p:nvSpPr>
          <p:cNvPr id="5" name="矩形 4"/>
          <p:cNvSpPr>
            <a:spLocks noChangeArrowheads="1"/>
          </p:cNvSpPr>
          <p:nvPr/>
        </p:nvSpPr>
        <p:spPr bwMode="auto">
          <a:xfrm>
            <a:off x="251520" y="1556792"/>
            <a:ext cx="1584176" cy="3204394"/>
          </a:xfrm>
          <a:prstGeom prst="rect">
            <a:avLst/>
          </a:prstGeom>
          <a:solidFill>
            <a:srgbClr val="0070C0"/>
          </a:solidFill>
          <a:ln>
            <a:headEnd/>
            <a:tailEnd/>
          </a:ln>
          <a:extLst/>
        </p:spPr>
        <p:style>
          <a:lnRef idx="0">
            <a:schemeClr val="accent1"/>
          </a:lnRef>
          <a:fillRef idx="3">
            <a:schemeClr val="accent1"/>
          </a:fillRef>
          <a:effectRef idx="3">
            <a:schemeClr val="accent1"/>
          </a:effectRef>
          <a:fontRef idx="minor">
            <a:schemeClr val="lt1"/>
          </a:fontRef>
        </p:style>
        <p:txBody>
          <a:bodyPr wrap="square">
            <a:noAutofit/>
          </a:bodyPr>
          <a:lstStyle/>
          <a:p>
            <a:pPr algn="ctr">
              <a:lnSpc>
                <a:spcPct val="150000"/>
              </a:lnSpc>
              <a:spcBef>
                <a:spcPts val="63"/>
              </a:spcBef>
              <a:spcAft>
                <a:spcPts val="63"/>
              </a:spcAft>
            </a:pPr>
            <a:r>
              <a:rPr lang="en-US" altLang="zh-CN" sz="3200" b="1" dirty="0" smtClean="0">
                <a:solidFill>
                  <a:schemeClr val="bg1"/>
                </a:solidFill>
                <a:latin typeface="+mn-ea"/>
              </a:rPr>
              <a:t>1</a:t>
            </a:r>
          </a:p>
          <a:p>
            <a:pPr>
              <a:lnSpc>
                <a:spcPct val="150000"/>
              </a:lnSpc>
              <a:spcBef>
                <a:spcPts val="63"/>
              </a:spcBef>
              <a:spcAft>
                <a:spcPts val="63"/>
              </a:spcAft>
            </a:pPr>
            <a:r>
              <a:rPr lang="zh-CN" altLang="en-US" sz="2000" b="1" dirty="0" smtClean="0">
                <a:solidFill>
                  <a:schemeClr val="bg1"/>
                </a:solidFill>
                <a:latin typeface="+mn-ea"/>
              </a:rPr>
              <a:t>服务可租用：用户所需资源不在客户一端而在网络</a:t>
            </a:r>
            <a:endParaRPr lang="zh-CN" altLang="en-US" sz="2000" dirty="0">
              <a:solidFill>
                <a:schemeClr val="tx1"/>
              </a:solidFill>
              <a:latin typeface="+mn-ea"/>
            </a:endParaRPr>
          </a:p>
        </p:txBody>
      </p:sp>
      <p:sp>
        <p:nvSpPr>
          <p:cNvPr id="6" name="矩形 4"/>
          <p:cNvSpPr>
            <a:spLocks noChangeArrowheads="1"/>
          </p:cNvSpPr>
          <p:nvPr/>
        </p:nvSpPr>
        <p:spPr bwMode="auto">
          <a:xfrm>
            <a:off x="2555776" y="1556792"/>
            <a:ext cx="1584176" cy="3204394"/>
          </a:xfrm>
          <a:prstGeom prst="rect">
            <a:avLst/>
          </a:prstGeom>
          <a:solidFill>
            <a:srgbClr val="00B050"/>
          </a:solidFill>
          <a:ln>
            <a:headEnd/>
            <a:tailEnd/>
          </a:ln>
          <a:extLst/>
        </p:spPr>
        <p:style>
          <a:lnRef idx="0">
            <a:schemeClr val="accent1"/>
          </a:lnRef>
          <a:fillRef idx="3">
            <a:schemeClr val="accent1"/>
          </a:fillRef>
          <a:effectRef idx="3">
            <a:schemeClr val="accent1"/>
          </a:effectRef>
          <a:fontRef idx="minor">
            <a:schemeClr val="lt1"/>
          </a:fontRef>
        </p:style>
        <p:txBody>
          <a:bodyPr wrap="square">
            <a:noAutofit/>
          </a:bodyPr>
          <a:lstStyle/>
          <a:p>
            <a:pPr algn="ctr">
              <a:lnSpc>
                <a:spcPct val="150000"/>
              </a:lnSpc>
              <a:spcBef>
                <a:spcPts val="63"/>
              </a:spcBef>
              <a:spcAft>
                <a:spcPts val="63"/>
              </a:spcAft>
            </a:pPr>
            <a:r>
              <a:rPr lang="en-US" altLang="zh-CN" sz="3200" b="1" dirty="0" smtClean="0">
                <a:solidFill>
                  <a:schemeClr val="bg1"/>
                </a:solidFill>
                <a:latin typeface="+mn-ea"/>
              </a:rPr>
              <a:t>2</a:t>
            </a:r>
          </a:p>
          <a:p>
            <a:pPr>
              <a:lnSpc>
                <a:spcPct val="150000"/>
              </a:lnSpc>
              <a:spcBef>
                <a:spcPts val="63"/>
              </a:spcBef>
              <a:spcAft>
                <a:spcPts val="63"/>
              </a:spcAft>
            </a:pPr>
            <a:r>
              <a:rPr lang="zh-CN" altLang="en-US" sz="2000" b="1" dirty="0" smtClean="0">
                <a:solidFill>
                  <a:schemeClr val="bg1"/>
                </a:solidFill>
                <a:latin typeface="+mn-ea"/>
              </a:rPr>
              <a:t>服务可计量：服务能力具有分钟级或秒级的计量能力</a:t>
            </a:r>
            <a:endParaRPr lang="zh-CN" altLang="en-US" sz="2000" b="1" dirty="0">
              <a:solidFill>
                <a:schemeClr val="bg1"/>
              </a:solidFill>
              <a:latin typeface="+mn-ea"/>
            </a:endParaRPr>
          </a:p>
        </p:txBody>
      </p:sp>
      <p:sp>
        <p:nvSpPr>
          <p:cNvPr id="7" name="矩形 4"/>
          <p:cNvSpPr>
            <a:spLocks noChangeArrowheads="1"/>
          </p:cNvSpPr>
          <p:nvPr/>
        </p:nvSpPr>
        <p:spPr bwMode="auto">
          <a:xfrm>
            <a:off x="4932040" y="1556792"/>
            <a:ext cx="1584176" cy="3204394"/>
          </a:xfrm>
          <a:prstGeom prst="rect">
            <a:avLst/>
          </a:prstGeom>
          <a:solidFill>
            <a:schemeClr val="accent2">
              <a:lumMod val="75000"/>
            </a:schemeClr>
          </a:solidFill>
          <a:ln>
            <a:headEnd/>
            <a:tailEnd/>
          </a:ln>
          <a:extLst/>
        </p:spPr>
        <p:style>
          <a:lnRef idx="0">
            <a:schemeClr val="accent1"/>
          </a:lnRef>
          <a:fillRef idx="3">
            <a:schemeClr val="accent1"/>
          </a:fillRef>
          <a:effectRef idx="3">
            <a:schemeClr val="accent1"/>
          </a:effectRef>
          <a:fontRef idx="minor">
            <a:schemeClr val="lt1"/>
          </a:fontRef>
        </p:style>
        <p:txBody>
          <a:bodyPr wrap="square">
            <a:noAutofit/>
          </a:bodyPr>
          <a:lstStyle/>
          <a:p>
            <a:pPr algn="ctr">
              <a:lnSpc>
                <a:spcPct val="150000"/>
              </a:lnSpc>
              <a:spcBef>
                <a:spcPts val="63"/>
              </a:spcBef>
              <a:spcAft>
                <a:spcPts val="63"/>
              </a:spcAft>
            </a:pPr>
            <a:r>
              <a:rPr lang="en-US" altLang="zh-CN" sz="3200" b="1" dirty="0" smtClean="0">
                <a:solidFill>
                  <a:schemeClr val="bg1"/>
                </a:solidFill>
                <a:latin typeface="+mn-ea"/>
              </a:rPr>
              <a:t>3</a:t>
            </a:r>
          </a:p>
          <a:p>
            <a:pPr>
              <a:lnSpc>
                <a:spcPct val="150000"/>
              </a:lnSpc>
              <a:spcBef>
                <a:spcPts val="63"/>
              </a:spcBef>
              <a:spcAft>
                <a:spcPts val="63"/>
              </a:spcAft>
            </a:pPr>
            <a:r>
              <a:rPr lang="zh-CN" altLang="en-US" sz="2000" b="1" dirty="0" smtClean="0">
                <a:solidFill>
                  <a:schemeClr val="bg1"/>
                </a:solidFill>
                <a:latin typeface="+mn-ea"/>
              </a:rPr>
              <a:t>高性价比：具有较之传统模式</a:t>
            </a:r>
            <a:r>
              <a:rPr lang="en-US" altLang="zh-CN" sz="2000" b="1" dirty="0" smtClean="0">
                <a:solidFill>
                  <a:schemeClr val="bg1"/>
                </a:solidFill>
                <a:latin typeface="+mn-ea"/>
              </a:rPr>
              <a:t>5</a:t>
            </a:r>
            <a:r>
              <a:rPr lang="zh-CN" altLang="en-US" sz="2000" b="1" dirty="0" smtClean="0">
                <a:solidFill>
                  <a:schemeClr val="bg1"/>
                </a:solidFill>
                <a:latin typeface="+mn-ea"/>
              </a:rPr>
              <a:t>倍以上的性价比优势</a:t>
            </a:r>
          </a:p>
        </p:txBody>
      </p:sp>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2708920"/>
            <a:ext cx="599079" cy="55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2708920"/>
            <a:ext cx="599079" cy="55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719547" y="2741565"/>
            <a:ext cx="541716" cy="58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9" descr="cloud"/>
          <p:cNvPicPr>
            <a:picLocks noGrp="1" noChangeAspect="1" noChangeArrowheads="1"/>
          </p:cNvPicPr>
          <p:nvPr/>
        </p:nvPicPr>
        <p:blipFill>
          <a:blip r:embed="rId5" cstate="print"/>
          <a:srcRect/>
          <a:stretch>
            <a:fillRect/>
          </a:stretch>
        </p:blipFill>
        <p:spPr bwMode="auto">
          <a:xfrm>
            <a:off x="7380312" y="2564904"/>
            <a:ext cx="1602887" cy="792088"/>
          </a:xfrm>
          <a:prstGeom prst="rect">
            <a:avLst/>
          </a:prstGeom>
          <a:noFill/>
          <a:ln w="9525">
            <a:noFill/>
            <a:miter lim="800000"/>
            <a:headEnd/>
            <a:tailEnd/>
          </a:ln>
        </p:spPr>
      </p:pic>
      <p:sp>
        <p:nvSpPr>
          <p:cNvPr id="12" name="TextBox 10"/>
          <p:cNvSpPr txBox="1"/>
          <p:nvPr/>
        </p:nvSpPr>
        <p:spPr>
          <a:xfrm>
            <a:off x="7524328" y="2780928"/>
            <a:ext cx="1008112" cy="400110"/>
          </a:xfrm>
          <a:prstGeom prst="rect">
            <a:avLst/>
          </a:prstGeom>
          <a:noFill/>
        </p:spPr>
        <p:txBody>
          <a:bodyPr wrap="square" rtlCol="0">
            <a:spAutoFit/>
          </a:bodyPr>
          <a:lstStyle/>
          <a:p>
            <a:r>
              <a:rPr lang="zh-CN" altLang="en-US" sz="2000" b="1" dirty="0" smtClean="0">
                <a:latin typeface="+mn-ea"/>
              </a:rPr>
              <a:t>云计算</a:t>
            </a:r>
            <a:endParaRPr lang="zh-CN" altLang="en-US" sz="2000" b="1" dirty="0">
              <a:latin typeface="+mn-ea"/>
            </a:endParaRPr>
          </a:p>
        </p:txBody>
      </p:sp>
    </p:spTree>
    <p:extLst>
      <p:ext uri="{BB962C8B-B14F-4D97-AF65-F5344CB8AC3E}">
        <p14:creationId xmlns:p14="http://schemas.microsoft.com/office/powerpoint/2010/main" val="3309155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什么是云计算：技术</a:t>
            </a:r>
            <a:r>
              <a:rPr lang="zh-CN" altLang="en-US" dirty="0" smtClean="0"/>
              <a:t>特性</a:t>
            </a:r>
            <a:endParaRPr lang="zh-CN" altLang="en-US" dirty="0"/>
          </a:p>
        </p:txBody>
      </p:sp>
      <p:sp>
        <p:nvSpPr>
          <p:cNvPr id="34" name="AutoShape 23"/>
          <p:cNvSpPr>
            <a:spLocks noChangeArrowheads="1"/>
          </p:cNvSpPr>
          <p:nvPr/>
        </p:nvSpPr>
        <p:spPr bwMode="gray">
          <a:xfrm>
            <a:off x="136412" y="3118857"/>
            <a:ext cx="1600200" cy="2974903"/>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mn-ea"/>
            </a:endParaRPr>
          </a:p>
        </p:txBody>
      </p:sp>
      <p:sp>
        <p:nvSpPr>
          <p:cNvPr id="35" name="AutoShape 24"/>
          <p:cNvSpPr>
            <a:spLocks noChangeArrowheads="1"/>
          </p:cNvSpPr>
          <p:nvPr/>
        </p:nvSpPr>
        <p:spPr bwMode="gray">
          <a:xfrm>
            <a:off x="60212" y="1518658"/>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mn-ea"/>
            </a:endParaRPr>
          </a:p>
        </p:txBody>
      </p:sp>
      <p:sp>
        <p:nvSpPr>
          <p:cNvPr id="36" name="AutoShape 25"/>
          <p:cNvSpPr>
            <a:spLocks noChangeArrowheads="1"/>
          </p:cNvSpPr>
          <p:nvPr/>
        </p:nvSpPr>
        <p:spPr bwMode="gray">
          <a:xfrm>
            <a:off x="101487" y="2956933"/>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mn-ea"/>
            </a:endParaRPr>
          </a:p>
        </p:txBody>
      </p:sp>
      <p:sp>
        <p:nvSpPr>
          <p:cNvPr id="37" name="AutoShape 26"/>
          <p:cNvSpPr>
            <a:spLocks noChangeArrowheads="1"/>
          </p:cNvSpPr>
          <p:nvPr/>
        </p:nvSpPr>
        <p:spPr bwMode="gray">
          <a:xfrm>
            <a:off x="101487" y="1542471"/>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mn-ea"/>
            </a:endParaRPr>
          </a:p>
        </p:txBody>
      </p:sp>
      <p:sp>
        <p:nvSpPr>
          <p:cNvPr id="38" name="Text Box 27"/>
          <p:cNvSpPr txBox="1">
            <a:spLocks noChangeArrowheads="1"/>
          </p:cNvSpPr>
          <p:nvPr/>
        </p:nvSpPr>
        <p:spPr bwMode="gray">
          <a:xfrm>
            <a:off x="126377" y="3615523"/>
            <a:ext cx="1610236" cy="1815882"/>
          </a:xfrm>
          <a:prstGeom prst="rect">
            <a:avLst/>
          </a:prstGeom>
          <a:noFill/>
          <a:ln w="9525" algn="ctr">
            <a:noFill/>
            <a:miter lim="800000"/>
            <a:headEnd/>
            <a:tailEnd/>
          </a:ln>
        </p:spPr>
        <p:txBody>
          <a:bodyPr wrap="square">
            <a:spAutoFit/>
          </a:bodyPr>
          <a:lstStyle/>
          <a:p>
            <a:r>
              <a:rPr lang="zh-CN" altLang="zh-CN" sz="1600" dirty="0" smtClean="0">
                <a:latin typeface="+mn-ea"/>
              </a:rPr>
              <a:t>通过</a:t>
            </a:r>
            <a:r>
              <a:rPr lang="zh-CN" altLang="zh-CN" sz="1600" dirty="0">
                <a:latin typeface="+mn-ea"/>
              </a:rPr>
              <a:t>网络接入弹性可扩展的物理或</a:t>
            </a:r>
            <a:r>
              <a:rPr lang="zh-CN" altLang="zh-CN" sz="1600" dirty="0" smtClean="0">
                <a:latin typeface="+mn-ea"/>
              </a:rPr>
              <a:t>虚拟资源池</a:t>
            </a:r>
            <a:r>
              <a:rPr lang="zh-CN" altLang="zh-CN" sz="1600" dirty="0">
                <a:latin typeface="+mn-ea"/>
              </a:rPr>
              <a:t>，并可以以按需、自服务的方式对资源进行部署和管理的服务</a:t>
            </a:r>
            <a:r>
              <a:rPr lang="zh-CN" altLang="zh-CN" sz="1600" dirty="0" smtClean="0">
                <a:latin typeface="+mn-ea"/>
              </a:rPr>
              <a:t>模式</a:t>
            </a:r>
            <a:endParaRPr lang="en-US" altLang="zh-CN" sz="1600" dirty="0">
              <a:latin typeface="+mn-ea"/>
            </a:endParaRPr>
          </a:p>
        </p:txBody>
      </p:sp>
      <p:sp>
        <p:nvSpPr>
          <p:cNvPr id="39" name="Text Box 28"/>
          <p:cNvSpPr txBox="1">
            <a:spLocks noChangeArrowheads="1"/>
          </p:cNvSpPr>
          <p:nvPr/>
        </p:nvSpPr>
        <p:spPr bwMode="gray">
          <a:xfrm>
            <a:off x="316915" y="1686487"/>
            <a:ext cx="1213794"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smtClean="0">
                <a:solidFill>
                  <a:srgbClr val="FFFFFF"/>
                </a:solidFill>
                <a:effectLst>
                  <a:outerShdw blurRad="38100" dist="38100" dir="2700000" algn="tl">
                    <a:srgbClr val="C0C0C0"/>
                  </a:outerShdw>
                </a:effectLst>
                <a:latin typeface="+mn-ea"/>
              </a:rPr>
              <a:t>1</a:t>
            </a:r>
            <a:r>
              <a:rPr lang="zh-CN" altLang="en-US" sz="4000" b="1" smtClean="0">
                <a:solidFill>
                  <a:srgbClr val="FFFFFF"/>
                </a:solidFill>
                <a:effectLst>
                  <a:outerShdw blurRad="38100" dist="38100" dir="2700000" algn="tl">
                    <a:srgbClr val="C0C0C0"/>
                  </a:outerShdw>
                </a:effectLst>
                <a:latin typeface="+mn-ea"/>
              </a:rPr>
              <a:t>个</a:t>
            </a:r>
            <a:endParaRPr lang="en-US" altLang="zh-CN" sz="4000" b="1" smtClean="0">
              <a:solidFill>
                <a:srgbClr val="FFFFFF"/>
              </a:solidFill>
              <a:effectLst>
                <a:outerShdw blurRad="38100" dist="38100" dir="2700000" algn="tl">
                  <a:srgbClr val="C0C0C0"/>
                </a:outerShdw>
              </a:effectLst>
              <a:latin typeface="+mn-ea"/>
            </a:endParaRPr>
          </a:p>
          <a:p>
            <a:pPr algn="ctr" eaLnBrk="0" hangingPunct="0">
              <a:defRPr/>
            </a:pPr>
            <a:r>
              <a:rPr lang="zh-CN" altLang="en-US" sz="4000" b="1" smtClean="0">
                <a:solidFill>
                  <a:srgbClr val="FFFFFF"/>
                </a:solidFill>
                <a:effectLst>
                  <a:outerShdw blurRad="38100" dist="38100" dir="2700000" algn="tl">
                    <a:srgbClr val="C0C0C0"/>
                  </a:outerShdw>
                </a:effectLst>
                <a:latin typeface="+mn-ea"/>
              </a:rPr>
              <a:t>定义</a:t>
            </a:r>
            <a:endParaRPr lang="en-US" altLang="zh-CN" sz="4000" b="1" dirty="0">
              <a:solidFill>
                <a:srgbClr val="FFFFFF"/>
              </a:solidFill>
              <a:effectLst>
                <a:outerShdw blurRad="38100" dist="38100" dir="2700000" algn="tl">
                  <a:srgbClr val="C0C0C0"/>
                </a:outerShdw>
              </a:effectLst>
              <a:latin typeface="+mn-ea"/>
            </a:endParaRPr>
          </a:p>
        </p:txBody>
      </p:sp>
      <p:sp>
        <p:nvSpPr>
          <p:cNvPr id="40" name="AutoShape 23"/>
          <p:cNvSpPr>
            <a:spLocks noChangeArrowheads="1"/>
          </p:cNvSpPr>
          <p:nvPr/>
        </p:nvSpPr>
        <p:spPr bwMode="gray">
          <a:xfrm>
            <a:off x="1888963" y="3323893"/>
            <a:ext cx="1600200" cy="2769868"/>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mn-ea"/>
            </a:endParaRPr>
          </a:p>
        </p:txBody>
      </p:sp>
      <p:sp>
        <p:nvSpPr>
          <p:cNvPr id="41" name="AutoShape 24"/>
          <p:cNvSpPr>
            <a:spLocks noChangeArrowheads="1"/>
          </p:cNvSpPr>
          <p:nvPr/>
        </p:nvSpPr>
        <p:spPr bwMode="gray">
          <a:xfrm>
            <a:off x="1835696" y="1518658"/>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mn-ea"/>
            </a:endParaRPr>
          </a:p>
        </p:txBody>
      </p:sp>
      <p:sp>
        <p:nvSpPr>
          <p:cNvPr id="42" name="AutoShape 25"/>
          <p:cNvSpPr>
            <a:spLocks noChangeArrowheads="1"/>
          </p:cNvSpPr>
          <p:nvPr/>
        </p:nvSpPr>
        <p:spPr bwMode="gray">
          <a:xfrm>
            <a:off x="1876971" y="2956933"/>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mn-ea"/>
            </a:endParaRPr>
          </a:p>
        </p:txBody>
      </p:sp>
      <p:sp>
        <p:nvSpPr>
          <p:cNvPr id="43" name="AutoShape 26"/>
          <p:cNvSpPr>
            <a:spLocks noChangeArrowheads="1"/>
          </p:cNvSpPr>
          <p:nvPr/>
        </p:nvSpPr>
        <p:spPr bwMode="gray">
          <a:xfrm>
            <a:off x="1876971" y="1542471"/>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mn-ea"/>
            </a:endParaRPr>
          </a:p>
        </p:txBody>
      </p:sp>
      <p:sp>
        <p:nvSpPr>
          <p:cNvPr id="44" name="Text Box 27"/>
          <p:cNvSpPr txBox="1">
            <a:spLocks noChangeArrowheads="1"/>
          </p:cNvSpPr>
          <p:nvPr/>
        </p:nvSpPr>
        <p:spPr bwMode="gray">
          <a:xfrm>
            <a:off x="1907566" y="3544172"/>
            <a:ext cx="1610236" cy="2554545"/>
          </a:xfrm>
          <a:prstGeom prst="rect">
            <a:avLst/>
          </a:prstGeom>
          <a:noFill/>
          <a:ln w="9525" algn="ctr">
            <a:noFill/>
            <a:miter lim="800000"/>
            <a:headEnd/>
            <a:tailEnd/>
          </a:ln>
        </p:spPr>
        <p:txBody>
          <a:bodyPr wrap="square">
            <a:spAutoFit/>
          </a:bodyPr>
          <a:lstStyle/>
          <a:p>
            <a:r>
              <a:rPr lang="en-US" altLang="zh-CN" sz="1600" dirty="0" smtClean="0">
                <a:latin typeface="+mn-ea"/>
              </a:rPr>
              <a:t>1</a:t>
            </a:r>
            <a:r>
              <a:rPr lang="zh-CN" altLang="en-US" sz="1600" dirty="0" smtClean="0">
                <a:latin typeface="+mn-ea"/>
              </a:rPr>
              <a:t>：提供者</a:t>
            </a:r>
            <a:endParaRPr lang="en-US" altLang="zh-CN" sz="1600" dirty="0" smtClean="0">
              <a:latin typeface="+mn-ea"/>
            </a:endParaRPr>
          </a:p>
          <a:p>
            <a:pPr fontAlgn="auto">
              <a:spcBef>
                <a:spcPts val="0"/>
              </a:spcBef>
              <a:spcAft>
                <a:spcPts val="0"/>
              </a:spcAft>
              <a:defRPr/>
            </a:pPr>
            <a:r>
              <a:rPr lang="zh-CN" altLang="en-US" sz="1600" kern="0" dirty="0">
                <a:latin typeface="+mn-ea"/>
                <a:cs typeface="Arial"/>
              </a:rPr>
              <a:t>以租代售，</a:t>
            </a:r>
            <a:r>
              <a:rPr lang="zh-CN" altLang="en-GB" sz="1600" kern="0" dirty="0">
                <a:latin typeface="+mn-ea"/>
                <a:cs typeface="Arial"/>
              </a:rPr>
              <a:t>由卖产品变为卖服务</a:t>
            </a:r>
            <a:r>
              <a:rPr lang="zh-CN" altLang="en-US" sz="1600" kern="0" dirty="0">
                <a:latin typeface="+mn-ea"/>
                <a:cs typeface="Arial"/>
              </a:rPr>
              <a:t>，提高资源利用率并降低服务</a:t>
            </a:r>
            <a:r>
              <a:rPr lang="zh-CN" altLang="en-US" sz="1600" kern="0" dirty="0" smtClean="0">
                <a:latin typeface="+mn-ea"/>
                <a:cs typeface="Arial"/>
              </a:rPr>
              <a:t>成本</a:t>
            </a:r>
            <a:endParaRPr lang="en-US" altLang="zh-CN" sz="1600" dirty="0" smtClean="0">
              <a:latin typeface="+mn-ea"/>
            </a:endParaRPr>
          </a:p>
          <a:p>
            <a:pPr fontAlgn="auto">
              <a:spcBef>
                <a:spcPts val="0"/>
              </a:spcBef>
              <a:spcAft>
                <a:spcPts val="0"/>
              </a:spcAft>
              <a:defRPr/>
            </a:pPr>
            <a:r>
              <a:rPr lang="en-US" altLang="zh-CN" sz="1600" kern="0" dirty="0" smtClean="0">
                <a:latin typeface="+mn-ea"/>
                <a:cs typeface="Arial"/>
              </a:rPr>
              <a:t>2</a:t>
            </a:r>
            <a:r>
              <a:rPr lang="zh-CN" altLang="en-US" sz="1600" kern="0" dirty="0" smtClean="0">
                <a:latin typeface="+mn-ea"/>
                <a:cs typeface="Arial"/>
              </a:rPr>
              <a:t>：使用者</a:t>
            </a:r>
            <a:endParaRPr lang="en-US" altLang="zh-CN" sz="1600" kern="0" dirty="0" smtClean="0">
              <a:latin typeface="+mn-ea"/>
              <a:cs typeface="Arial"/>
            </a:endParaRPr>
          </a:p>
          <a:p>
            <a:pPr fontAlgn="auto">
              <a:spcBef>
                <a:spcPts val="0"/>
              </a:spcBef>
              <a:spcAft>
                <a:spcPts val="0"/>
              </a:spcAft>
              <a:defRPr/>
            </a:pPr>
            <a:r>
              <a:rPr lang="zh-CN" altLang="en-US" sz="1600" kern="0" dirty="0">
                <a:latin typeface="+mn-ea"/>
                <a:cs typeface="Arial"/>
              </a:rPr>
              <a:t>以租代买，</a:t>
            </a:r>
            <a:r>
              <a:rPr lang="zh-CN" altLang="en-US" sz="1600" kern="0" dirty="0" smtClean="0">
                <a:latin typeface="+mn-ea"/>
                <a:cs typeface="Arial"/>
              </a:rPr>
              <a:t>提高投资回报率</a:t>
            </a:r>
            <a:endParaRPr lang="zh-CN" altLang="en-US" sz="1600" kern="0" dirty="0">
              <a:latin typeface="+mn-ea"/>
              <a:cs typeface="Arial"/>
            </a:endParaRPr>
          </a:p>
          <a:p>
            <a:pPr fontAlgn="auto">
              <a:spcBef>
                <a:spcPts val="0"/>
              </a:spcBef>
              <a:spcAft>
                <a:spcPts val="0"/>
              </a:spcAft>
              <a:defRPr/>
            </a:pPr>
            <a:endParaRPr lang="en-US" altLang="zh-CN" sz="1600" kern="0" dirty="0">
              <a:solidFill>
                <a:schemeClr val="bg1"/>
              </a:solidFill>
              <a:latin typeface="+mn-ea"/>
              <a:cs typeface="Arial"/>
            </a:endParaRPr>
          </a:p>
          <a:p>
            <a:endParaRPr lang="en-US" altLang="zh-CN" sz="1600" b="1" dirty="0">
              <a:solidFill>
                <a:srgbClr val="FF0000"/>
              </a:solidFill>
              <a:latin typeface="+mn-ea"/>
            </a:endParaRPr>
          </a:p>
        </p:txBody>
      </p:sp>
      <p:sp>
        <p:nvSpPr>
          <p:cNvPr id="45" name="Text Box 28"/>
          <p:cNvSpPr txBox="1">
            <a:spLocks noChangeArrowheads="1"/>
          </p:cNvSpPr>
          <p:nvPr/>
        </p:nvSpPr>
        <p:spPr bwMode="gray">
          <a:xfrm>
            <a:off x="2092399" y="1686487"/>
            <a:ext cx="1213795"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smtClean="0">
                <a:solidFill>
                  <a:srgbClr val="FFFFFF"/>
                </a:solidFill>
                <a:effectLst>
                  <a:outerShdw blurRad="38100" dist="38100" dir="2700000" algn="tl">
                    <a:srgbClr val="C0C0C0"/>
                  </a:outerShdw>
                </a:effectLst>
                <a:latin typeface="+mn-ea"/>
              </a:rPr>
              <a:t>2</a:t>
            </a:r>
            <a:r>
              <a:rPr lang="zh-CN" altLang="en-US" sz="4000" b="1" smtClean="0">
                <a:solidFill>
                  <a:srgbClr val="FFFFFF"/>
                </a:solidFill>
                <a:effectLst>
                  <a:outerShdw blurRad="38100" dist="38100" dir="2700000" algn="tl">
                    <a:srgbClr val="C0C0C0"/>
                  </a:outerShdw>
                </a:effectLst>
                <a:latin typeface="+mn-ea"/>
              </a:rPr>
              <a:t>个</a:t>
            </a:r>
            <a:endParaRPr lang="en-US" altLang="zh-CN" sz="4000" b="1" smtClean="0">
              <a:solidFill>
                <a:srgbClr val="FFFFFF"/>
              </a:solidFill>
              <a:effectLst>
                <a:outerShdw blurRad="38100" dist="38100" dir="2700000" algn="tl">
                  <a:srgbClr val="C0C0C0"/>
                </a:outerShdw>
              </a:effectLst>
              <a:latin typeface="+mn-ea"/>
            </a:endParaRPr>
          </a:p>
          <a:p>
            <a:pPr algn="ctr" eaLnBrk="0" hangingPunct="0">
              <a:defRPr/>
            </a:pPr>
            <a:r>
              <a:rPr lang="zh-CN" altLang="en-US" sz="4000" b="1">
                <a:solidFill>
                  <a:srgbClr val="FFFFFF"/>
                </a:solidFill>
                <a:effectLst>
                  <a:outerShdw blurRad="38100" dist="38100" dir="2700000" algn="tl">
                    <a:srgbClr val="C0C0C0"/>
                  </a:outerShdw>
                </a:effectLst>
                <a:latin typeface="+mn-ea"/>
              </a:rPr>
              <a:t>角色</a:t>
            </a:r>
            <a:endParaRPr lang="en-US" altLang="zh-CN" sz="4000" b="1" dirty="0">
              <a:solidFill>
                <a:srgbClr val="FFFFFF"/>
              </a:solidFill>
              <a:effectLst>
                <a:outerShdw blurRad="38100" dist="38100" dir="2700000" algn="tl">
                  <a:srgbClr val="C0C0C0"/>
                </a:outerShdw>
              </a:effectLst>
              <a:latin typeface="+mn-ea"/>
            </a:endParaRPr>
          </a:p>
        </p:txBody>
      </p:sp>
      <p:sp>
        <p:nvSpPr>
          <p:cNvPr id="46" name="AutoShape 23"/>
          <p:cNvSpPr>
            <a:spLocks noChangeArrowheads="1"/>
          </p:cNvSpPr>
          <p:nvPr/>
        </p:nvSpPr>
        <p:spPr bwMode="gray">
          <a:xfrm>
            <a:off x="3689163" y="3290329"/>
            <a:ext cx="1600200" cy="2769868"/>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mn-ea"/>
            </a:endParaRPr>
          </a:p>
        </p:txBody>
      </p:sp>
      <p:sp>
        <p:nvSpPr>
          <p:cNvPr id="47" name="AutoShape 24"/>
          <p:cNvSpPr>
            <a:spLocks noChangeArrowheads="1"/>
          </p:cNvSpPr>
          <p:nvPr/>
        </p:nvSpPr>
        <p:spPr bwMode="gray">
          <a:xfrm>
            <a:off x="3635896" y="1485094"/>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mn-ea"/>
            </a:endParaRPr>
          </a:p>
        </p:txBody>
      </p:sp>
      <p:sp>
        <p:nvSpPr>
          <p:cNvPr id="48" name="AutoShape 25"/>
          <p:cNvSpPr>
            <a:spLocks noChangeArrowheads="1"/>
          </p:cNvSpPr>
          <p:nvPr/>
        </p:nvSpPr>
        <p:spPr bwMode="gray">
          <a:xfrm>
            <a:off x="3677171" y="2923369"/>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mn-ea"/>
            </a:endParaRPr>
          </a:p>
        </p:txBody>
      </p:sp>
      <p:sp>
        <p:nvSpPr>
          <p:cNvPr id="49" name="AutoShape 26"/>
          <p:cNvSpPr>
            <a:spLocks noChangeArrowheads="1"/>
          </p:cNvSpPr>
          <p:nvPr/>
        </p:nvSpPr>
        <p:spPr bwMode="gray">
          <a:xfrm>
            <a:off x="3677171" y="1508907"/>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mn-ea"/>
            </a:endParaRPr>
          </a:p>
        </p:txBody>
      </p:sp>
      <p:sp>
        <p:nvSpPr>
          <p:cNvPr id="50" name="Text Box 28"/>
          <p:cNvSpPr txBox="1">
            <a:spLocks noChangeArrowheads="1"/>
          </p:cNvSpPr>
          <p:nvPr/>
        </p:nvSpPr>
        <p:spPr bwMode="gray">
          <a:xfrm>
            <a:off x="3892599" y="1652923"/>
            <a:ext cx="1213795"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dirty="0" smtClean="0">
                <a:solidFill>
                  <a:srgbClr val="FFFFFF"/>
                </a:solidFill>
                <a:effectLst>
                  <a:outerShdw blurRad="38100" dist="38100" dir="2700000" algn="tl">
                    <a:srgbClr val="C0C0C0"/>
                  </a:outerShdw>
                </a:effectLst>
                <a:latin typeface="+mn-ea"/>
              </a:rPr>
              <a:t>3</a:t>
            </a:r>
            <a:r>
              <a:rPr lang="zh-CN" altLang="en-US" sz="4000" b="1" dirty="0" smtClean="0">
                <a:solidFill>
                  <a:srgbClr val="FFFFFF"/>
                </a:solidFill>
                <a:effectLst>
                  <a:outerShdw blurRad="38100" dist="38100" dir="2700000" algn="tl">
                    <a:srgbClr val="C0C0C0"/>
                  </a:outerShdw>
                </a:effectLst>
                <a:latin typeface="+mn-ea"/>
              </a:rPr>
              <a:t>种</a:t>
            </a:r>
            <a:endParaRPr lang="en-US" altLang="zh-CN" sz="4000" b="1" dirty="0" smtClean="0">
              <a:solidFill>
                <a:srgbClr val="FFFFFF"/>
              </a:solidFill>
              <a:effectLst>
                <a:outerShdw blurRad="38100" dist="38100" dir="2700000" algn="tl">
                  <a:srgbClr val="C0C0C0"/>
                </a:outerShdw>
              </a:effectLst>
              <a:latin typeface="+mn-ea"/>
            </a:endParaRPr>
          </a:p>
          <a:p>
            <a:pPr algn="ctr" eaLnBrk="0" hangingPunct="0">
              <a:defRPr/>
            </a:pPr>
            <a:r>
              <a:rPr lang="zh-CN" altLang="en-US" sz="4000" b="1" dirty="0" smtClean="0">
                <a:solidFill>
                  <a:srgbClr val="FFFFFF"/>
                </a:solidFill>
                <a:effectLst>
                  <a:outerShdw blurRad="38100" dist="38100" dir="2700000" algn="tl">
                    <a:srgbClr val="C0C0C0"/>
                  </a:outerShdw>
                </a:effectLst>
                <a:latin typeface="+mn-ea"/>
              </a:rPr>
              <a:t>模式</a:t>
            </a:r>
            <a:endParaRPr lang="en-US" altLang="zh-CN" sz="4000" b="1" dirty="0">
              <a:solidFill>
                <a:srgbClr val="FFFFFF"/>
              </a:solidFill>
              <a:effectLst>
                <a:outerShdw blurRad="38100" dist="38100" dir="2700000" algn="tl">
                  <a:srgbClr val="C0C0C0"/>
                </a:outerShdw>
              </a:effectLst>
              <a:latin typeface="+mn-ea"/>
            </a:endParaRPr>
          </a:p>
        </p:txBody>
      </p:sp>
      <p:sp>
        <p:nvSpPr>
          <p:cNvPr id="51" name="Text Box 27"/>
          <p:cNvSpPr txBox="1">
            <a:spLocks noChangeArrowheads="1"/>
          </p:cNvSpPr>
          <p:nvPr/>
        </p:nvSpPr>
        <p:spPr bwMode="gray">
          <a:xfrm>
            <a:off x="3732247" y="3615523"/>
            <a:ext cx="1610236" cy="2062103"/>
          </a:xfrm>
          <a:prstGeom prst="rect">
            <a:avLst/>
          </a:prstGeom>
          <a:noFill/>
          <a:ln w="9525" algn="ctr">
            <a:noFill/>
            <a:miter lim="800000"/>
            <a:headEnd/>
            <a:tailEnd/>
          </a:ln>
        </p:spPr>
        <p:txBody>
          <a:bodyPr wrap="square">
            <a:spAutoFit/>
          </a:bodyPr>
          <a:lstStyle/>
          <a:p>
            <a:r>
              <a:rPr lang="en-US" altLang="zh-CN" sz="1600" dirty="0" smtClean="0">
                <a:latin typeface="+mn-ea"/>
              </a:rPr>
              <a:t>1</a:t>
            </a:r>
            <a:r>
              <a:rPr lang="zh-CN" altLang="en-US" sz="1600" dirty="0" smtClean="0">
                <a:latin typeface="+mn-ea"/>
              </a:rPr>
              <a:t>：</a:t>
            </a:r>
            <a:r>
              <a:rPr lang="en-US" altLang="zh-CN" sz="1600" dirty="0" smtClean="0">
                <a:latin typeface="+mn-ea"/>
              </a:rPr>
              <a:t>SAAS(</a:t>
            </a:r>
            <a:r>
              <a:rPr lang="zh-CN" altLang="en-US" sz="1600" dirty="0" smtClean="0">
                <a:latin typeface="+mn-ea"/>
              </a:rPr>
              <a:t>软件即服务</a:t>
            </a:r>
            <a:r>
              <a:rPr lang="en-US" altLang="zh-CN" sz="1600" dirty="0" smtClean="0">
                <a:latin typeface="+mn-ea"/>
              </a:rPr>
              <a:t>)</a:t>
            </a:r>
          </a:p>
          <a:p>
            <a:r>
              <a:rPr lang="en-US" altLang="zh-CN" sz="1600" dirty="0" smtClean="0">
                <a:latin typeface="+mn-ea"/>
              </a:rPr>
              <a:t>2</a:t>
            </a:r>
            <a:r>
              <a:rPr lang="zh-CN" altLang="en-US" sz="1600" dirty="0" smtClean="0">
                <a:latin typeface="+mn-ea"/>
              </a:rPr>
              <a:t>：</a:t>
            </a:r>
            <a:r>
              <a:rPr lang="en-US" altLang="zh-CN" sz="1600" dirty="0" smtClean="0">
                <a:latin typeface="+mn-ea"/>
              </a:rPr>
              <a:t>PAAS</a:t>
            </a:r>
            <a:r>
              <a:rPr lang="zh-CN" altLang="en-US" sz="1600" dirty="0" smtClean="0">
                <a:latin typeface="+mn-ea"/>
              </a:rPr>
              <a:t>（平台即服务）</a:t>
            </a:r>
            <a:endParaRPr lang="en-US" altLang="zh-CN" sz="1600" dirty="0" smtClean="0">
              <a:latin typeface="+mn-ea"/>
            </a:endParaRPr>
          </a:p>
          <a:p>
            <a:r>
              <a:rPr lang="en-US" altLang="zh-CN" sz="1600" dirty="0" smtClean="0">
                <a:latin typeface="+mn-ea"/>
              </a:rPr>
              <a:t>3</a:t>
            </a:r>
            <a:r>
              <a:rPr lang="zh-CN" altLang="en-US" sz="1600" dirty="0" smtClean="0">
                <a:latin typeface="+mn-ea"/>
              </a:rPr>
              <a:t>：</a:t>
            </a:r>
            <a:r>
              <a:rPr lang="en-US" altLang="zh-CN" sz="1600" dirty="0" smtClean="0">
                <a:latin typeface="+mn-ea"/>
              </a:rPr>
              <a:t>IAAS</a:t>
            </a:r>
            <a:r>
              <a:rPr lang="zh-CN" altLang="en-US" sz="1600" dirty="0" smtClean="0">
                <a:latin typeface="+mn-ea"/>
              </a:rPr>
              <a:t>（基础设施即服务）</a:t>
            </a:r>
            <a:endParaRPr lang="en-US" altLang="zh-CN" sz="1600" dirty="0" smtClean="0">
              <a:latin typeface="+mn-ea"/>
            </a:endParaRPr>
          </a:p>
          <a:p>
            <a:pPr fontAlgn="auto">
              <a:spcBef>
                <a:spcPts val="0"/>
              </a:spcBef>
              <a:spcAft>
                <a:spcPts val="0"/>
              </a:spcAft>
              <a:defRPr/>
            </a:pPr>
            <a:endParaRPr lang="en-US" altLang="zh-CN" sz="1600" kern="0" dirty="0">
              <a:solidFill>
                <a:schemeClr val="bg1"/>
              </a:solidFill>
              <a:latin typeface="+mn-ea"/>
              <a:cs typeface="Arial"/>
            </a:endParaRPr>
          </a:p>
          <a:p>
            <a:endParaRPr lang="en-US" altLang="zh-CN" sz="1600" dirty="0">
              <a:solidFill>
                <a:srgbClr val="FF0000"/>
              </a:solidFill>
              <a:latin typeface="+mn-ea"/>
            </a:endParaRPr>
          </a:p>
        </p:txBody>
      </p:sp>
      <p:sp>
        <p:nvSpPr>
          <p:cNvPr id="52" name="AutoShape 23"/>
          <p:cNvSpPr>
            <a:spLocks noChangeArrowheads="1"/>
          </p:cNvSpPr>
          <p:nvPr/>
        </p:nvSpPr>
        <p:spPr bwMode="gray">
          <a:xfrm>
            <a:off x="5489363" y="3290329"/>
            <a:ext cx="1600200" cy="2769868"/>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mn-ea"/>
            </a:endParaRPr>
          </a:p>
        </p:txBody>
      </p:sp>
      <p:sp>
        <p:nvSpPr>
          <p:cNvPr id="53" name="AutoShape 24"/>
          <p:cNvSpPr>
            <a:spLocks noChangeArrowheads="1"/>
          </p:cNvSpPr>
          <p:nvPr/>
        </p:nvSpPr>
        <p:spPr bwMode="gray">
          <a:xfrm>
            <a:off x="5436096" y="1485094"/>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mn-ea"/>
            </a:endParaRPr>
          </a:p>
        </p:txBody>
      </p:sp>
      <p:sp>
        <p:nvSpPr>
          <p:cNvPr id="54" name="AutoShape 25"/>
          <p:cNvSpPr>
            <a:spLocks noChangeArrowheads="1"/>
          </p:cNvSpPr>
          <p:nvPr/>
        </p:nvSpPr>
        <p:spPr bwMode="gray">
          <a:xfrm>
            <a:off x="5477371" y="2923369"/>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mn-ea"/>
            </a:endParaRPr>
          </a:p>
        </p:txBody>
      </p:sp>
      <p:sp>
        <p:nvSpPr>
          <p:cNvPr id="55" name="AutoShape 26"/>
          <p:cNvSpPr>
            <a:spLocks noChangeArrowheads="1"/>
          </p:cNvSpPr>
          <p:nvPr/>
        </p:nvSpPr>
        <p:spPr bwMode="gray">
          <a:xfrm>
            <a:off x="5477371" y="1508907"/>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mn-ea"/>
            </a:endParaRPr>
          </a:p>
        </p:txBody>
      </p:sp>
      <p:sp>
        <p:nvSpPr>
          <p:cNvPr id="56" name="Text Box 27"/>
          <p:cNvSpPr txBox="1">
            <a:spLocks noChangeArrowheads="1"/>
          </p:cNvSpPr>
          <p:nvPr/>
        </p:nvSpPr>
        <p:spPr bwMode="gray">
          <a:xfrm>
            <a:off x="5698068" y="3521914"/>
            <a:ext cx="1610236" cy="1077218"/>
          </a:xfrm>
          <a:prstGeom prst="rect">
            <a:avLst/>
          </a:prstGeom>
          <a:noFill/>
          <a:ln w="9525" algn="ctr">
            <a:noFill/>
            <a:miter lim="800000"/>
            <a:headEnd/>
            <a:tailEnd/>
          </a:ln>
        </p:spPr>
        <p:txBody>
          <a:bodyPr wrap="square">
            <a:spAutoFit/>
          </a:bodyPr>
          <a:lstStyle/>
          <a:p>
            <a:r>
              <a:rPr lang="en-US" altLang="zh-CN" sz="1600" dirty="0" smtClean="0">
                <a:latin typeface="+mn-ea"/>
              </a:rPr>
              <a:t>1</a:t>
            </a:r>
            <a:r>
              <a:rPr lang="zh-CN" altLang="en-US" sz="1600" dirty="0" smtClean="0">
                <a:latin typeface="+mn-ea"/>
              </a:rPr>
              <a:t>：私有云</a:t>
            </a:r>
            <a:endParaRPr lang="en-US" altLang="zh-CN" sz="1600" dirty="0" smtClean="0">
              <a:latin typeface="+mn-ea"/>
            </a:endParaRPr>
          </a:p>
          <a:p>
            <a:r>
              <a:rPr lang="en-US" altLang="zh-CN" sz="1600" dirty="0" smtClean="0">
                <a:latin typeface="+mn-ea"/>
              </a:rPr>
              <a:t>2</a:t>
            </a:r>
            <a:r>
              <a:rPr lang="zh-CN" altLang="en-US" sz="1600" dirty="0" smtClean="0">
                <a:latin typeface="+mn-ea"/>
              </a:rPr>
              <a:t>：社区云</a:t>
            </a:r>
            <a:endParaRPr lang="en-US" altLang="zh-CN" sz="1600" dirty="0" smtClean="0">
              <a:latin typeface="+mn-ea"/>
            </a:endParaRPr>
          </a:p>
          <a:p>
            <a:r>
              <a:rPr lang="en-US" altLang="zh-CN" sz="1600" dirty="0" smtClean="0">
                <a:latin typeface="+mn-ea"/>
              </a:rPr>
              <a:t>3</a:t>
            </a:r>
            <a:r>
              <a:rPr lang="zh-CN" altLang="en-US" sz="1600" dirty="0" smtClean="0">
                <a:latin typeface="+mn-ea"/>
              </a:rPr>
              <a:t>：公有云</a:t>
            </a:r>
            <a:endParaRPr lang="en-US" altLang="zh-CN" sz="1600" dirty="0" smtClean="0">
              <a:latin typeface="+mn-ea"/>
            </a:endParaRPr>
          </a:p>
          <a:p>
            <a:r>
              <a:rPr lang="en-US" altLang="zh-CN" sz="1600" dirty="0" smtClean="0">
                <a:latin typeface="+mn-ea"/>
              </a:rPr>
              <a:t>4</a:t>
            </a:r>
            <a:r>
              <a:rPr lang="zh-CN" altLang="en-US" sz="1600" dirty="0" smtClean="0">
                <a:latin typeface="+mn-ea"/>
              </a:rPr>
              <a:t>：混合云</a:t>
            </a:r>
            <a:endParaRPr lang="en-US" altLang="zh-CN" sz="1600" dirty="0" smtClean="0">
              <a:latin typeface="+mn-ea"/>
            </a:endParaRPr>
          </a:p>
        </p:txBody>
      </p:sp>
      <p:sp>
        <p:nvSpPr>
          <p:cNvPr id="57" name="Text Box 28"/>
          <p:cNvSpPr txBox="1">
            <a:spLocks noChangeArrowheads="1"/>
          </p:cNvSpPr>
          <p:nvPr/>
        </p:nvSpPr>
        <p:spPr bwMode="gray">
          <a:xfrm>
            <a:off x="5692799" y="1652923"/>
            <a:ext cx="1213794"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smtClean="0">
                <a:solidFill>
                  <a:srgbClr val="FFFFFF"/>
                </a:solidFill>
                <a:effectLst>
                  <a:outerShdw blurRad="38100" dist="38100" dir="2700000" algn="tl">
                    <a:srgbClr val="C0C0C0"/>
                  </a:outerShdw>
                </a:effectLst>
                <a:latin typeface="+mn-ea"/>
              </a:rPr>
              <a:t>4</a:t>
            </a:r>
            <a:r>
              <a:rPr lang="zh-CN" altLang="en-US" sz="4000" b="1" smtClean="0">
                <a:solidFill>
                  <a:srgbClr val="FFFFFF"/>
                </a:solidFill>
                <a:effectLst>
                  <a:outerShdw blurRad="38100" dist="38100" dir="2700000" algn="tl">
                    <a:srgbClr val="C0C0C0"/>
                  </a:outerShdw>
                </a:effectLst>
                <a:latin typeface="+mn-ea"/>
              </a:rPr>
              <a:t>种</a:t>
            </a:r>
            <a:endParaRPr lang="en-US" altLang="zh-CN" sz="4000" b="1" smtClean="0">
              <a:solidFill>
                <a:srgbClr val="FFFFFF"/>
              </a:solidFill>
              <a:effectLst>
                <a:outerShdw blurRad="38100" dist="38100" dir="2700000" algn="tl">
                  <a:srgbClr val="C0C0C0"/>
                </a:outerShdw>
              </a:effectLst>
              <a:latin typeface="+mn-ea"/>
            </a:endParaRPr>
          </a:p>
          <a:p>
            <a:pPr algn="ctr" eaLnBrk="0" hangingPunct="0">
              <a:defRPr/>
            </a:pPr>
            <a:r>
              <a:rPr lang="zh-CN" altLang="en-US" sz="4000" b="1" smtClean="0">
                <a:solidFill>
                  <a:srgbClr val="FFFFFF"/>
                </a:solidFill>
                <a:effectLst>
                  <a:outerShdw blurRad="38100" dist="38100" dir="2700000" algn="tl">
                    <a:srgbClr val="C0C0C0"/>
                  </a:outerShdw>
                </a:effectLst>
                <a:latin typeface="+mn-ea"/>
              </a:rPr>
              <a:t>部署</a:t>
            </a:r>
            <a:endParaRPr lang="en-US" altLang="zh-CN" sz="4000" b="1" dirty="0">
              <a:solidFill>
                <a:srgbClr val="FFFFFF"/>
              </a:solidFill>
              <a:effectLst>
                <a:outerShdw blurRad="38100" dist="38100" dir="2700000" algn="tl">
                  <a:srgbClr val="C0C0C0"/>
                </a:outerShdw>
              </a:effectLst>
              <a:latin typeface="+mn-ea"/>
            </a:endParaRPr>
          </a:p>
        </p:txBody>
      </p:sp>
      <p:sp>
        <p:nvSpPr>
          <p:cNvPr id="58" name="AutoShape 23"/>
          <p:cNvSpPr>
            <a:spLocks noChangeArrowheads="1"/>
          </p:cNvSpPr>
          <p:nvPr/>
        </p:nvSpPr>
        <p:spPr bwMode="gray">
          <a:xfrm>
            <a:off x="7328075" y="3266516"/>
            <a:ext cx="1600200" cy="2769868"/>
          </a:xfrm>
          <a:prstGeom prst="roundRect">
            <a:avLst>
              <a:gd name="adj" fmla="val 7935"/>
            </a:avLst>
          </a:prstGeom>
          <a:solidFill>
            <a:schemeClr val="bg1">
              <a:lumMod val="75000"/>
            </a:schemeClr>
          </a:solidFill>
          <a:ln w="9525">
            <a:noFill/>
            <a:round/>
            <a:headEnd/>
            <a:tailEnd/>
          </a:ln>
        </p:spPr>
        <p:txBody>
          <a:bodyPr wrap="none" anchor="ctr"/>
          <a:lstStyle/>
          <a:p>
            <a:endParaRPr lang="zh-CN" altLang="en-US">
              <a:latin typeface="+mn-ea"/>
            </a:endParaRPr>
          </a:p>
        </p:txBody>
      </p:sp>
      <p:sp>
        <p:nvSpPr>
          <p:cNvPr id="59" name="AutoShape 24"/>
          <p:cNvSpPr>
            <a:spLocks noChangeArrowheads="1"/>
          </p:cNvSpPr>
          <p:nvPr/>
        </p:nvSpPr>
        <p:spPr bwMode="gray">
          <a:xfrm>
            <a:off x="7274808" y="1461281"/>
            <a:ext cx="1727200" cy="1981200"/>
          </a:xfrm>
          <a:prstGeom prst="roundRect">
            <a:avLst>
              <a:gd name="adj" fmla="val 17509"/>
            </a:avLst>
          </a:prstGeom>
          <a:solidFill>
            <a:srgbClr val="34B034"/>
          </a:solidFill>
          <a:ln w="9525">
            <a:noFill/>
            <a:round/>
            <a:headEnd/>
            <a:tailEnd/>
          </a:ln>
        </p:spPr>
        <p:txBody>
          <a:bodyPr wrap="none" anchor="ctr"/>
          <a:lstStyle/>
          <a:p>
            <a:endParaRPr lang="zh-CN" altLang="en-US">
              <a:latin typeface="+mn-ea"/>
            </a:endParaRPr>
          </a:p>
        </p:txBody>
      </p:sp>
      <p:sp>
        <p:nvSpPr>
          <p:cNvPr id="60" name="AutoShape 25"/>
          <p:cNvSpPr>
            <a:spLocks noChangeArrowheads="1"/>
          </p:cNvSpPr>
          <p:nvPr/>
        </p:nvSpPr>
        <p:spPr bwMode="gray">
          <a:xfrm>
            <a:off x="7316083" y="2899556"/>
            <a:ext cx="1651000" cy="492125"/>
          </a:xfrm>
          <a:prstGeom prst="roundRect">
            <a:avLst>
              <a:gd name="adj" fmla="val 50000"/>
            </a:avLst>
          </a:prstGeom>
          <a:gradFill rotWithShape="1">
            <a:gsLst>
              <a:gs pos="0">
                <a:srgbClr val="34B034">
                  <a:alpha val="0"/>
                </a:srgbClr>
              </a:gs>
              <a:gs pos="100000">
                <a:srgbClr val="A3DBA3"/>
              </a:gs>
            </a:gsLst>
            <a:lin ang="5400000" scaled="1"/>
          </a:gradFill>
          <a:ln w="9525">
            <a:noFill/>
            <a:round/>
            <a:headEnd/>
            <a:tailEnd/>
          </a:ln>
        </p:spPr>
        <p:txBody>
          <a:bodyPr wrap="none" anchor="ctr"/>
          <a:lstStyle/>
          <a:p>
            <a:endParaRPr lang="zh-CN" altLang="en-US">
              <a:latin typeface="+mn-ea"/>
            </a:endParaRPr>
          </a:p>
        </p:txBody>
      </p:sp>
      <p:sp>
        <p:nvSpPr>
          <p:cNvPr id="61" name="AutoShape 26"/>
          <p:cNvSpPr>
            <a:spLocks noChangeArrowheads="1"/>
          </p:cNvSpPr>
          <p:nvPr/>
        </p:nvSpPr>
        <p:spPr bwMode="gray">
          <a:xfrm>
            <a:off x="7316083" y="1485094"/>
            <a:ext cx="1651000" cy="490537"/>
          </a:xfrm>
          <a:prstGeom prst="roundRect">
            <a:avLst>
              <a:gd name="adj" fmla="val 50000"/>
            </a:avLst>
          </a:prstGeom>
          <a:gradFill rotWithShape="1">
            <a:gsLst>
              <a:gs pos="0">
                <a:srgbClr val="E0F3E0"/>
              </a:gs>
              <a:gs pos="100000">
                <a:srgbClr val="34B034"/>
              </a:gs>
            </a:gsLst>
            <a:lin ang="5400000" scaled="1"/>
          </a:gradFill>
          <a:ln w="9525">
            <a:noFill/>
            <a:round/>
            <a:headEnd/>
            <a:tailEnd/>
          </a:ln>
        </p:spPr>
        <p:txBody>
          <a:bodyPr wrap="none" anchor="ctr"/>
          <a:lstStyle/>
          <a:p>
            <a:endParaRPr lang="zh-CN" altLang="en-US">
              <a:latin typeface="+mn-ea"/>
            </a:endParaRPr>
          </a:p>
        </p:txBody>
      </p:sp>
      <p:sp>
        <p:nvSpPr>
          <p:cNvPr id="62" name="Text Box 27"/>
          <p:cNvSpPr txBox="1">
            <a:spLocks noChangeArrowheads="1"/>
          </p:cNvSpPr>
          <p:nvPr/>
        </p:nvSpPr>
        <p:spPr bwMode="gray">
          <a:xfrm>
            <a:off x="7346678" y="3498101"/>
            <a:ext cx="1689818" cy="2062103"/>
          </a:xfrm>
          <a:prstGeom prst="rect">
            <a:avLst/>
          </a:prstGeom>
          <a:noFill/>
          <a:ln w="9525" algn="ctr">
            <a:noFill/>
            <a:miter lim="800000"/>
            <a:headEnd/>
            <a:tailEnd/>
          </a:ln>
        </p:spPr>
        <p:txBody>
          <a:bodyPr wrap="square">
            <a:spAutoFit/>
          </a:bodyPr>
          <a:lstStyle/>
          <a:p>
            <a:r>
              <a:rPr lang="en-US" altLang="zh-CN" sz="1600" dirty="0">
                <a:latin typeface="+mn-ea"/>
              </a:rPr>
              <a:t>1</a:t>
            </a:r>
            <a:r>
              <a:rPr lang="zh-CN" altLang="en-US" sz="1600" dirty="0" smtClean="0">
                <a:latin typeface="+mn-ea"/>
              </a:rPr>
              <a:t>：宽带网络接入</a:t>
            </a:r>
            <a:endParaRPr lang="en-US" altLang="zh-CN" sz="1600" dirty="0" smtClean="0">
              <a:latin typeface="+mn-ea"/>
            </a:endParaRPr>
          </a:p>
          <a:p>
            <a:r>
              <a:rPr lang="en-US" altLang="zh-CN" sz="1600" dirty="0" smtClean="0">
                <a:latin typeface="+mn-ea"/>
              </a:rPr>
              <a:t>2</a:t>
            </a:r>
            <a:r>
              <a:rPr lang="zh-CN" altLang="en-US" sz="1600" dirty="0" smtClean="0">
                <a:latin typeface="+mn-ea"/>
              </a:rPr>
              <a:t>：按需服务</a:t>
            </a:r>
            <a:endParaRPr lang="en-US" altLang="zh-CN" sz="1600" dirty="0" smtClean="0">
              <a:latin typeface="+mn-ea"/>
            </a:endParaRPr>
          </a:p>
          <a:p>
            <a:r>
              <a:rPr lang="en-US" altLang="zh-CN" sz="1600" dirty="0" smtClean="0">
                <a:latin typeface="+mn-ea"/>
              </a:rPr>
              <a:t>3</a:t>
            </a:r>
            <a:r>
              <a:rPr lang="zh-CN" altLang="en-US" sz="1600" dirty="0" smtClean="0">
                <a:latin typeface="+mn-ea"/>
              </a:rPr>
              <a:t>：资源共享</a:t>
            </a:r>
            <a:endParaRPr lang="en-US" altLang="zh-CN" sz="1600" dirty="0" smtClean="0">
              <a:latin typeface="+mn-ea"/>
            </a:endParaRPr>
          </a:p>
          <a:p>
            <a:r>
              <a:rPr lang="en-US" altLang="zh-CN" sz="1600" dirty="0" smtClean="0">
                <a:latin typeface="+mn-ea"/>
              </a:rPr>
              <a:t>4</a:t>
            </a:r>
            <a:r>
              <a:rPr lang="zh-CN" altLang="en-US" sz="1600" dirty="0" smtClean="0">
                <a:latin typeface="+mn-ea"/>
              </a:rPr>
              <a:t>：快速弹性扩展</a:t>
            </a:r>
            <a:endParaRPr lang="en-US" altLang="zh-CN" sz="1600" dirty="0" smtClean="0">
              <a:latin typeface="+mn-ea"/>
            </a:endParaRPr>
          </a:p>
          <a:p>
            <a:r>
              <a:rPr lang="en-US" altLang="zh-CN" sz="1600" dirty="0" smtClean="0">
                <a:latin typeface="+mn-ea"/>
              </a:rPr>
              <a:t>5</a:t>
            </a:r>
            <a:r>
              <a:rPr lang="zh-CN" altLang="en-US" sz="1600" dirty="0" smtClean="0">
                <a:latin typeface="+mn-ea"/>
              </a:rPr>
              <a:t>：服务可度量</a:t>
            </a:r>
            <a:endParaRPr lang="zh-CN" altLang="en-US" sz="1600" dirty="0">
              <a:latin typeface="+mn-ea"/>
            </a:endParaRPr>
          </a:p>
          <a:p>
            <a:endParaRPr lang="en-US" altLang="zh-CN" sz="1600" dirty="0" smtClean="0">
              <a:solidFill>
                <a:srgbClr val="FF0000"/>
              </a:solidFill>
              <a:latin typeface="+mn-ea"/>
            </a:endParaRPr>
          </a:p>
        </p:txBody>
      </p:sp>
      <p:sp>
        <p:nvSpPr>
          <p:cNvPr id="63" name="Text Box 28"/>
          <p:cNvSpPr txBox="1">
            <a:spLocks noChangeArrowheads="1"/>
          </p:cNvSpPr>
          <p:nvPr/>
        </p:nvSpPr>
        <p:spPr bwMode="gray">
          <a:xfrm>
            <a:off x="7533115" y="1629110"/>
            <a:ext cx="1210588" cy="1323439"/>
          </a:xfrm>
          <a:prstGeom prst="rect">
            <a:avLst/>
          </a:prstGeom>
          <a:noFill/>
          <a:ln w="9525" algn="ctr">
            <a:noFill/>
            <a:miter lim="800000"/>
            <a:headEnd/>
            <a:tailEnd/>
          </a:ln>
          <a:effectLst/>
        </p:spPr>
        <p:txBody>
          <a:bodyPr wrap="none">
            <a:spAutoFit/>
          </a:bodyPr>
          <a:lstStyle/>
          <a:p>
            <a:pPr algn="ctr" eaLnBrk="0" hangingPunct="0">
              <a:defRPr/>
            </a:pPr>
            <a:r>
              <a:rPr lang="en-US" altLang="zh-CN" sz="4000" b="1" dirty="0" smtClean="0">
                <a:solidFill>
                  <a:srgbClr val="FFFFFF"/>
                </a:solidFill>
                <a:effectLst>
                  <a:outerShdw blurRad="38100" dist="38100" dir="2700000" algn="tl">
                    <a:srgbClr val="C0C0C0"/>
                  </a:outerShdw>
                </a:effectLst>
                <a:latin typeface="+mn-ea"/>
              </a:rPr>
              <a:t>5</a:t>
            </a:r>
            <a:r>
              <a:rPr lang="zh-CN" altLang="en-US" sz="4000" b="1" dirty="0" smtClean="0">
                <a:solidFill>
                  <a:srgbClr val="FFFFFF"/>
                </a:solidFill>
                <a:effectLst>
                  <a:outerShdw blurRad="38100" dist="38100" dir="2700000" algn="tl">
                    <a:srgbClr val="C0C0C0"/>
                  </a:outerShdw>
                </a:effectLst>
                <a:latin typeface="+mn-ea"/>
              </a:rPr>
              <a:t>个</a:t>
            </a:r>
            <a:endParaRPr lang="en-US" altLang="zh-CN" sz="4000" b="1" dirty="0" smtClean="0">
              <a:solidFill>
                <a:srgbClr val="FFFFFF"/>
              </a:solidFill>
              <a:effectLst>
                <a:outerShdw blurRad="38100" dist="38100" dir="2700000" algn="tl">
                  <a:srgbClr val="C0C0C0"/>
                </a:outerShdw>
              </a:effectLst>
              <a:latin typeface="+mn-ea"/>
            </a:endParaRPr>
          </a:p>
          <a:p>
            <a:pPr algn="ctr" eaLnBrk="0" hangingPunct="0">
              <a:defRPr/>
            </a:pPr>
            <a:r>
              <a:rPr lang="zh-CN" altLang="en-US" sz="4000" b="1" dirty="0" smtClean="0">
                <a:solidFill>
                  <a:srgbClr val="FFFFFF"/>
                </a:solidFill>
                <a:effectLst>
                  <a:outerShdw blurRad="38100" dist="38100" dir="2700000" algn="tl">
                    <a:srgbClr val="C0C0C0"/>
                  </a:outerShdw>
                </a:effectLst>
                <a:latin typeface="+mn-ea"/>
              </a:rPr>
              <a:t>特点</a:t>
            </a:r>
            <a:endParaRPr lang="en-US" altLang="zh-CN" sz="4000" b="1" dirty="0">
              <a:solidFill>
                <a:srgbClr val="FFFFFF"/>
              </a:solidFill>
              <a:effectLst>
                <a:outerShdw blurRad="38100" dist="38100" dir="2700000" algn="tl">
                  <a:srgbClr val="C0C0C0"/>
                </a:outerShdw>
              </a:effectLst>
              <a:latin typeface="+mn-ea"/>
            </a:endParaRPr>
          </a:p>
        </p:txBody>
      </p:sp>
    </p:spTree>
    <p:extLst>
      <p:ext uri="{BB962C8B-B14F-4D97-AF65-F5344CB8AC3E}">
        <p14:creationId xmlns:p14="http://schemas.microsoft.com/office/powerpoint/2010/main" val="2996622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云计算</a:t>
            </a:r>
            <a:r>
              <a:rPr lang="zh-CN" altLang="en-US" dirty="0" smtClean="0"/>
              <a:t>的四大</a:t>
            </a:r>
            <a:r>
              <a:rPr lang="zh-CN" altLang="en-US" dirty="0"/>
              <a:t>支撑</a:t>
            </a:r>
            <a:r>
              <a:rPr lang="zh-CN" altLang="en-US" dirty="0" smtClean="0"/>
              <a:t>技术</a:t>
            </a:r>
            <a:endParaRPr lang="zh-CN" altLang="en-US" dirty="0"/>
          </a:p>
        </p:txBody>
      </p:sp>
      <p:sp>
        <p:nvSpPr>
          <p:cNvPr id="4" name="Rectangle 3"/>
          <p:cNvSpPr txBox="1">
            <a:spLocks noChangeArrowheads="1"/>
          </p:cNvSpPr>
          <p:nvPr/>
        </p:nvSpPr>
        <p:spPr>
          <a:xfrm>
            <a:off x="179512" y="2158826"/>
            <a:ext cx="2992388" cy="2592288"/>
          </a:xfrm>
          <a:prstGeom prst="rect">
            <a:avLst/>
          </a:prstGeom>
        </p:spPr>
        <p:txBody>
          <a:bodyPr/>
          <a:lstStyle/>
          <a:p>
            <a:pPr marL="342900" indent="-342900">
              <a:spcBef>
                <a:spcPct val="20000"/>
              </a:spcBef>
              <a:buClr>
                <a:schemeClr val="tx2"/>
              </a:buClr>
              <a:buFont typeface="Wingdings" pitchFamily="2" charset="2"/>
              <a:buChar char="v"/>
              <a:defRPr/>
            </a:pPr>
            <a:r>
              <a:rPr lang="zh-CN" altLang="en-US" sz="2400" kern="0" dirty="0">
                <a:latin typeface="+mn-ea"/>
              </a:rPr>
              <a:t>虚拟化技术</a:t>
            </a:r>
            <a:endParaRPr lang="zh-CN" altLang="en-US" sz="2400" b="1" kern="0" dirty="0">
              <a:solidFill>
                <a:srgbClr val="FF0000"/>
              </a:solidFill>
              <a:latin typeface="+mn-ea"/>
            </a:endParaRPr>
          </a:p>
          <a:p>
            <a:pPr marL="742950" lvl="1" indent="-285750">
              <a:spcBef>
                <a:spcPct val="20000"/>
              </a:spcBef>
              <a:buClr>
                <a:schemeClr val="accent1"/>
              </a:buClr>
              <a:buFont typeface="Wingdings" pitchFamily="2" charset="2"/>
              <a:buChar char="§"/>
              <a:defRPr/>
            </a:pPr>
            <a:r>
              <a:rPr lang="zh-CN" altLang="en-US" sz="1600" kern="0" dirty="0">
                <a:latin typeface="+mn-ea"/>
              </a:rPr>
              <a:t>硬件虚拟化</a:t>
            </a:r>
            <a:endParaRPr lang="en-US" altLang="zh-CN" sz="1600" kern="0" dirty="0">
              <a:latin typeface="+mn-ea"/>
            </a:endParaRPr>
          </a:p>
          <a:p>
            <a:pPr marL="742950" lvl="1" indent="-285750">
              <a:spcBef>
                <a:spcPct val="20000"/>
              </a:spcBef>
              <a:buClr>
                <a:schemeClr val="accent1"/>
              </a:buClr>
              <a:buFont typeface="Wingdings" pitchFamily="2" charset="2"/>
              <a:buChar char="§"/>
              <a:defRPr/>
            </a:pPr>
            <a:r>
              <a:rPr lang="zh-CN" altLang="en-US" sz="1600" kern="0" dirty="0">
                <a:latin typeface="+mn-ea"/>
              </a:rPr>
              <a:t>系统虚拟化</a:t>
            </a:r>
            <a:endParaRPr lang="en-US" altLang="zh-CN" sz="1600" kern="0" dirty="0">
              <a:latin typeface="+mn-ea"/>
            </a:endParaRPr>
          </a:p>
          <a:p>
            <a:pPr marL="742950" lvl="1" indent="-285750">
              <a:spcBef>
                <a:spcPct val="20000"/>
              </a:spcBef>
              <a:buClr>
                <a:schemeClr val="accent1"/>
              </a:buClr>
              <a:buFont typeface="Wingdings" pitchFamily="2" charset="2"/>
              <a:buChar char="§"/>
              <a:defRPr/>
            </a:pPr>
            <a:r>
              <a:rPr lang="zh-CN" altLang="en-US" sz="1600" kern="0" dirty="0">
                <a:latin typeface="+mn-ea"/>
              </a:rPr>
              <a:t>应用虚拟</a:t>
            </a:r>
            <a:r>
              <a:rPr lang="zh-CN" altLang="en-US" sz="1600" kern="0" dirty="0" smtClean="0">
                <a:latin typeface="+mn-ea"/>
              </a:rPr>
              <a:t>化</a:t>
            </a:r>
            <a:endParaRPr lang="en-US" altLang="zh-CN" sz="1600" kern="0" dirty="0" smtClean="0">
              <a:latin typeface="+mn-ea"/>
            </a:endParaRPr>
          </a:p>
          <a:p>
            <a:pPr marL="742950" lvl="1" indent="-285750">
              <a:spcBef>
                <a:spcPct val="20000"/>
              </a:spcBef>
              <a:buClr>
                <a:schemeClr val="accent1"/>
              </a:buClr>
              <a:buFont typeface="Wingdings" pitchFamily="2" charset="2"/>
              <a:buChar char="§"/>
              <a:defRPr/>
            </a:pPr>
            <a:endParaRPr lang="en-US" altLang="zh-CN" sz="1600" kern="0" dirty="0" smtClean="0">
              <a:latin typeface="+mn-ea"/>
            </a:endParaRPr>
          </a:p>
          <a:p>
            <a:pPr marL="742950" lvl="1" indent="-285750">
              <a:spcBef>
                <a:spcPct val="20000"/>
              </a:spcBef>
              <a:buClr>
                <a:schemeClr val="accent1"/>
              </a:buClr>
              <a:buFont typeface="Wingdings" pitchFamily="2" charset="2"/>
              <a:buChar char="§"/>
              <a:defRPr/>
            </a:pPr>
            <a:endParaRPr lang="zh-CN" altLang="en-US" sz="1600" kern="0" dirty="0">
              <a:latin typeface="+mn-ea"/>
            </a:endParaRPr>
          </a:p>
          <a:p>
            <a:pPr marL="342900" indent="-342900">
              <a:spcBef>
                <a:spcPct val="20000"/>
              </a:spcBef>
              <a:buClr>
                <a:schemeClr val="tx2"/>
              </a:buClr>
              <a:buFont typeface="Wingdings" pitchFamily="2" charset="2"/>
              <a:buChar char="v"/>
              <a:defRPr/>
            </a:pPr>
            <a:r>
              <a:rPr lang="zh-CN" altLang="en-US" sz="2400" kern="0" dirty="0">
                <a:latin typeface="+mn-ea"/>
              </a:rPr>
              <a:t>并行运算技术</a:t>
            </a:r>
            <a:endParaRPr lang="en-US" altLang="zh-CN" sz="2400" kern="0" dirty="0">
              <a:latin typeface="+mn-ea"/>
            </a:endParaRPr>
          </a:p>
          <a:p>
            <a:pPr marL="742950" lvl="1" indent="-285750">
              <a:spcBef>
                <a:spcPct val="20000"/>
              </a:spcBef>
              <a:buClr>
                <a:schemeClr val="accent1"/>
              </a:buClr>
              <a:buFont typeface="Wingdings" pitchFamily="2" charset="2"/>
              <a:buChar char="§"/>
              <a:defRPr/>
            </a:pPr>
            <a:r>
              <a:rPr lang="zh-CN" altLang="en-US" sz="1600" kern="0" dirty="0">
                <a:latin typeface="+mn-ea"/>
              </a:rPr>
              <a:t>映射（</a:t>
            </a:r>
            <a:r>
              <a:rPr lang="en-US" altLang="zh-CN" sz="1600" kern="0" dirty="0">
                <a:latin typeface="+mn-ea"/>
              </a:rPr>
              <a:t>Map)</a:t>
            </a:r>
          </a:p>
          <a:p>
            <a:pPr marL="742950" lvl="1" indent="-285750">
              <a:spcBef>
                <a:spcPct val="20000"/>
              </a:spcBef>
              <a:buClr>
                <a:schemeClr val="accent1"/>
              </a:buClr>
              <a:buFont typeface="Wingdings" pitchFamily="2" charset="2"/>
              <a:buChar char="§"/>
              <a:defRPr/>
            </a:pPr>
            <a:r>
              <a:rPr lang="zh-CN" altLang="en-US" sz="1600" kern="0" dirty="0">
                <a:latin typeface="+mn-ea"/>
              </a:rPr>
              <a:t>归约（</a:t>
            </a:r>
            <a:r>
              <a:rPr lang="en-US" altLang="zh-CN" sz="1600" kern="0" dirty="0">
                <a:latin typeface="+mn-ea"/>
              </a:rPr>
              <a:t>Reduce</a:t>
            </a:r>
            <a:r>
              <a:rPr lang="en-US" altLang="zh-CN" sz="1600" kern="0" dirty="0" smtClean="0">
                <a:latin typeface="+mn-ea"/>
              </a:rPr>
              <a:t>)</a:t>
            </a:r>
            <a:endParaRPr lang="zh-CN" altLang="en-US" sz="1600" kern="0" dirty="0">
              <a:latin typeface="+mn-ea"/>
            </a:endParaRPr>
          </a:p>
        </p:txBody>
      </p:sp>
      <p:sp>
        <p:nvSpPr>
          <p:cNvPr id="5" name="AutoShape 9"/>
          <p:cNvSpPr>
            <a:spLocks noChangeArrowheads="1"/>
          </p:cNvSpPr>
          <p:nvPr/>
        </p:nvSpPr>
        <p:spPr bwMode="auto">
          <a:xfrm>
            <a:off x="2915816" y="1700808"/>
            <a:ext cx="3024336" cy="864096"/>
          </a:xfrm>
          <a:prstGeom prst="roundRect">
            <a:avLst>
              <a:gd name="adj" fmla="val 10329"/>
            </a:avLst>
          </a:prstGeom>
          <a:solidFill>
            <a:schemeClr val="bg1">
              <a:lumMod val="95000"/>
            </a:schemeClr>
          </a:solidFill>
          <a:ln w="9525">
            <a:solidFill>
              <a:srgbClr val="800000"/>
            </a:solidFill>
            <a:prstDash val="dash"/>
            <a:round/>
            <a:headEnd/>
            <a:tailEnd/>
          </a:ln>
        </p:spPr>
        <p:txBody>
          <a:bodyPr anchor="ctr"/>
          <a:lstStyle/>
          <a:p>
            <a:pPr algn="ctr" eaLnBrk="1" hangingPunct="1">
              <a:defRPr/>
            </a:pPr>
            <a:r>
              <a:rPr lang="zh-CN" altLang="en-US" sz="2000" b="1" dirty="0" smtClean="0">
                <a:solidFill>
                  <a:srgbClr val="FF0000"/>
                </a:solidFill>
                <a:latin typeface="+mn-ea"/>
              </a:rPr>
              <a:t>四大技术是拆分</a:t>
            </a:r>
            <a:endParaRPr lang="en-US" altLang="zh-CN" sz="2000" b="1" dirty="0" smtClean="0">
              <a:solidFill>
                <a:srgbClr val="FF0000"/>
              </a:solidFill>
              <a:latin typeface="+mn-ea"/>
            </a:endParaRPr>
          </a:p>
          <a:p>
            <a:pPr algn="ctr" eaLnBrk="1" hangingPunct="1">
              <a:defRPr/>
            </a:pPr>
            <a:r>
              <a:rPr lang="zh-CN" altLang="en-US" sz="2000" b="1" dirty="0" smtClean="0">
                <a:solidFill>
                  <a:srgbClr val="FF0000"/>
                </a:solidFill>
                <a:latin typeface="+mn-ea"/>
              </a:rPr>
              <a:t>分布技术是合成</a:t>
            </a:r>
            <a:endParaRPr lang="zh-CN" altLang="en-US" sz="2000" b="1" dirty="0">
              <a:solidFill>
                <a:srgbClr val="FF0000"/>
              </a:solidFill>
              <a:latin typeface="+mn-ea"/>
            </a:endParaRPr>
          </a:p>
        </p:txBody>
      </p:sp>
      <p:pic>
        <p:nvPicPr>
          <p:cNvPr id="6" name="Picture 2" descr="云6"/>
          <p:cNvPicPr>
            <a:picLocks noChangeAspect="1" noChangeArrowheads="1"/>
          </p:cNvPicPr>
          <p:nvPr/>
        </p:nvPicPr>
        <p:blipFill>
          <a:blip r:embed="rId3" cstate="print"/>
          <a:srcRect/>
          <a:stretch>
            <a:fillRect/>
          </a:stretch>
        </p:blipFill>
        <p:spPr bwMode="auto">
          <a:xfrm>
            <a:off x="2843808" y="2858194"/>
            <a:ext cx="3168352" cy="1697043"/>
          </a:xfrm>
          <a:prstGeom prst="rect">
            <a:avLst/>
          </a:prstGeom>
          <a:noFill/>
          <a:ln w="9525">
            <a:noFill/>
            <a:miter lim="800000"/>
            <a:headEnd/>
            <a:tailEnd/>
          </a:ln>
        </p:spPr>
      </p:pic>
      <p:grpSp>
        <p:nvGrpSpPr>
          <p:cNvPr id="7" name="Group 63"/>
          <p:cNvGrpSpPr>
            <a:grpSpLocks/>
          </p:cNvGrpSpPr>
          <p:nvPr/>
        </p:nvGrpSpPr>
        <p:grpSpPr bwMode="auto">
          <a:xfrm>
            <a:off x="3275856" y="4514378"/>
            <a:ext cx="1181100" cy="858838"/>
            <a:chOff x="249" y="2662"/>
            <a:chExt cx="744" cy="541"/>
          </a:xfrm>
        </p:grpSpPr>
        <p:pic>
          <p:nvPicPr>
            <p:cNvPr id="8" name="Picture 64"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9" y="2792"/>
              <a:ext cx="90" cy="224"/>
            </a:xfrm>
            <a:prstGeom prst="rect">
              <a:avLst/>
            </a:prstGeom>
            <a:noFill/>
            <a:ln w="9525" algn="ctr">
              <a:noFill/>
              <a:miter lim="800000"/>
              <a:headEnd/>
              <a:tailEnd/>
            </a:ln>
          </p:spPr>
        </p:pic>
        <p:pic>
          <p:nvPicPr>
            <p:cNvPr id="9" name="Picture 65" descr="emc_cx300"/>
            <p:cNvPicPr preferRelativeResize="0">
              <a:picLocks noChangeAspect="1" noChangeArrowheads="1"/>
            </p:cNvPicPr>
            <p:nvPr/>
          </p:nvPicPr>
          <p:blipFill>
            <a:blip r:embed="rId5" cstate="print"/>
            <a:srcRect/>
            <a:stretch>
              <a:fillRect/>
            </a:stretch>
          </p:blipFill>
          <p:spPr bwMode="auto">
            <a:xfrm>
              <a:off x="249" y="2976"/>
              <a:ext cx="196" cy="227"/>
            </a:xfrm>
            <a:prstGeom prst="rect">
              <a:avLst/>
            </a:prstGeom>
            <a:noFill/>
            <a:ln w="9525">
              <a:noFill/>
              <a:miter lim="800000"/>
              <a:headEnd/>
              <a:tailEnd/>
            </a:ln>
          </p:spPr>
        </p:pic>
        <p:pic>
          <p:nvPicPr>
            <p:cNvPr id="10" name="Picture 66" descr="emc_cx300"/>
            <p:cNvPicPr preferRelativeResize="0">
              <a:picLocks noChangeAspect="1" noChangeArrowheads="1"/>
            </p:cNvPicPr>
            <p:nvPr/>
          </p:nvPicPr>
          <p:blipFill>
            <a:blip r:embed="rId5" cstate="print"/>
            <a:srcRect/>
            <a:stretch>
              <a:fillRect/>
            </a:stretch>
          </p:blipFill>
          <p:spPr bwMode="auto">
            <a:xfrm>
              <a:off x="386" y="2976"/>
              <a:ext cx="196" cy="227"/>
            </a:xfrm>
            <a:prstGeom prst="rect">
              <a:avLst/>
            </a:prstGeom>
            <a:noFill/>
            <a:ln w="9525">
              <a:noFill/>
              <a:miter lim="800000"/>
              <a:headEnd/>
              <a:tailEnd/>
            </a:ln>
          </p:spPr>
        </p:pic>
        <p:pic>
          <p:nvPicPr>
            <p:cNvPr id="11" name="Picture 67" descr="emc_cx300"/>
            <p:cNvPicPr preferRelativeResize="0">
              <a:picLocks noChangeAspect="1" noChangeArrowheads="1"/>
            </p:cNvPicPr>
            <p:nvPr/>
          </p:nvPicPr>
          <p:blipFill>
            <a:blip r:embed="rId5" cstate="print"/>
            <a:srcRect/>
            <a:stretch>
              <a:fillRect/>
            </a:stretch>
          </p:blipFill>
          <p:spPr bwMode="auto">
            <a:xfrm>
              <a:off x="523" y="2976"/>
              <a:ext cx="196" cy="227"/>
            </a:xfrm>
            <a:prstGeom prst="rect">
              <a:avLst/>
            </a:prstGeom>
            <a:noFill/>
            <a:ln w="9525">
              <a:noFill/>
              <a:miter lim="800000"/>
              <a:headEnd/>
              <a:tailEnd/>
            </a:ln>
          </p:spPr>
        </p:pic>
        <p:pic>
          <p:nvPicPr>
            <p:cNvPr id="12" name="Picture 68" descr="emc_cx300"/>
            <p:cNvPicPr preferRelativeResize="0">
              <a:picLocks noChangeAspect="1" noChangeArrowheads="1"/>
            </p:cNvPicPr>
            <p:nvPr/>
          </p:nvPicPr>
          <p:blipFill>
            <a:blip r:embed="rId5" cstate="print"/>
            <a:srcRect/>
            <a:stretch>
              <a:fillRect/>
            </a:stretch>
          </p:blipFill>
          <p:spPr bwMode="auto">
            <a:xfrm>
              <a:off x="660" y="2976"/>
              <a:ext cx="196" cy="227"/>
            </a:xfrm>
            <a:prstGeom prst="rect">
              <a:avLst/>
            </a:prstGeom>
            <a:noFill/>
            <a:ln w="9525">
              <a:noFill/>
              <a:miter lim="800000"/>
              <a:headEnd/>
              <a:tailEnd/>
            </a:ln>
          </p:spPr>
        </p:pic>
        <p:pic>
          <p:nvPicPr>
            <p:cNvPr id="13" name="Picture 69" descr="emc_cx300"/>
            <p:cNvPicPr preferRelativeResize="0">
              <a:picLocks noChangeAspect="1" noChangeArrowheads="1"/>
            </p:cNvPicPr>
            <p:nvPr/>
          </p:nvPicPr>
          <p:blipFill>
            <a:blip r:embed="rId5" cstate="print"/>
            <a:srcRect/>
            <a:stretch>
              <a:fillRect/>
            </a:stretch>
          </p:blipFill>
          <p:spPr bwMode="auto">
            <a:xfrm>
              <a:off x="797" y="2976"/>
              <a:ext cx="196" cy="227"/>
            </a:xfrm>
            <a:prstGeom prst="rect">
              <a:avLst/>
            </a:prstGeom>
            <a:noFill/>
            <a:ln w="9525">
              <a:noFill/>
              <a:miter lim="800000"/>
              <a:headEnd/>
              <a:tailEnd/>
            </a:ln>
          </p:spPr>
        </p:pic>
        <p:pic>
          <p:nvPicPr>
            <p:cNvPr id="14" name="Picture 70"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1" y="2792"/>
              <a:ext cx="90" cy="224"/>
            </a:xfrm>
            <a:prstGeom prst="rect">
              <a:avLst/>
            </a:prstGeom>
            <a:noFill/>
            <a:ln w="9525" algn="ctr">
              <a:noFill/>
              <a:miter lim="800000"/>
              <a:headEnd/>
              <a:tailEnd/>
            </a:ln>
          </p:spPr>
        </p:pic>
        <p:pic>
          <p:nvPicPr>
            <p:cNvPr id="15" name="Picture 71"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5" y="2792"/>
              <a:ext cx="90" cy="224"/>
            </a:xfrm>
            <a:prstGeom prst="rect">
              <a:avLst/>
            </a:prstGeom>
            <a:noFill/>
            <a:ln w="9525" algn="ctr">
              <a:noFill/>
              <a:miter lim="800000"/>
              <a:headEnd/>
              <a:tailEnd/>
            </a:ln>
          </p:spPr>
        </p:pic>
        <p:pic>
          <p:nvPicPr>
            <p:cNvPr id="16" name="Picture 72"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57" y="2792"/>
              <a:ext cx="90" cy="224"/>
            </a:xfrm>
            <a:prstGeom prst="rect">
              <a:avLst/>
            </a:prstGeom>
            <a:noFill/>
            <a:ln w="9525" algn="ctr">
              <a:noFill/>
              <a:miter lim="800000"/>
              <a:headEnd/>
              <a:tailEnd/>
            </a:ln>
          </p:spPr>
        </p:pic>
        <p:pic>
          <p:nvPicPr>
            <p:cNvPr id="17" name="Picture 73"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1" y="2662"/>
              <a:ext cx="53" cy="133"/>
            </a:xfrm>
            <a:prstGeom prst="rect">
              <a:avLst/>
            </a:prstGeom>
            <a:noFill/>
            <a:ln w="9525" algn="ctr">
              <a:noFill/>
              <a:miter lim="800000"/>
              <a:headEnd/>
              <a:tailEnd/>
            </a:ln>
          </p:spPr>
        </p:pic>
        <p:pic>
          <p:nvPicPr>
            <p:cNvPr id="18" name="Picture 74"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2" y="2662"/>
              <a:ext cx="53" cy="133"/>
            </a:xfrm>
            <a:prstGeom prst="rect">
              <a:avLst/>
            </a:prstGeom>
            <a:noFill/>
            <a:ln w="9525" algn="ctr">
              <a:noFill/>
              <a:miter lim="800000"/>
              <a:headEnd/>
              <a:tailEnd/>
            </a:ln>
          </p:spPr>
        </p:pic>
        <p:pic>
          <p:nvPicPr>
            <p:cNvPr id="19" name="Picture 75"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73" y="2662"/>
              <a:ext cx="53" cy="133"/>
            </a:xfrm>
            <a:prstGeom prst="rect">
              <a:avLst/>
            </a:prstGeom>
            <a:noFill/>
            <a:ln w="9525" algn="ctr">
              <a:noFill/>
              <a:miter lim="800000"/>
              <a:headEnd/>
              <a:tailEnd/>
            </a:ln>
          </p:spPr>
        </p:pic>
        <p:pic>
          <p:nvPicPr>
            <p:cNvPr id="20" name="Picture 76"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3" y="2662"/>
              <a:ext cx="53" cy="133"/>
            </a:xfrm>
            <a:prstGeom prst="rect">
              <a:avLst/>
            </a:prstGeom>
            <a:noFill/>
            <a:ln w="9525" algn="ctr">
              <a:noFill/>
              <a:miter lim="800000"/>
              <a:headEnd/>
              <a:tailEnd/>
            </a:ln>
          </p:spPr>
        </p:pic>
        <p:pic>
          <p:nvPicPr>
            <p:cNvPr id="21" name="Picture 77"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4" y="2662"/>
              <a:ext cx="53" cy="133"/>
            </a:xfrm>
            <a:prstGeom prst="rect">
              <a:avLst/>
            </a:prstGeom>
            <a:noFill/>
            <a:ln w="9525" algn="ctr">
              <a:noFill/>
              <a:miter lim="800000"/>
              <a:headEnd/>
              <a:tailEnd/>
            </a:ln>
          </p:spPr>
        </p:pic>
        <p:pic>
          <p:nvPicPr>
            <p:cNvPr id="22" name="Picture 78"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53" y="2792"/>
              <a:ext cx="90" cy="224"/>
            </a:xfrm>
            <a:prstGeom prst="rect">
              <a:avLst/>
            </a:prstGeom>
            <a:noFill/>
            <a:ln w="9525" algn="ctr">
              <a:noFill/>
              <a:miter lim="800000"/>
              <a:headEnd/>
              <a:tailEnd/>
            </a:ln>
          </p:spPr>
        </p:pic>
      </p:grpSp>
      <p:grpSp>
        <p:nvGrpSpPr>
          <p:cNvPr id="23" name="Group 79"/>
          <p:cNvGrpSpPr>
            <a:grpSpLocks/>
          </p:cNvGrpSpPr>
          <p:nvPr/>
        </p:nvGrpSpPr>
        <p:grpSpPr bwMode="auto">
          <a:xfrm>
            <a:off x="4499992" y="4514378"/>
            <a:ext cx="1181100" cy="858838"/>
            <a:chOff x="249" y="2662"/>
            <a:chExt cx="744" cy="541"/>
          </a:xfrm>
        </p:grpSpPr>
        <p:pic>
          <p:nvPicPr>
            <p:cNvPr id="24" name="Picture 80"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9" y="2792"/>
              <a:ext cx="90" cy="224"/>
            </a:xfrm>
            <a:prstGeom prst="rect">
              <a:avLst/>
            </a:prstGeom>
            <a:noFill/>
            <a:ln w="9525" algn="ctr">
              <a:noFill/>
              <a:miter lim="800000"/>
              <a:headEnd/>
              <a:tailEnd/>
            </a:ln>
          </p:spPr>
        </p:pic>
        <p:pic>
          <p:nvPicPr>
            <p:cNvPr id="25" name="Picture 81" descr="emc_cx300"/>
            <p:cNvPicPr preferRelativeResize="0">
              <a:picLocks noChangeAspect="1" noChangeArrowheads="1"/>
            </p:cNvPicPr>
            <p:nvPr/>
          </p:nvPicPr>
          <p:blipFill>
            <a:blip r:embed="rId5" cstate="print"/>
            <a:srcRect/>
            <a:stretch>
              <a:fillRect/>
            </a:stretch>
          </p:blipFill>
          <p:spPr bwMode="auto">
            <a:xfrm>
              <a:off x="249" y="2976"/>
              <a:ext cx="196" cy="227"/>
            </a:xfrm>
            <a:prstGeom prst="rect">
              <a:avLst/>
            </a:prstGeom>
            <a:noFill/>
            <a:ln w="9525">
              <a:noFill/>
              <a:miter lim="800000"/>
              <a:headEnd/>
              <a:tailEnd/>
            </a:ln>
          </p:spPr>
        </p:pic>
        <p:pic>
          <p:nvPicPr>
            <p:cNvPr id="26" name="Picture 82" descr="emc_cx300"/>
            <p:cNvPicPr preferRelativeResize="0">
              <a:picLocks noChangeAspect="1" noChangeArrowheads="1"/>
            </p:cNvPicPr>
            <p:nvPr/>
          </p:nvPicPr>
          <p:blipFill>
            <a:blip r:embed="rId5" cstate="print"/>
            <a:srcRect/>
            <a:stretch>
              <a:fillRect/>
            </a:stretch>
          </p:blipFill>
          <p:spPr bwMode="auto">
            <a:xfrm>
              <a:off x="386" y="2976"/>
              <a:ext cx="196" cy="227"/>
            </a:xfrm>
            <a:prstGeom prst="rect">
              <a:avLst/>
            </a:prstGeom>
            <a:noFill/>
            <a:ln w="9525">
              <a:noFill/>
              <a:miter lim="800000"/>
              <a:headEnd/>
              <a:tailEnd/>
            </a:ln>
          </p:spPr>
        </p:pic>
        <p:pic>
          <p:nvPicPr>
            <p:cNvPr id="27" name="Picture 83" descr="emc_cx300"/>
            <p:cNvPicPr preferRelativeResize="0">
              <a:picLocks noChangeAspect="1" noChangeArrowheads="1"/>
            </p:cNvPicPr>
            <p:nvPr/>
          </p:nvPicPr>
          <p:blipFill>
            <a:blip r:embed="rId5" cstate="print"/>
            <a:srcRect/>
            <a:stretch>
              <a:fillRect/>
            </a:stretch>
          </p:blipFill>
          <p:spPr bwMode="auto">
            <a:xfrm>
              <a:off x="523" y="2976"/>
              <a:ext cx="196" cy="227"/>
            </a:xfrm>
            <a:prstGeom prst="rect">
              <a:avLst/>
            </a:prstGeom>
            <a:noFill/>
            <a:ln w="9525">
              <a:noFill/>
              <a:miter lim="800000"/>
              <a:headEnd/>
              <a:tailEnd/>
            </a:ln>
          </p:spPr>
        </p:pic>
        <p:pic>
          <p:nvPicPr>
            <p:cNvPr id="28" name="Picture 84" descr="emc_cx300"/>
            <p:cNvPicPr preferRelativeResize="0">
              <a:picLocks noChangeAspect="1" noChangeArrowheads="1"/>
            </p:cNvPicPr>
            <p:nvPr/>
          </p:nvPicPr>
          <p:blipFill>
            <a:blip r:embed="rId5" cstate="print"/>
            <a:srcRect/>
            <a:stretch>
              <a:fillRect/>
            </a:stretch>
          </p:blipFill>
          <p:spPr bwMode="auto">
            <a:xfrm>
              <a:off x="660" y="2976"/>
              <a:ext cx="196" cy="227"/>
            </a:xfrm>
            <a:prstGeom prst="rect">
              <a:avLst/>
            </a:prstGeom>
            <a:noFill/>
            <a:ln w="9525">
              <a:noFill/>
              <a:miter lim="800000"/>
              <a:headEnd/>
              <a:tailEnd/>
            </a:ln>
          </p:spPr>
        </p:pic>
        <p:pic>
          <p:nvPicPr>
            <p:cNvPr id="29" name="Picture 85" descr="emc_cx300"/>
            <p:cNvPicPr preferRelativeResize="0">
              <a:picLocks noChangeAspect="1" noChangeArrowheads="1"/>
            </p:cNvPicPr>
            <p:nvPr/>
          </p:nvPicPr>
          <p:blipFill>
            <a:blip r:embed="rId5" cstate="print"/>
            <a:srcRect/>
            <a:stretch>
              <a:fillRect/>
            </a:stretch>
          </p:blipFill>
          <p:spPr bwMode="auto">
            <a:xfrm>
              <a:off x="797" y="2976"/>
              <a:ext cx="196" cy="227"/>
            </a:xfrm>
            <a:prstGeom prst="rect">
              <a:avLst/>
            </a:prstGeom>
            <a:noFill/>
            <a:ln w="9525">
              <a:noFill/>
              <a:miter lim="800000"/>
              <a:headEnd/>
              <a:tailEnd/>
            </a:ln>
          </p:spPr>
        </p:pic>
        <p:pic>
          <p:nvPicPr>
            <p:cNvPr id="30" name="Picture 86"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1" y="2792"/>
              <a:ext cx="90" cy="224"/>
            </a:xfrm>
            <a:prstGeom prst="rect">
              <a:avLst/>
            </a:prstGeom>
            <a:noFill/>
            <a:ln w="9525" algn="ctr">
              <a:noFill/>
              <a:miter lim="800000"/>
              <a:headEnd/>
              <a:tailEnd/>
            </a:ln>
          </p:spPr>
        </p:pic>
        <p:pic>
          <p:nvPicPr>
            <p:cNvPr id="31" name="Picture 87"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5" y="2792"/>
              <a:ext cx="90" cy="224"/>
            </a:xfrm>
            <a:prstGeom prst="rect">
              <a:avLst/>
            </a:prstGeom>
            <a:noFill/>
            <a:ln w="9525" algn="ctr">
              <a:noFill/>
              <a:miter lim="800000"/>
              <a:headEnd/>
              <a:tailEnd/>
            </a:ln>
          </p:spPr>
        </p:pic>
        <p:pic>
          <p:nvPicPr>
            <p:cNvPr id="32" name="Picture 88"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57" y="2792"/>
              <a:ext cx="90" cy="224"/>
            </a:xfrm>
            <a:prstGeom prst="rect">
              <a:avLst/>
            </a:prstGeom>
            <a:noFill/>
            <a:ln w="9525" algn="ctr">
              <a:noFill/>
              <a:miter lim="800000"/>
              <a:headEnd/>
              <a:tailEnd/>
            </a:ln>
          </p:spPr>
        </p:pic>
        <p:pic>
          <p:nvPicPr>
            <p:cNvPr id="33" name="Picture 89"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1" y="2662"/>
              <a:ext cx="53" cy="133"/>
            </a:xfrm>
            <a:prstGeom prst="rect">
              <a:avLst/>
            </a:prstGeom>
            <a:noFill/>
            <a:ln w="9525" algn="ctr">
              <a:noFill/>
              <a:miter lim="800000"/>
              <a:headEnd/>
              <a:tailEnd/>
            </a:ln>
          </p:spPr>
        </p:pic>
        <p:pic>
          <p:nvPicPr>
            <p:cNvPr id="34" name="Picture 90"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2" y="2662"/>
              <a:ext cx="53" cy="133"/>
            </a:xfrm>
            <a:prstGeom prst="rect">
              <a:avLst/>
            </a:prstGeom>
            <a:noFill/>
            <a:ln w="9525" algn="ctr">
              <a:noFill/>
              <a:miter lim="800000"/>
              <a:headEnd/>
              <a:tailEnd/>
            </a:ln>
          </p:spPr>
        </p:pic>
        <p:pic>
          <p:nvPicPr>
            <p:cNvPr id="35" name="Picture 91"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73" y="2662"/>
              <a:ext cx="53" cy="133"/>
            </a:xfrm>
            <a:prstGeom prst="rect">
              <a:avLst/>
            </a:prstGeom>
            <a:noFill/>
            <a:ln w="9525" algn="ctr">
              <a:noFill/>
              <a:miter lim="800000"/>
              <a:headEnd/>
              <a:tailEnd/>
            </a:ln>
          </p:spPr>
        </p:pic>
        <p:pic>
          <p:nvPicPr>
            <p:cNvPr id="36" name="Picture 92"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3" y="2662"/>
              <a:ext cx="53" cy="133"/>
            </a:xfrm>
            <a:prstGeom prst="rect">
              <a:avLst/>
            </a:prstGeom>
            <a:noFill/>
            <a:ln w="9525" algn="ctr">
              <a:noFill/>
              <a:miter lim="800000"/>
              <a:headEnd/>
              <a:tailEnd/>
            </a:ln>
          </p:spPr>
        </p:pic>
        <p:pic>
          <p:nvPicPr>
            <p:cNvPr id="37" name="Picture 93" descr="36(litt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4" y="2662"/>
              <a:ext cx="53" cy="133"/>
            </a:xfrm>
            <a:prstGeom prst="rect">
              <a:avLst/>
            </a:prstGeom>
            <a:noFill/>
            <a:ln w="9525" algn="ctr">
              <a:noFill/>
              <a:miter lim="800000"/>
              <a:headEnd/>
              <a:tailEnd/>
            </a:ln>
          </p:spPr>
        </p:pic>
        <p:pic>
          <p:nvPicPr>
            <p:cNvPr id="38" name="Picture 94" descr="36(litt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53" y="2792"/>
              <a:ext cx="90" cy="224"/>
            </a:xfrm>
            <a:prstGeom prst="rect">
              <a:avLst/>
            </a:prstGeom>
            <a:noFill/>
            <a:ln w="9525" algn="ctr">
              <a:noFill/>
              <a:miter lim="800000"/>
              <a:headEnd/>
              <a:tailEnd/>
            </a:ln>
          </p:spPr>
        </p:pic>
      </p:grpSp>
      <p:sp>
        <p:nvSpPr>
          <p:cNvPr id="39" name="圆角矩形 38"/>
          <p:cNvSpPr/>
          <p:nvPr/>
        </p:nvSpPr>
        <p:spPr bwMode="auto">
          <a:xfrm>
            <a:off x="219571" y="3526978"/>
            <a:ext cx="2268760" cy="432048"/>
          </a:xfrm>
          <a:prstGeom prst="roundRect">
            <a:avLst/>
          </a:prstGeom>
          <a:solidFill>
            <a:srgbClr val="C0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lvl="1" algn="ctr" eaLnBrk="1" hangingPunct="1"/>
            <a:r>
              <a:rPr lang="zh-CN" altLang="en-US" sz="2000" b="1" dirty="0" smtClean="0">
                <a:latin typeface="+mn-ea"/>
              </a:rPr>
              <a:t>一机变多机</a:t>
            </a:r>
            <a:endParaRPr lang="en-US" altLang="zh-CN" sz="2000" b="1" dirty="0" smtClean="0">
              <a:latin typeface="+mn-ea"/>
            </a:endParaRPr>
          </a:p>
          <a:p>
            <a:pPr algn="ctr"/>
            <a:endParaRPr kumimoji="0" lang="zh-CN" altLang="en-US" sz="1800" b="1" i="0" u="none" strike="noStrike" cap="none" normalizeH="0" baseline="0" dirty="0" smtClean="0">
              <a:ln>
                <a:noFill/>
              </a:ln>
              <a:solidFill>
                <a:schemeClr val="tx1"/>
              </a:solidFill>
              <a:effectLst/>
              <a:latin typeface="+mn-ea"/>
            </a:endParaRPr>
          </a:p>
        </p:txBody>
      </p:sp>
      <p:sp>
        <p:nvSpPr>
          <p:cNvPr id="40" name="圆角矩形 39"/>
          <p:cNvSpPr/>
          <p:nvPr/>
        </p:nvSpPr>
        <p:spPr bwMode="auto">
          <a:xfrm>
            <a:off x="219571" y="5183162"/>
            <a:ext cx="2268760" cy="432048"/>
          </a:xfrm>
          <a:prstGeom prst="roundRect">
            <a:avLst/>
          </a:prstGeom>
          <a:solidFill>
            <a:srgbClr val="C0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lvl="1" algn="ctr" eaLnBrk="1" hangingPunct="1"/>
            <a:r>
              <a:rPr lang="zh-CN" altLang="en-US" sz="2000" b="1" dirty="0" smtClean="0">
                <a:latin typeface="+mn-ea"/>
              </a:rPr>
              <a:t>一算变多算</a:t>
            </a:r>
            <a:endParaRPr lang="en-US" altLang="zh-CN" sz="2000" b="1" dirty="0" smtClean="0">
              <a:latin typeface="+mn-ea"/>
            </a:endParaRPr>
          </a:p>
          <a:p>
            <a:pPr algn="ctr"/>
            <a:endParaRPr lang="zh-CN" altLang="en-US" sz="2000" b="1" dirty="0" smtClean="0">
              <a:latin typeface="+mn-ea"/>
            </a:endParaRPr>
          </a:p>
        </p:txBody>
      </p:sp>
      <p:sp>
        <p:nvSpPr>
          <p:cNvPr id="41" name="圆角矩形 40"/>
          <p:cNvSpPr/>
          <p:nvPr/>
        </p:nvSpPr>
        <p:spPr bwMode="auto">
          <a:xfrm>
            <a:off x="6156176" y="5183162"/>
            <a:ext cx="2268760" cy="432048"/>
          </a:xfrm>
          <a:prstGeom prst="roundRect">
            <a:avLst/>
          </a:prstGeom>
          <a:solidFill>
            <a:srgbClr val="C0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lvl="1" algn="ctr" eaLnBrk="1" hangingPunct="1"/>
            <a:r>
              <a:rPr lang="zh-CN" altLang="en-US" sz="2000" b="1" dirty="0" smtClean="0">
                <a:latin typeface="+mn-ea"/>
              </a:rPr>
              <a:t>一存变多存</a:t>
            </a:r>
            <a:endParaRPr lang="en-US" altLang="zh-CN" sz="2000" b="1" dirty="0" smtClean="0">
              <a:latin typeface="+mn-ea"/>
            </a:endParaRPr>
          </a:p>
          <a:p>
            <a:pPr algn="ctr"/>
            <a:endParaRPr lang="zh-CN" altLang="en-US" sz="2000" b="1" dirty="0" smtClean="0">
              <a:latin typeface="+mn-ea"/>
            </a:endParaRPr>
          </a:p>
        </p:txBody>
      </p:sp>
      <p:sp>
        <p:nvSpPr>
          <p:cNvPr id="42" name="Rectangle 3"/>
          <p:cNvSpPr txBox="1">
            <a:spLocks noChangeArrowheads="1"/>
          </p:cNvSpPr>
          <p:nvPr/>
        </p:nvSpPr>
        <p:spPr>
          <a:xfrm>
            <a:off x="6044108" y="2158826"/>
            <a:ext cx="2992388" cy="4654550"/>
          </a:xfrm>
          <a:prstGeom prst="rect">
            <a:avLst/>
          </a:prstGeom>
        </p:spPr>
        <p:txBody>
          <a:bodyPr/>
          <a:lstStyle/>
          <a:p>
            <a:pPr marL="342900" indent="-342900">
              <a:spcBef>
                <a:spcPct val="20000"/>
              </a:spcBef>
              <a:buClr>
                <a:schemeClr val="tx2"/>
              </a:buClr>
              <a:buFont typeface="Wingdings" pitchFamily="2" charset="2"/>
              <a:buChar char="v"/>
              <a:defRPr/>
            </a:pPr>
            <a:r>
              <a:rPr lang="zh-CN" altLang="en-US" sz="2400" kern="0" dirty="0" smtClean="0">
                <a:latin typeface="+mn-ea"/>
              </a:rPr>
              <a:t>海量数据管理技术</a:t>
            </a:r>
            <a:endParaRPr lang="en-US" altLang="zh-CN" sz="2400" kern="0" dirty="0" smtClean="0">
              <a:latin typeface="+mn-ea"/>
            </a:endParaRPr>
          </a:p>
          <a:p>
            <a:pPr marL="742950" lvl="1" indent="-285750">
              <a:spcBef>
                <a:spcPct val="20000"/>
              </a:spcBef>
              <a:buClr>
                <a:schemeClr val="accent1"/>
              </a:buClr>
              <a:buFont typeface="Wingdings" pitchFamily="2" charset="2"/>
              <a:buChar char="§"/>
              <a:defRPr/>
            </a:pPr>
            <a:r>
              <a:rPr lang="zh-CN" altLang="en-US" sz="1600" kern="0" dirty="0" smtClean="0">
                <a:latin typeface="+mn-ea"/>
              </a:rPr>
              <a:t>列族存贮</a:t>
            </a:r>
            <a:endParaRPr lang="en-US" altLang="zh-CN" sz="1600" kern="0" dirty="0" smtClean="0">
              <a:latin typeface="+mn-ea"/>
            </a:endParaRPr>
          </a:p>
          <a:p>
            <a:pPr marL="742950" lvl="1" indent="-285750">
              <a:spcBef>
                <a:spcPct val="20000"/>
              </a:spcBef>
              <a:buClr>
                <a:schemeClr val="accent1"/>
              </a:buClr>
              <a:buFont typeface="Wingdings" pitchFamily="2" charset="2"/>
              <a:buChar char="§"/>
              <a:defRPr/>
            </a:pPr>
            <a:r>
              <a:rPr lang="zh-CN" altLang="en-US" sz="1600" kern="0" dirty="0" smtClean="0">
                <a:latin typeface="+mn-ea"/>
              </a:rPr>
              <a:t>主服务器</a:t>
            </a:r>
            <a:endParaRPr lang="en-US" altLang="zh-CN" sz="1600" kern="0" dirty="0" smtClean="0">
              <a:latin typeface="+mn-ea"/>
            </a:endParaRPr>
          </a:p>
          <a:p>
            <a:pPr marL="742950" lvl="1" indent="-285750">
              <a:spcBef>
                <a:spcPct val="20000"/>
              </a:spcBef>
              <a:buClr>
                <a:schemeClr val="accent1"/>
              </a:buClr>
              <a:buFont typeface="Wingdings" pitchFamily="2" charset="2"/>
              <a:buChar char="§"/>
              <a:defRPr/>
            </a:pPr>
            <a:r>
              <a:rPr lang="zh-CN" altLang="en-US" sz="1600" kern="0" dirty="0" smtClean="0">
                <a:latin typeface="+mn-ea"/>
              </a:rPr>
              <a:t>子表服务器</a:t>
            </a:r>
            <a:endParaRPr lang="en-US" altLang="zh-CN" sz="1600" kern="0" dirty="0" smtClean="0">
              <a:latin typeface="+mn-ea"/>
            </a:endParaRPr>
          </a:p>
          <a:p>
            <a:pPr marL="742950" lvl="1" indent="-285750">
              <a:spcBef>
                <a:spcPct val="20000"/>
              </a:spcBef>
              <a:buClr>
                <a:schemeClr val="accent1"/>
              </a:buClr>
              <a:defRPr/>
            </a:pPr>
            <a:endParaRPr lang="en-US" altLang="zh-CN" sz="1600" kern="0" dirty="0" smtClean="0">
              <a:latin typeface="+mn-ea"/>
            </a:endParaRPr>
          </a:p>
          <a:p>
            <a:pPr marL="742950" lvl="1" indent="-285750">
              <a:spcBef>
                <a:spcPct val="20000"/>
              </a:spcBef>
              <a:buClr>
                <a:schemeClr val="accent1"/>
              </a:buClr>
              <a:defRPr/>
            </a:pPr>
            <a:endParaRPr lang="en-US" altLang="zh-CN" sz="1600" kern="0" dirty="0" smtClean="0">
              <a:latin typeface="+mn-ea"/>
            </a:endParaRPr>
          </a:p>
          <a:p>
            <a:pPr marL="342900" indent="-342900">
              <a:spcBef>
                <a:spcPct val="20000"/>
              </a:spcBef>
              <a:buClr>
                <a:schemeClr val="tx2"/>
              </a:buClr>
              <a:buFont typeface="Wingdings" pitchFamily="2" charset="2"/>
              <a:buChar char="v"/>
              <a:defRPr/>
            </a:pPr>
            <a:r>
              <a:rPr lang="zh-CN" altLang="en-US" sz="2400" kern="0" dirty="0" smtClean="0">
                <a:latin typeface="+mn-ea"/>
              </a:rPr>
              <a:t>海量</a:t>
            </a:r>
            <a:r>
              <a:rPr lang="zh-CN" altLang="en-US" sz="2400" kern="0" dirty="0">
                <a:latin typeface="+mn-ea"/>
              </a:rPr>
              <a:t>数据存贮技术</a:t>
            </a:r>
            <a:endParaRPr lang="zh-CN" altLang="en-US" sz="2400" b="1" kern="0" dirty="0">
              <a:solidFill>
                <a:srgbClr val="FF0000"/>
              </a:solidFill>
              <a:latin typeface="+mn-ea"/>
            </a:endParaRPr>
          </a:p>
          <a:p>
            <a:pPr marL="742950" lvl="1" indent="-285750">
              <a:spcBef>
                <a:spcPct val="20000"/>
              </a:spcBef>
              <a:buClr>
                <a:schemeClr val="accent1"/>
              </a:buClr>
              <a:buFont typeface="Wingdings" pitchFamily="2" charset="2"/>
              <a:buChar char="§"/>
              <a:defRPr/>
            </a:pPr>
            <a:r>
              <a:rPr lang="zh-CN" altLang="en-US" sz="1600" kern="0" dirty="0">
                <a:latin typeface="+mn-ea"/>
              </a:rPr>
              <a:t>元数据节点</a:t>
            </a:r>
            <a:endParaRPr lang="en-US" altLang="zh-CN" sz="1600" kern="0" dirty="0">
              <a:latin typeface="+mn-ea"/>
            </a:endParaRPr>
          </a:p>
          <a:p>
            <a:pPr marL="742950" lvl="1" indent="-285750">
              <a:spcBef>
                <a:spcPct val="20000"/>
              </a:spcBef>
              <a:buClr>
                <a:schemeClr val="accent1"/>
              </a:buClr>
              <a:buFont typeface="Wingdings" pitchFamily="2" charset="2"/>
              <a:buChar char="§"/>
              <a:defRPr/>
            </a:pPr>
            <a:r>
              <a:rPr lang="zh-CN" altLang="en-US" sz="1600" kern="0" dirty="0">
                <a:latin typeface="+mn-ea"/>
              </a:rPr>
              <a:t>数据</a:t>
            </a:r>
            <a:r>
              <a:rPr lang="zh-CN" altLang="en-US" sz="1600" kern="0" dirty="0" smtClean="0">
                <a:latin typeface="+mn-ea"/>
              </a:rPr>
              <a:t>节点</a:t>
            </a:r>
            <a:endParaRPr lang="zh-CN" altLang="en-US" sz="1600" kern="0" dirty="0">
              <a:latin typeface="+mn-ea"/>
            </a:endParaRPr>
          </a:p>
        </p:txBody>
      </p:sp>
      <p:sp>
        <p:nvSpPr>
          <p:cNvPr id="43" name="圆角矩形 42"/>
          <p:cNvSpPr/>
          <p:nvPr/>
        </p:nvSpPr>
        <p:spPr bwMode="auto">
          <a:xfrm>
            <a:off x="6156176" y="3526978"/>
            <a:ext cx="2268760" cy="432048"/>
          </a:xfrm>
          <a:prstGeom prst="roundRect">
            <a:avLst/>
          </a:prstGeom>
          <a:solidFill>
            <a:srgbClr val="C0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lvl="1" algn="ctr" eaLnBrk="1" hangingPunct="1"/>
            <a:r>
              <a:rPr lang="zh-CN" altLang="en-US" sz="2000" b="1" dirty="0" smtClean="0">
                <a:latin typeface="+mn-ea"/>
              </a:rPr>
              <a:t>一库变多库</a:t>
            </a:r>
            <a:endParaRPr lang="en-US" altLang="zh-CN" sz="2000" b="1" dirty="0" smtClean="0">
              <a:latin typeface="+mn-ea"/>
            </a:endParaRPr>
          </a:p>
        </p:txBody>
      </p:sp>
    </p:spTree>
    <p:extLst>
      <p:ext uri="{BB962C8B-B14F-4D97-AF65-F5344CB8AC3E}">
        <p14:creationId xmlns:p14="http://schemas.microsoft.com/office/powerpoint/2010/main" val="27902194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IaaS</a:t>
            </a:r>
            <a:r>
              <a:rPr lang="zh-CN" altLang="en-US" dirty="0"/>
              <a:t>云：虚拟机统一调度和管理</a:t>
            </a:r>
            <a:br>
              <a:rPr lang="zh-CN" altLang="en-US" dirty="0"/>
            </a:br>
            <a:r>
              <a:rPr lang="zh-CN" altLang="en-US" dirty="0"/>
              <a:t>提高资源效率</a:t>
            </a:r>
          </a:p>
        </p:txBody>
      </p:sp>
      <p:pic>
        <p:nvPicPr>
          <p:cNvPr id="31" name="内容占位符 3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2010" y="1617663"/>
            <a:ext cx="6605443" cy="4381500"/>
          </a:xfrm>
        </p:spPr>
      </p:pic>
    </p:spTree>
    <p:extLst>
      <p:ext uri="{BB962C8B-B14F-4D97-AF65-F5344CB8AC3E}">
        <p14:creationId xmlns:p14="http://schemas.microsoft.com/office/powerpoint/2010/main" val="203965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IaaS</a:t>
            </a:r>
            <a:r>
              <a:rPr lang="zh-CN" altLang="en-US" dirty="0"/>
              <a:t>云：虚拟机统一调度和管理</a:t>
            </a:r>
            <a:br>
              <a:rPr lang="zh-CN" altLang="en-US" dirty="0"/>
            </a:br>
            <a:r>
              <a:rPr lang="zh-CN" altLang="en-US" dirty="0"/>
              <a:t>提高资源效率</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7310" y="1617663"/>
            <a:ext cx="6634842" cy="4381500"/>
          </a:xfrm>
        </p:spPr>
      </p:pic>
    </p:spTree>
    <p:extLst>
      <p:ext uri="{BB962C8B-B14F-4D97-AF65-F5344CB8AC3E}">
        <p14:creationId xmlns:p14="http://schemas.microsoft.com/office/powerpoint/2010/main" val="35242792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normAutofit/>
          </a:bodyPr>
          <a:lstStyle/>
          <a:p>
            <a:r>
              <a:rPr lang="zh-CN" altLang="en-US" dirty="0" smtClean="0"/>
              <a:t>云计算与大数据</a:t>
            </a:r>
            <a:endParaRPr lang="en-US" altLang="zh-CN" dirty="0" smtClean="0"/>
          </a:p>
          <a:p>
            <a:pPr lvl="1"/>
            <a:r>
              <a:rPr lang="zh-CN" altLang="en-US" dirty="0" smtClean="0"/>
              <a:t>大数据出现的背景</a:t>
            </a:r>
            <a:endParaRPr lang="en-US" altLang="zh-CN" dirty="0" smtClean="0"/>
          </a:p>
          <a:p>
            <a:pPr lvl="1"/>
            <a:r>
              <a:rPr lang="zh-CN" altLang="en-US" dirty="0" smtClean="0"/>
              <a:t>云计算与虚拟化</a:t>
            </a:r>
            <a:endParaRPr lang="en-US" altLang="zh-CN" dirty="0" smtClean="0"/>
          </a:p>
          <a:p>
            <a:pPr lvl="1"/>
            <a:r>
              <a:rPr lang="zh-CN" altLang="en-US" dirty="0"/>
              <a:t>大</a:t>
            </a:r>
            <a:r>
              <a:rPr lang="zh-CN" altLang="en-US" dirty="0" smtClean="0"/>
              <a:t>数据概述</a:t>
            </a:r>
            <a:endParaRPr lang="en-US" altLang="zh-CN" dirty="0" smtClean="0"/>
          </a:p>
          <a:p>
            <a:pPr lvl="1"/>
            <a:r>
              <a:rPr lang="en-US" altLang="zh-CN" dirty="0"/>
              <a:t>NoSQL</a:t>
            </a:r>
            <a:endParaRPr lang="en-US" altLang="zh-CN" dirty="0" smtClean="0"/>
          </a:p>
          <a:p>
            <a:pPr lvl="1"/>
            <a:r>
              <a:rPr lang="zh-CN" altLang="en-US" dirty="0" smtClean="0"/>
              <a:t>案例解析</a:t>
            </a:r>
            <a:endParaRPr lang="en-US" altLang="zh-CN" dirty="0" smtClean="0"/>
          </a:p>
          <a:p>
            <a:pPr lvl="1"/>
            <a:endParaRPr lang="en-US" altLang="zh-CN" dirty="0" smtClean="0"/>
          </a:p>
          <a:p>
            <a:pPr lvl="1"/>
            <a:endParaRPr lang="en-US" altLang="zh-CN" dirty="0" smtClean="0"/>
          </a:p>
        </p:txBody>
      </p:sp>
    </p:spTree>
    <p:extLst>
      <p:ext uri="{BB962C8B-B14F-4D97-AF65-F5344CB8AC3E}">
        <p14:creationId xmlns:p14="http://schemas.microsoft.com/office/powerpoint/2010/main" val="34505495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IaaS</a:t>
            </a:r>
            <a:r>
              <a:rPr lang="zh-CN" altLang="en-US" dirty="0"/>
              <a:t>云：虚拟机统一调度和管理</a:t>
            </a:r>
            <a:br>
              <a:rPr lang="zh-CN" altLang="en-US" dirty="0"/>
            </a:br>
            <a:r>
              <a:rPr lang="zh-CN" altLang="en-US" dirty="0"/>
              <a:t>提高资源效率</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2992" y="1617663"/>
            <a:ext cx="6543478" cy="4381500"/>
          </a:xfrm>
        </p:spPr>
      </p:pic>
    </p:spTree>
    <p:extLst>
      <p:ext uri="{BB962C8B-B14F-4D97-AF65-F5344CB8AC3E}">
        <p14:creationId xmlns:p14="http://schemas.microsoft.com/office/powerpoint/2010/main" val="4202903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IaaS</a:t>
            </a:r>
            <a:r>
              <a:rPr lang="zh-CN" altLang="en-US" dirty="0"/>
              <a:t>云：虚拟机统一调度和管理</a:t>
            </a:r>
            <a:br>
              <a:rPr lang="zh-CN" altLang="en-US" dirty="0"/>
            </a:br>
            <a:r>
              <a:rPr lang="zh-CN" altLang="en-US" dirty="0"/>
              <a:t>提高资源效率</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3130" y="1617663"/>
            <a:ext cx="6523203" cy="4381500"/>
          </a:xfrm>
        </p:spPr>
      </p:pic>
    </p:spTree>
    <p:extLst>
      <p:ext uri="{BB962C8B-B14F-4D97-AF65-F5344CB8AC3E}">
        <p14:creationId xmlns:p14="http://schemas.microsoft.com/office/powerpoint/2010/main" val="60361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云的四大效能：对客户的</a:t>
            </a:r>
            <a:r>
              <a:rPr lang="zh-CN" altLang="en-US" dirty="0" smtClean="0"/>
              <a:t>价值</a:t>
            </a:r>
            <a:endParaRPr lang="zh-CN" alt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424" y="1941383"/>
            <a:ext cx="3159248" cy="2291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8716" y="1986482"/>
            <a:ext cx="3287558" cy="2303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2133" y="4515729"/>
            <a:ext cx="3265831" cy="2278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8206" y="4444134"/>
            <a:ext cx="3437379" cy="235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 7"/>
          <p:cNvSpPr/>
          <p:nvPr/>
        </p:nvSpPr>
        <p:spPr>
          <a:xfrm>
            <a:off x="1044782" y="1799909"/>
            <a:ext cx="3140532" cy="288032"/>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整体高效、资源共效</a:t>
            </a:r>
          </a:p>
        </p:txBody>
      </p:sp>
      <p:sp>
        <p:nvSpPr>
          <p:cNvPr id="9" name="圆角矩形 8"/>
          <p:cNvSpPr/>
          <p:nvPr/>
        </p:nvSpPr>
        <p:spPr>
          <a:xfrm>
            <a:off x="4946131" y="1831956"/>
            <a:ext cx="3332728" cy="288032"/>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按需分配、均衡统筹</a:t>
            </a:r>
          </a:p>
        </p:txBody>
      </p:sp>
      <p:sp>
        <p:nvSpPr>
          <p:cNvPr id="10" name="圆角矩形 9"/>
          <p:cNvSpPr/>
          <p:nvPr/>
        </p:nvSpPr>
        <p:spPr>
          <a:xfrm>
            <a:off x="1016708" y="4374255"/>
            <a:ext cx="3196680" cy="288032"/>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互联互通</a:t>
            </a:r>
          </a:p>
        </p:txBody>
      </p:sp>
      <p:sp>
        <p:nvSpPr>
          <p:cNvPr id="11" name="圆角矩形 10"/>
          <p:cNvSpPr/>
          <p:nvPr/>
        </p:nvSpPr>
        <p:spPr>
          <a:xfrm>
            <a:off x="5043626" y="4371713"/>
            <a:ext cx="3287558" cy="288032"/>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mtClean="0">
                <a:latin typeface="微软雅黑" pitchFamily="34" charset="-122"/>
                <a:ea typeface="微软雅黑" pitchFamily="34" charset="-122"/>
              </a:rPr>
              <a:t>数据统一</a:t>
            </a:r>
            <a:endParaRPr lang="zh-CN" altLang="en-US" dirty="0" smtClean="0">
              <a:latin typeface="微软雅黑" pitchFamily="34" charset="-122"/>
              <a:ea typeface="微软雅黑" pitchFamily="34" charset="-122"/>
            </a:endParaRPr>
          </a:p>
        </p:txBody>
      </p:sp>
    </p:spTree>
    <p:extLst>
      <p:ext uri="{BB962C8B-B14F-4D97-AF65-F5344CB8AC3E}">
        <p14:creationId xmlns:p14="http://schemas.microsoft.com/office/powerpoint/2010/main" val="26668966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云最大的</a:t>
            </a:r>
            <a:r>
              <a:rPr lang="zh-CN" altLang="en-US" dirty="0" smtClean="0"/>
              <a:t>优势：有效</a:t>
            </a:r>
            <a:r>
              <a:rPr lang="zh-CN" altLang="en-US" dirty="0"/>
              <a:t>解决资源、信息孤岛问题</a:t>
            </a:r>
            <a:br>
              <a:rPr lang="zh-CN" altLang="en-US" dirty="0"/>
            </a:br>
            <a:endParaRPr lang="zh-CN" altLang="en-US" dirty="0"/>
          </a:p>
        </p:txBody>
      </p:sp>
      <p:sp>
        <p:nvSpPr>
          <p:cNvPr id="3" name="内容占位符 2"/>
          <p:cNvSpPr>
            <a:spLocks noGrp="1"/>
          </p:cNvSpPr>
          <p:nvPr>
            <p:ph idx="1"/>
          </p:nvPr>
        </p:nvSpPr>
        <p:spPr/>
        <p:txBody>
          <a:bodyPr/>
          <a:lstStyle/>
          <a:p>
            <a:endParaRPr lang="zh-CN" altLang="en-US"/>
          </a:p>
        </p:txBody>
      </p:sp>
      <p:graphicFrame>
        <p:nvGraphicFramePr>
          <p:cNvPr id="4" name="Object 2"/>
          <p:cNvGraphicFramePr>
            <a:graphicFrameLocks noGrp="1" noChangeAspect="1"/>
          </p:cNvGraphicFramePr>
          <p:nvPr>
            <p:extLst>
              <p:ext uri="{D42A27DB-BD31-4B8C-83A1-F6EECF244321}">
                <p14:modId xmlns:p14="http://schemas.microsoft.com/office/powerpoint/2010/main" val="3976603520"/>
              </p:ext>
            </p:extLst>
          </p:nvPr>
        </p:nvGraphicFramePr>
        <p:xfrm>
          <a:off x="1889711" y="1491807"/>
          <a:ext cx="6253163" cy="4600575"/>
        </p:xfrm>
        <a:graphic>
          <a:graphicData uri="http://schemas.openxmlformats.org/presentationml/2006/ole">
            <mc:AlternateContent xmlns:mc="http://schemas.openxmlformats.org/markup-compatibility/2006">
              <mc:Choice xmlns:v="urn:schemas-microsoft-com:vml" Requires="v">
                <p:oleObj spid="_x0000_s1044" name="Visio" r:id="rId4" imgW="3904704" imgH="2873602" progId="Visio.Drawing.11">
                  <p:embed/>
                </p:oleObj>
              </mc:Choice>
              <mc:Fallback>
                <p:oleObj name="Visio" r:id="rId4" imgW="3904704" imgH="2873602"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711" y="1491807"/>
                        <a:ext cx="6253163"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4"/>
          <p:cNvSpPr txBox="1">
            <a:spLocks noChangeArrowheads="1"/>
          </p:cNvSpPr>
          <p:nvPr/>
        </p:nvSpPr>
        <p:spPr bwMode="auto">
          <a:xfrm>
            <a:off x="1818274" y="4462019"/>
            <a:ext cx="6324600" cy="1616075"/>
          </a:xfrm>
          <a:prstGeom prst="rect">
            <a:avLst/>
          </a:prstGeom>
          <a:solidFill>
            <a:srgbClr val="CC99FF">
              <a:alpha val="65097"/>
            </a:srgbClr>
          </a:solidFill>
          <a:ln w="9525">
            <a:solidFill>
              <a:sysClr val="windowText" lastClr="000000"/>
            </a:solidFill>
            <a:miter lim="800000"/>
            <a:headEnd/>
            <a:tailEnd/>
          </a:ln>
        </p:spPr>
        <p:txBody>
          <a:bodyPr>
            <a:spAutoFit/>
          </a:bodyPr>
          <a:lstStyle/>
          <a:p>
            <a:pPr algn="ctr" fontAlgn="auto">
              <a:spcBef>
                <a:spcPct val="50000"/>
              </a:spcBef>
              <a:spcAft>
                <a:spcPts val="0"/>
              </a:spcAft>
              <a:buFont typeface="Wingdings" pitchFamily="2" charset="2"/>
              <a:buNone/>
              <a:defRPr/>
            </a:pPr>
            <a:endParaRPr lang="zh-CN" altLang="en-US" kern="0" dirty="0">
              <a:solidFill>
                <a:srgbClr val="000000"/>
              </a:solidFill>
              <a:latin typeface="Arial" charset="0"/>
              <a:ea typeface="宋体" charset="-122"/>
            </a:endParaRPr>
          </a:p>
          <a:p>
            <a:pPr algn="ctr" fontAlgn="auto">
              <a:spcBef>
                <a:spcPct val="50000"/>
              </a:spcBef>
              <a:spcAft>
                <a:spcPts val="0"/>
              </a:spcAft>
              <a:buFont typeface="Wingdings" pitchFamily="2" charset="2"/>
              <a:buNone/>
              <a:defRPr/>
            </a:pPr>
            <a:r>
              <a:rPr lang="zh-CN" altLang="en-US" kern="0" dirty="0">
                <a:solidFill>
                  <a:srgbClr val="000000"/>
                </a:solidFill>
                <a:latin typeface="Arial" charset="0"/>
                <a:ea typeface="宋体" charset="-122"/>
              </a:rPr>
              <a:t>共享硬件资源：计算、存储、网络</a:t>
            </a:r>
          </a:p>
          <a:p>
            <a:pPr algn="ctr" fontAlgn="auto">
              <a:spcBef>
                <a:spcPct val="50000"/>
              </a:spcBef>
              <a:spcAft>
                <a:spcPts val="0"/>
              </a:spcAft>
              <a:buFont typeface="Wingdings" pitchFamily="2" charset="2"/>
              <a:buNone/>
              <a:defRPr/>
            </a:pPr>
            <a:endParaRPr lang="en-US" altLang="zh-CN" kern="0" dirty="0">
              <a:solidFill>
                <a:srgbClr val="000000"/>
              </a:solidFill>
              <a:latin typeface="Arial" charset="0"/>
              <a:ea typeface="宋体" charset="-122"/>
            </a:endParaRPr>
          </a:p>
          <a:p>
            <a:pPr algn="ctr" fontAlgn="auto">
              <a:spcBef>
                <a:spcPct val="50000"/>
              </a:spcBef>
              <a:spcAft>
                <a:spcPts val="0"/>
              </a:spcAft>
              <a:buFont typeface="Wingdings" pitchFamily="2" charset="2"/>
              <a:buNone/>
              <a:defRPr/>
            </a:pPr>
            <a:endParaRPr lang="zh-CN" altLang="en-US" kern="0" dirty="0">
              <a:solidFill>
                <a:srgbClr val="000000"/>
              </a:solidFill>
              <a:latin typeface="Arial" charset="0"/>
              <a:ea typeface="宋体" charset="-122"/>
            </a:endParaRPr>
          </a:p>
        </p:txBody>
      </p:sp>
      <p:sp>
        <p:nvSpPr>
          <p:cNvPr id="6" name="Text Box 5"/>
          <p:cNvSpPr txBox="1">
            <a:spLocks noChangeArrowheads="1"/>
          </p:cNvSpPr>
          <p:nvPr/>
        </p:nvSpPr>
        <p:spPr bwMode="auto">
          <a:xfrm>
            <a:off x="1840499" y="1421957"/>
            <a:ext cx="6302375" cy="784225"/>
          </a:xfrm>
          <a:prstGeom prst="rect">
            <a:avLst/>
          </a:prstGeom>
          <a:solidFill>
            <a:srgbClr val="33CCFF">
              <a:alpha val="67058"/>
            </a:srgbClr>
          </a:solidFill>
          <a:ln w="9525">
            <a:solidFill>
              <a:sysClr val="windowText" lastClr="000000"/>
            </a:solidFill>
            <a:miter lim="800000"/>
            <a:headEnd/>
            <a:tailEnd/>
          </a:ln>
        </p:spPr>
        <p:txBody>
          <a:bodyPr>
            <a:spAutoFit/>
          </a:bodyPr>
          <a:lstStyle/>
          <a:p>
            <a:pPr algn="ctr" fontAlgn="auto">
              <a:spcBef>
                <a:spcPct val="50000"/>
              </a:spcBef>
              <a:spcAft>
                <a:spcPts val="0"/>
              </a:spcAft>
              <a:buFont typeface="Wingdings" pitchFamily="2" charset="2"/>
              <a:buNone/>
              <a:defRPr/>
            </a:pPr>
            <a:endParaRPr lang="en-US" altLang="zh-CN" kern="0" dirty="0">
              <a:solidFill>
                <a:srgbClr val="000000"/>
              </a:solidFill>
              <a:latin typeface="Arial" charset="0"/>
              <a:ea typeface="宋体" charset="-122"/>
            </a:endParaRPr>
          </a:p>
          <a:p>
            <a:pPr algn="ctr" fontAlgn="auto">
              <a:spcBef>
                <a:spcPct val="50000"/>
              </a:spcBef>
              <a:spcAft>
                <a:spcPts val="0"/>
              </a:spcAft>
              <a:buFont typeface="Wingdings" pitchFamily="2" charset="2"/>
              <a:buNone/>
              <a:defRPr/>
            </a:pPr>
            <a:r>
              <a:rPr lang="zh-CN" altLang="en-US" kern="0" dirty="0">
                <a:solidFill>
                  <a:srgbClr val="000000"/>
                </a:solidFill>
                <a:latin typeface="Arial" charset="0"/>
                <a:ea typeface="宋体" charset="-122"/>
              </a:rPr>
              <a:t>统一管理业务、应用、数据</a:t>
            </a:r>
          </a:p>
        </p:txBody>
      </p:sp>
      <p:sp>
        <p:nvSpPr>
          <p:cNvPr id="7" name="Text Box 6"/>
          <p:cNvSpPr txBox="1">
            <a:spLocks noChangeArrowheads="1"/>
          </p:cNvSpPr>
          <p:nvPr/>
        </p:nvSpPr>
        <p:spPr bwMode="auto">
          <a:xfrm>
            <a:off x="884764" y="1410844"/>
            <a:ext cx="400110" cy="4619625"/>
          </a:xfrm>
          <a:prstGeom prst="rect">
            <a:avLst/>
          </a:prstGeom>
          <a:solidFill>
            <a:srgbClr val="99FFCC"/>
          </a:solidFill>
          <a:ln w="9525">
            <a:solidFill>
              <a:sysClr val="windowText" lastClr="000000"/>
            </a:solidFill>
            <a:miter lim="800000"/>
            <a:headEnd/>
            <a:tailEnd/>
          </a:ln>
        </p:spPr>
        <p:txBody>
          <a:bodyPr vert="eaVert">
            <a:spAutoFit/>
          </a:bodyPr>
          <a:lstStyle/>
          <a:p>
            <a:pPr algn="ctr" fontAlgn="auto">
              <a:spcBef>
                <a:spcPts val="1200"/>
              </a:spcBef>
              <a:spcAft>
                <a:spcPts val="1200"/>
              </a:spcAft>
              <a:buFont typeface="Wingdings" pitchFamily="2" charset="2"/>
              <a:buNone/>
              <a:defRPr/>
            </a:pPr>
            <a:r>
              <a:rPr lang="zh-CN" altLang="en-US" sz="1400" kern="0" dirty="0" smtClean="0">
                <a:solidFill>
                  <a:srgbClr val="000000"/>
                </a:solidFill>
                <a:latin typeface="Arial" charset="0"/>
                <a:ea typeface="宋体" charset="-122"/>
              </a:rPr>
              <a:t>统一</a:t>
            </a:r>
            <a:r>
              <a:rPr lang="zh-CN" altLang="en-US" sz="1400" kern="0" dirty="0">
                <a:solidFill>
                  <a:srgbClr val="000000"/>
                </a:solidFill>
                <a:latin typeface="Arial" charset="0"/>
                <a:ea typeface="宋体" charset="-122"/>
              </a:rPr>
              <a:t>安全服务</a:t>
            </a:r>
          </a:p>
        </p:txBody>
      </p:sp>
      <p:sp>
        <p:nvSpPr>
          <p:cNvPr id="8" name="Text Box 7"/>
          <p:cNvSpPr txBox="1">
            <a:spLocks noChangeArrowheads="1"/>
          </p:cNvSpPr>
          <p:nvPr/>
        </p:nvSpPr>
        <p:spPr bwMode="auto">
          <a:xfrm>
            <a:off x="1361014" y="1410844"/>
            <a:ext cx="400110" cy="4619625"/>
          </a:xfrm>
          <a:prstGeom prst="rect">
            <a:avLst/>
          </a:prstGeom>
          <a:solidFill>
            <a:srgbClr val="CCFFFF"/>
          </a:solidFill>
          <a:ln w="9525">
            <a:solidFill>
              <a:sysClr val="windowText" lastClr="000000"/>
            </a:solidFill>
            <a:miter lim="800000"/>
            <a:headEnd/>
            <a:tailEnd/>
          </a:ln>
        </p:spPr>
        <p:txBody>
          <a:bodyPr vert="eaVert">
            <a:spAutoFit/>
          </a:bodyPr>
          <a:lstStyle/>
          <a:p>
            <a:pPr algn="ctr" fontAlgn="auto">
              <a:spcBef>
                <a:spcPct val="50000"/>
              </a:spcBef>
              <a:spcAft>
                <a:spcPts val="0"/>
              </a:spcAft>
              <a:buFont typeface="Wingdings" pitchFamily="2" charset="2"/>
              <a:buNone/>
              <a:defRPr/>
            </a:pPr>
            <a:r>
              <a:rPr lang="zh-CN" altLang="en-US" sz="1400" kern="0">
                <a:solidFill>
                  <a:srgbClr val="000000"/>
                </a:solidFill>
                <a:latin typeface="Arial" charset="0"/>
                <a:ea typeface="宋体" charset="-122"/>
              </a:rPr>
              <a:t>统一管理服务</a:t>
            </a:r>
          </a:p>
        </p:txBody>
      </p:sp>
      <p:sp>
        <p:nvSpPr>
          <p:cNvPr id="9" name="Text Box 8"/>
          <p:cNvSpPr txBox="1">
            <a:spLocks noChangeArrowheads="1"/>
          </p:cNvSpPr>
          <p:nvPr/>
        </p:nvSpPr>
        <p:spPr bwMode="auto">
          <a:xfrm>
            <a:off x="8219014" y="1401319"/>
            <a:ext cx="400110" cy="4619625"/>
          </a:xfrm>
          <a:prstGeom prst="rect">
            <a:avLst/>
          </a:prstGeom>
          <a:solidFill>
            <a:srgbClr val="66CCFF"/>
          </a:solidFill>
          <a:ln w="9525">
            <a:solidFill>
              <a:sysClr val="windowText" lastClr="000000"/>
            </a:solidFill>
            <a:miter lim="800000"/>
            <a:headEnd/>
            <a:tailEnd/>
          </a:ln>
        </p:spPr>
        <p:txBody>
          <a:bodyPr vert="eaVert">
            <a:spAutoFit/>
          </a:bodyPr>
          <a:lstStyle/>
          <a:p>
            <a:pPr algn="ctr" fontAlgn="auto">
              <a:spcBef>
                <a:spcPct val="50000"/>
              </a:spcBef>
              <a:spcAft>
                <a:spcPts val="0"/>
              </a:spcAft>
              <a:buFont typeface="Wingdings" pitchFamily="2" charset="2"/>
              <a:buNone/>
              <a:defRPr/>
            </a:pPr>
            <a:r>
              <a:rPr lang="zh-CN" altLang="en-US" sz="1400" kern="0">
                <a:solidFill>
                  <a:srgbClr val="000000"/>
                </a:solidFill>
                <a:latin typeface="Arial" charset="0"/>
                <a:ea typeface="宋体" charset="-122"/>
              </a:rPr>
              <a:t>标准、规范、法规体系</a:t>
            </a:r>
          </a:p>
        </p:txBody>
      </p:sp>
      <p:grpSp>
        <p:nvGrpSpPr>
          <p:cNvPr id="10" name="Group 9"/>
          <p:cNvGrpSpPr>
            <a:grpSpLocks/>
          </p:cNvGrpSpPr>
          <p:nvPr/>
        </p:nvGrpSpPr>
        <p:grpSpPr bwMode="auto">
          <a:xfrm>
            <a:off x="1913524" y="6068569"/>
            <a:ext cx="841375" cy="504825"/>
            <a:chOff x="1098" y="3798"/>
            <a:chExt cx="540" cy="318"/>
          </a:xfrm>
        </p:grpSpPr>
        <p:sp>
          <p:nvSpPr>
            <p:cNvPr id="11" name="Rectangle 10"/>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12" name="Text Box 11"/>
            <p:cNvSpPr txBox="1">
              <a:spLocks noChangeArrowheads="1"/>
            </p:cNvSpPr>
            <p:nvPr/>
          </p:nvSpPr>
          <p:spPr bwMode="auto">
            <a:xfrm>
              <a:off x="1134" y="3870"/>
              <a:ext cx="478"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13" name="Group 12"/>
          <p:cNvGrpSpPr>
            <a:grpSpLocks/>
          </p:cNvGrpSpPr>
          <p:nvPr/>
        </p:nvGrpSpPr>
        <p:grpSpPr bwMode="auto">
          <a:xfrm>
            <a:off x="2978736" y="6068569"/>
            <a:ext cx="847725" cy="504825"/>
            <a:chOff x="1098" y="3798"/>
            <a:chExt cx="540" cy="318"/>
          </a:xfrm>
        </p:grpSpPr>
        <p:sp>
          <p:nvSpPr>
            <p:cNvPr id="14" name="Rectangle 13"/>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15" name="Text Box 14"/>
            <p:cNvSpPr txBox="1">
              <a:spLocks noChangeArrowheads="1"/>
            </p:cNvSpPr>
            <p:nvPr/>
          </p:nvSpPr>
          <p:spPr bwMode="auto">
            <a:xfrm>
              <a:off x="1134" y="3870"/>
              <a:ext cx="459"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dirty="0">
                  <a:solidFill>
                    <a:srgbClr val="C6E7FC"/>
                  </a:solidFill>
                  <a:latin typeface="Arial" charset="0"/>
                  <a:ea typeface="宋体" charset="-122"/>
                </a:rPr>
                <a:t>专网</a:t>
              </a:r>
            </a:p>
          </p:txBody>
        </p:sp>
      </p:grpSp>
      <p:grpSp>
        <p:nvGrpSpPr>
          <p:cNvPr id="16" name="Group 15"/>
          <p:cNvGrpSpPr>
            <a:grpSpLocks/>
          </p:cNvGrpSpPr>
          <p:nvPr/>
        </p:nvGrpSpPr>
        <p:grpSpPr bwMode="auto">
          <a:xfrm>
            <a:off x="4050299" y="6068569"/>
            <a:ext cx="865187" cy="504825"/>
            <a:chOff x="1098" y="3798"/>
            <a:chExt cx="540" cy="318"/>
          </a:xfrm>
        </p:grpSpPr>
        <p:sp>
          <p:nvSpPr>
            <p:cNvPr id="17" name="Rectangle 16"/>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18" name="Text Box 17"/>
            <p:cNvSpPr txBox="1">
              <a:spLocks noChangeArrowheads="1"/>
            </p:cNvSpPr>
            <p:nvPr/>
          </p:nvSpPr>
          <p:spPr bwMode="auto">
            <a:xfrm>
              <a:off x="1134" y="3870"/>
              <a:ext cx="486"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19" name="Group 18"/>
          <p:cNvGrpSpPr>
            <a:grpSpLocks/>
          </p:cNvGrpSpPr>
          <p:nvPr/>
        </p:nvGrpSpPr>
        <p:grpSpPr bwMode="auto">
          <a:xfrm>
            <a:off x="5109161" y="6068569"/>
            <a:ext cx="862013" cy="504825"/>
            <a:chOff x="1098" y="3798"/>
            <a:chExt cx="540" cy="318"/>
          </a:xfrm>
        </p:grpSpPr>
        <p:sp>
          <p:nvSpPr>
            <p:cNvPr id="20" name="Rectangle 19"/>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21" name="Text Box 20"/>
            <p:cNvSpPr txBox="1">
              <a:spLocks noChangeArrowheads="1"/>
            </p:cNvSpPr>
            <p:nvPr/>
          </p:nvSpPr>
          <p:spPr bwMode="auto">
            <a:xfrm>
              <a:off x="1134" y="3870"/>
              <a:ext cx="474"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22" name="Group 21"/>
          <p:cNvGrpSpPr>
            <a:grpSpLocks/>
          </p:cNvGrpSpPr>
          <p:nvPr/>
        </p:nvGrpSpPr>
        <p:grpSpPr bwMode="auto">
          <a:xfrm>
            <a:off x="6161674" y="6068569"/>
            <a:ext cx="846137" cy="504825"/>
            <a:chOff x="1098" y="3798"/>
            <a:chExt cx="540" cy="318"/>
          </a:xfrm>
        </p:grpSpPr>
        <p:sp>
          <p:nvSpPr>
            <p:cNvPr id="23" name="Rectangle 22"/>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24" name="Text Box 23"/>
            <p:cNvSpPr txBox="1">
              <a:spLocks noChangeArrowheads="1"/>
            </p:cNvSpPr>
            <p:nvPr/>
          </p:nvSpPr>
          <p:spPr bwMode="auto">
            <a:xfrm>
              <a:off x="1134" y="3870"/>
              <a:ext cx="465"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25" name="Group 24"/>
          <p:cNvGrpSpPr>
            <a:grpSpLocks/>
          </p:cNvGrpSpPr>
          <p:nvPr/>
        </p:nvGrpSpPr>
        <p:grpSpPr bwMode="auto">
          <a:xfrm>
            <a:off x="7228474" y="6068569"/>
            <a:ext cx="852487" cy="504825"/>
            <a:chOff x="1098" y="3798"/>
            <a:chExt cx="540" cy="318"/>
          </a:xfrm>
        </p:grpSpPr>
        <p:sp>
          <p:nvSpPr>
            <p:cNvPr id="26" name="Rectangle 25"/>
            <p:cNvSpPr>
              <a:spLocks noChangeArrowheads="1"/>
            </p:cNvSpPr>
            <p:nvPr/>
          </p:nvSpPr>
          <p:spPr bwMode="auto">
            <a:xfrm>
              <a:off x="1098" y="3798"/>
              <a:ext cx="540" cy="318"/>
            </a:xfrm>
            <a:prstGeom prst="rect">
              <a:avLst/>
            </a:prstGeom>
            <a:solidFill>
              <a:srgbClr val="CCCCFF"/>
            </a:solidFill>
            <a:ln w="9525">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27" name="Text Box 26"/>
            <p:cNvSpPr txBox="1">
              <a:spLocks noChangeArrowheads="1"/>
            </p:cNvSpPr>
            <p:nvPr/>
          </p:nvSpPr>
          <p:spPr bwMode="auto">
            <a:xfrm>
              <a:off x="1134" y="3870"/>
              <a:ext cx="474" cy="194"/>
            </a:xfrm>
            <a:prstGeom prst="rect">
              <a:avLst/>
            </a:prstGeom>
            <a:solidFill>
              <a:srgbClr val="CCCCFF"/>
            </a:solidFill>
            <a:ln w="9525">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sz="1400" kern="0">
                  <a:solidFill>
                    <a:srgbClr val="C6E7FC"/>
                  </a:solidFill>
                  <a:latin typeface="Arial" charset="0"/>
                  <a:ea typeface="宋体" charset="-122"/>
                </a:rPr>
                <a:t>专网</a:t>
              </a:r>
            </a:p>
          </p:txBody>
        </p:sp>
      </p:grpSp>
      <p:grpSp>
        <p:nvGrpSpPr>
          <p:cNvPr id="28" name="Group 27"/>
          <p:cNvGrpSpPr>
            <a:grpSpLocks/>
          </p:cNvGrpSpPr>
          <p:nvPr/>
        </p:nvGrpSpPr>
        <p:grpSpPr bwMode="auto">
          <a:xfrm>
            <a:off x="827856" y="5682952"/>
            <a:ext cx="7848600" cy="914400"/>
            <a:chOff x="152" y="3887"/>
            <a:chExt cx="5444" cy="408"/>
          </a:xfrm>
          <a:solidFill>
            <a:srgbClr val="4584D3">
              <a:lumMod val="75000"/>
            </a:srgbClr>
          </a:solidFill>
        </p:grpSpPr>
        <p:sp>
          <p:nvSpPr>
            <p:cNvPr id="29" name="Rectangle 28"/>
            <p:cNvSpPr>
              <a:spLocks noChangeArrowheads="1"/>
            </p:cNvSpPr>
            <p:nvPr/>
          </p:nvSpPr>
          <p:spPr bwMode="auto">
            <a:xfrm>
              <a:off x="152" y="3887"/>
              <a:ext cx="5444" cy="408"/>
            </a:xfrm>
            <a:prstGeom prst="rect">
              <a:avLst/>
            </a:prstGeom>
            <a:grpFill/>
            <a:ln w="12700" algn="ctr">
              <a:solidFill>
                <a:sysClr val="windowText" lastClr="000000"/>
              </a:solidFill>
              <a:miter lim="800000"/>
              <a:headEnd/>
              <a:tailEnd/>
            </a:ln>
            <a:effectLst/>
          </p:spPr>
          <p:txBody>
            <a:bodyPr wrap="none" anchor="ctr"/>
            <a:lstStyle/>
            <a:p>
              <a:pPr algn="ctr" fontAlgn="auto">
                <a:spcBef>
                  <a:spcPts val="0"/>
                </a:spcBef>
                <a:spcAft>
                  <a:spcPts val="0"/>
                </a:spcAft>
                <a:buFont typeface="Wingdings" pitchFamily="2" charset="2"/>
                <a:buNone/>
                <a:defRPr/>
              </a:pPr>
              <a:endParaRPr lang="zh-CN" altLang="en-US" kern="0">
                <a:solidFill>
                  <a:prstClr val="black"/>
                </a:solidFill>
                <a:effectLst>
                  <a:outerShdw blurRad="38100" dist="38100" dir="2700000" algn="tl">
                    <a:srgbClr val="000000"/>
                  </a:outerShdw>
                </a:effectLst>
                <a:latin typeface="Arial" charset="0"/>
                <a:ea typeface="宋体" charset="-122"/>
                <a:cs typeface="Arial" charset="0"/>
              </a:endParaRPr>
            </a:p>
          </p:txBody>
        </p:sp>
        <p:sp>
          <p:nvSpPr>
            <p:cNvPr id="30" name="Text Box 29"/>
            <p:cNvSpPr txBox="1">
              <a:spLocks noChangeArrowheads="1"/>
            </p:cNvSpPr>
            <p:nvPr/>
          </p:nvSpPr>
          <p:spPr bwMode="auto">
            <a:xfrm>
              <a:off x="1749" y="3974"/>
              <a:ext cx="2528" cy="165"/>
            </a:xfrm>
            <a:prstGeom prst="rect">
              <a:avLst/>
            </a:prstGeom>
            <a:grpFill/>
            <a:ln w="12700" algn="ctr">
              <a:noFill/>
              <a:miter lim="800000"/>
              <a:headEnd/>
              <a:tailEnd/>
            </a:ln>
          </p:spPr>
          <p:txBody>
            <a:bodyPr>
              <a:spAutoFit/>
            </a:bodyPr>
            <a:lstStyle/>
            <a:p>
              <a:pPr algn="ctr" fontAlgn="auto">
                <a:spcBef>
                  <a:spcPct val="50000"/>
                </a:spcBef>
                <a:spcAft>
                  <a:spcPts val="0"/>
                </a:spcAft>
                <a:buFont typeface="Wingdings" pitchFamily="2" charset="2"/>
                <a:buNone/>
                <a:defRPr/>
              </a:pPr>
              <a:r>
                <a:rPr lang="zh-CN" altLang="en-US" kern="0" dirty="0">
                  <a:solidFill>
                    <a:prstClr val="black"/>
                  </a:solidFill>
                  <a:effectLst>
                    <a:outerShdw blurRad="38100" dist="38100" dir="2700000" algn="tl">
                      <a:srgbClr val="000000">
                        <a:alpha val="43137"/>
                      </a:srgbClr>
                    </a:outerShdw>
                  </a:effectLst>
                  <a:latin typeface="+mj-ea"/>
                  <a:ea typeface="+mj-ea"/>
                </a:rPr>
                <a:t>信息</a:t>
              </a:r>
              <a:r>
                <a:rPr lang="zh-CN" altLang="en-US" kern="0" dirty="0" smtClean="0">
                  <a:solidFill>
                    <a:prstClr val="black"/>
                  </a:solidFill>
                  <a:effectLst>
                    <a:outerShdw blurRad="38100" dist="38100" dir="2700000" algn="tl">
                      <a:srgbClr val="000000">
                        <a:alpha val="43137"/>
                      </a:srgbClr>
                    </a:outerShdw>
                  </a:effectLst>
                  <a:latin typeface="+mj-ea"/>
                  <a:ea typeface="+mj-ea"/>
                </a:rPr>
                <a:t>基础</a:t>
              </a:r>
              <a:r>
                <a:rPr lang="zh-CN" altLang="en-US" kern="0" dirty="0">
                  <a:solidFill>
                    <a:prstClr val="black"/>
                  </a:solidFill>
                  <a:effectLst>
                    <a:outerShdw blurRad="38100" dist="38100" dir="2700000" algn="tl">
                      <a:srgbClr val="000000">
                        <a:alpha val="43137"/>
                      </a:srgbClr>
                    </a:outerShdw>
                  </a:effectLst>
                  <a:latin typeface="+mj-ea"/>
                  <a:ea typeface="+mj-ea"/>
                </a:rPr>
                <a:t>网络设施</a:t>
              </a:r>
            </a:p>
          </p:txBody>
        </p:sp>
      </p:grpSp>
    </p:spTree>
    <p:extLst>
      <p:ext uri="{BB962C8B-B14F-4D97-AF65-F5344CB8AC3E}">
        <p14:creationId xmlns:p14="http://schemas.microsoft.com/office/powerpoint/2010/main" val="3180245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normAutofit/>
          </a:bodyPr>
          <a:lstStyle/>
          <a:p>
            <a:r>
              <a:rPr lang="zh-CN" altLang="en-US" dirty="0" smtClean="0">
                <a:solidFill>
                  <a:schemeClr val="bg1">
                    <a:lumMod val="65000"/>
                  </a:schemeClr>
                </a:solidFill>
              </a:rPr>
              <a:t>云计算与大数据</a:t>
            </a:r>
            <a:endParaRPr lang="en-US" altLang="zh-CN" dirty="0" smtClean="0">
              <a:solidFill>
                <a:schemeClr val="bg1">
                  <a:lumMod val="65000"/>
                </a:schemeClr>
              </a:solidFill>
            </a:endParaRPr>
          </a:p>
          <a:p>
            <a:pPr lvl="1"/>
            <a:r>
              <a:rPr lang="zh-CN" altLang="en-US" dirty="0" smtClean="0">
                <a:solidFill>
                  <a:schemeClr val="bg1">
                    <a:lumMod val="65000"/>
                  </a:schemeClr>
                </a:solidFill>
              </a:rPr>
              <a:t>大数据出现的背景</a:t>
            </a:r>
            <a:endParaRPr lang="en-US" altLang="zh-CN" dirty="0" smtClean="0">
              <a:solidFill>
                <a:schemeClr val="bg1">
                  <a:lumMod val="65000"/>
                </a:schemeClr>
              </a:solidFill>
            </a:endParaRPr>
          </a:p>
          <a:p>
            <a:pPr lvl="1"/>
            <a:r>
              <a:rPr lang="zh-CN" altLang="en-US" dirty="0" smtClean="0">
                <a:solidFill>
                  <a:schemeClr val="bg1">
                    <a:lumMod val="65000"/>
                  </a:schemeClr>
                </a:solidFill>
              </a:rPr>
              <a:t>云计算与虚拟化</a:t>
            </a:r>
            <a:endParaRPr lang="en-US" altLang="zh-CN" dirty="0" smtClean="0">
              <a:solidFill>
                <a:schemeClr val="bg1">
                  <a:lumMod val="65000"/>
                </a:schemeClr>
              </a:solidFill>
            </a:endParaRPr>
          </a:p>
          <a:p>
            <a:pPr lvl="1"/>
            <a:r>
              <a:rPr lang="zh-CN" altLang="en-US" dirty="0"/>
              <a:t>大</a:t>
            </a:r>
            <a:r>
              <a:rPr lang="zh-CN" altLang="en-US" dirty="0" smtClean="0"/>
              <a:t>数据概述</a:t>
            </a:r>
            <a:endParaRPr lang="en-US" altLang="zh-CN" dirty="0" smtClean="0"/>
          </a:p>
          <a:p>
            <a:pPr lvl="1"/>
            <a:r>
              <a:rPr lang="en-US" altLang="zh-CN" dirty="0">
                <a:solidFill>
                  <a:schemeClr val="bg1">
                    <a:lumMod val="65000"/>
                  </a:schemeClr>
                </a:solidFill>
              </a:rPr>
              <a:t>NoSQL</a:t>
            </a:r>
            <a:endParaRPr lang="en-US" altLang="zh-CN" dirty="0" smtClean="0">
              <a:solidFill>
                <a:schemeClr val="bg1">
                  <a:lumMod val="65000"/>
                </a:schemeClr>
              </a:solidFill>
            </a:endParaRPr>
          </a:p>
          <a:p>
            <a:pPr lvl="1"/>
            <a:r>
              <a:rPr lang="zh-CN" altLang="en-US" dirty="0" smtClean="0">
                <a:solidFill>
                  <a:schemeClr val="bg1">
                    <a:lumMod val="65000"/>
                  </a:schemeClr>
                </a:solidFill>
              </a:rPr>
              <a:t>案例解析</a:t>
            </a:r>
            <a:endParaRPr lang="en-US" altLang="zh-CN" dirty="0" smtClean="0">
              <a:solidFill>
                <a:schemeClr val="bg1">
                  <a:lumMod val="65000"/>
                </a:schemeClr>
              </a:solidFill>
            </a:endParaRPr>
          </a:p>
          <a:p>
            <a:pPr lvl="1"/>
            <a:endParaRPr lang="en-US" altLang="zh-CN" dirty="0" smtClean="0"/>
          </a:p>
          <a:p>
            <a:pPr lvl="1"/>
            <a:endParaRPr lang="en-US" altLang="zh-CN" dirty="0" smtClean="0"/>
          </a:p>
        </p:txBody>
      </p:sp>
    </p:spTree>
    <p:extLst>
      <p:ext uri="{BB962C8B-B14F-4D97-AF65-F5344CB8AC3E}">
        <p14:creationId xmlns:p14="http://schemas.microsoft.com/office/powerpoint/2010/main" val="4223829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我们来到大数据</a:t>
            </a:r>
            <a:r>
              <a:rPr lang="zh-CN" altLang="en-US" dirty="0" smtClean="0"/>
              <a:t>时代</a:t>
            </a:r>
            <a:endParaRPr lang="zh-CN" altLang="en-US" dirty="0"/>
          </a:p>
        </p:txBody>
      </p:sp>
      <p:sp>
        <p:nvSpPr>
          <p:cNvPr id="3" name="内容占位符 2"/>
          <p:cNvSpPr>
            <a:spLocks noGrp="1"/>
          </p:cNvSpPr>
          <p:nvPr>
            <p:ph idx="1"/>
          </p:nvPr>
        </p:nvSpPr>
        <p:spPr/>
        <p:txBody>
          <a:bodyPr/>
          <a:lstStyle/>
          <a:p>
            <a:r>
              <a:rPr lang="zh-CN" altLang="en-US" dirty="0"/>
              <a:t>人们从信息的被动接受者变成了主动</a:t>
            </a:r>
            <a:r>
              <a:rPr lang="zh-CN" altLang="en-US" dirty="0" smtClean="0"/>
              <a:t>创造者</a:t>
            </a:r>
            <a:endParaRPr lang="zh-CN" altLang="en-US" dirty="0"/>
          </a:p>
        </p:txBody>
      </p:sp>
      <p:pic>
        <p:nvPicPr>
          <p:cNvPr id="4" name="Picture 2" descr="http://www.chuanganwang.cn/wp-content/uploads/2013/04/dashuj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8857"/>
            <a:ext cx="9127727" cy="25922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50"/>
          <p:cNvSpPr txBox="1">
            <a:spLocks noChangeArrowheads="1"/>
          </p:cNvSpPr>
          <p:nvPr/>
        </p:nvSpPr>
        <p:spPr bwMode="auto">
          <a:xfrm>
            <a:off x="982133" y="4869802"/>
            <a:ext cx="8145594"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just" eaLnBrk="1" hangingPunct="1"/>
            <a:r>
              <a:rPr lang="zh-CN" altLang="en-US" sz="1400" dirty="0">
                <a:latin typeface="微软雅黑" pitchFamily="34" charset="-122"/>
                <a:ea typeface="微软雅黑" pitchFamily="34" charset="-122"/>
                <a:cs typeface="Times New Roman" pitchFamily="18" charset="0"/>
              </a:rPr>
              <a:t>全球每秒钟发送 </a:t>
            </a:r>
            <a:r>
              <a:rPr lang="en-US" altLang="zh-CN" sz="1600" b="1" dirty="0">
                <a:latin typeface="微软雅黑" pitchFamily="34" charset="-122"/>
                <a:ea typeface="微软雅黑" pitchFamily="34" charset="-122"/>
                <a:cs typeface="Times New Roman" pitchFamily="18" charset="0"/>
              </a:rPr>
              <a:t>2.9 </a:t>
            </a:r>
            <a:r>
              <a:rPr lang="zh-CN" altLang="en-US" sz="1600" b="1" dirty="0">
                <a:latin typeface="微软雅黑" pitchFamily="34" charset="-122"/>
                <a:ea typeface="微软雅黑" pitchFamily="34" charset="-122"/>
                <a:cs typeface="Times New Roman" pitchFamily="18" charset="0"/>
              </a:rPr>
              <a:t>百万</a:t>
            </a:r>
            <a:r>
              <a:rPr lang="zh-CN" altLang="en-US" sz="1400" b="1" dirty="0">
                <a:latin typeface="微软雅黑" pitchFamily="34" charset="-122"/>
                <a:ea typeface="微软雅黑" pitchFamily="34" charset="-122"/>
                <a:cs typeface="Times New Roman" pitchFamily="18" charset="0"/>
              </a:rPr>
              <a:t>封</a:t>
            </a:r>
            <a:r>
              <a:rPr lang="zh-CN" altLang="en-US" sz="1400" dirty="0">
                <a:latin typeface="微软雅黑" pitchFamily="34" charset="-122"/>
                <a:ea typeface="微软雅黑" pitchFamily="34" charset="-122"/>
                <a:cs typeface="Times New Roman" pitchFamily="18" charset="0"/>
              </a:rPr>
              <a:t>电子邮件，一分钟读一篇的话，足够一个人昼夜不息的读</a:t>
            </a:r>
            <a:r>
              <a:rPr lang="en-US" altLang="zh-CN" sz="1400" dirty="0">
                <a:latin typeface="微软雅黑" pitchFamily="34" charset="-122"/>
                <a:ea typeface="微软雅黑" pitchFamily="34" charset="-122"/>
                <a:cs typeface="Times New Roman" pitchFamily="18" charset="0"/>
              </a:rPr>
              <a:t>5.5 </a:t>
            </a:r>
            <a:r>
              <a:rPr lang="zh-CN" altLang="en-US" sz="1400" dirty="0">
                <a:latin typeface="微软雅黑" pitchFamily="34" charset="-122"/>
                <a:ea typeface="微软雅黑" pitchFamily="34" charset="-122"/>
                <a:cs typeface="Times New Roman" pitchFamily="18" charset="0"/>
              </a:rPr>
              <a:t>年</a:t>
            </a:r>
            <a:r>
              <a:rPr lang="en-US" altLang="zh-CN" sz="1400" dirty="0">
                <a:latin typeface="微软雅黑" pitchFamily="34" charset="-122"/>
                <a:ea typeface="微软雅黑" pitchFamily="34" charset="-122"/>
                <a:cs typeface="Times New Roman" pitchFamily="18" charset="0"/>
              </a:rPr>
              <a:t>…</a:t>
            </a:r>
            <a:endParaRPr lang="zh-CN" altLang="en-US" sz="1400" dirty="0">
              <a:latin typeface="微软雅黑" pitchFamily="34" charset="-122"/>
              <a:ea typeface="微软雅黑" pitchFamily="34" charset="-122"/>
              <a:cs typeface="Times New Roman" pitchFamily="18" charset="0"/>
            </a:endParaRPr>
          </a:p>
          <a:p>
            <a:pPr algn="just" eaLnBrk="1" hangingPunct="1"/>
            <a:r>
              <a:rPr lang="zh-CN" altLang="en-US" sz="1400" dirty="0">
                <a:latin typeface="微软雅黑" pitchFamily="34" charset="-122"/>
                <a:ea typeface="微软雅黑" pitchFamily="34" charset="-122"/>
                <a:cs typeface="Times New Roman" pitchFamily="18" charset="0"/>
              </a:rPr>
              <a:t>每天会有</a:t>
            </a:r>
            <a:r>
              <a:rPr lang="zh-CN" altLang="en-US" sz="1600" dirty="0">
                <a:latin typeface="微软雅黑" pitchFamily="34" charset="-122"/>
                <a:ea typeface="微软雅黑" pitchFamily="34" charset="-122"/>
                <a:cs typeface="Times New Roman" pitchFamily="18" charset="0"/>
              </a:rPr>
              <a:t> </a:t>
            </a:r>
            <a:r>
              <a:rPr lang="en-US" altLang="zh-CN" sz="1600" b="1" dirty="0">
                <a:latin typeface="微软雅黑" pitchFamily="34" charset="-122"/>
                <a:ea typeface="微软雅黑" pitchFamily="34" charset="-122"/>
                <a:cs typeface="Times New Roman" pitchFamily="18" charset="0"/>
              </a:rPr>
              <a:t>2.88 </a:t>
            </a:r>
            <a:r>
              <a:rPr lang="zh-CN" altLang="en-US" sz="1600" b="1" dirty="0">
                <a:latin typeface="微软雅黑" pitchFamily="34" charset="-122"/>
                <a:ea typeface="微软雅黑" pitchFamily="34" charset="-122"/>
                <a:cs typeface="Times New Roman" pitchFamily="18" charset="0"/>
              </a:rPr>
              <a:t>万</a:t>
            </a:r>
            <a:r>
              <a:rPr lang="zh-CN" altLang="en-US" sz="1400" b="1" dirty="0">
                <a:latin typeface="微软雅黑" pitchFamily="34" charset="-122"/>
                <a:ea typeface="微软雅黑" pitchFamily="34" charset="-122"/>
                <a:cs typeface="Times New Roman" pitchFamily="18" charset="0"/>
              </a:rPr>
              <a:t>个小时</a:t>
            </a:r>
            <a:r>
              <a:rPr lang="zh-CN" altLang="en-US" sz="1400" dirty="0">
                <a:latin typeface="微软雅黑" pitchFamily="34" charset="-122"/>
                <a:ea typeface="微软雅黑" pitchFamily="34" charset="-122"/>
                <a:cs typeface="Times New Roman" pitchFamily="18" charset="0"/>
              </a:rPr>
              <a:t>的视频上传到</a:t>
            </a:r>
            <a:r>
              <a:rPr lang="en-US" altLang="zh-CN" sz="1400" dirty="0">
                <a:latin typeface="微软雅黑" pitchFamily="34" charset="-122"/>
                <a:ea typeface="微软雅黑" pitchFamily="34" charset="-122"/>
                <a:cs typeface="Times New Roman" pitchFamily="18" charset="0"/>
              </a:rPr>
              <a:t>Youtube</a:t>
            </a:r>
            <a:r>
              <a:rPr lang="zh-CN" altLang="en-US" sz="1400" dirty="0">
                <a:latin typeface="微软雅黑" pitchFamily="34" charset="-122"/>
                <a:ea typeface="微软雅黑" pitchFamily="34" charset="-122"/>
                <a:cs typeface="Times New Roman" pitchFamily="18" charset="0"/>
              </a:rPr>
              <a:t>，足够一个人昼夜不息的观看</a:t>
            </a:r>
            <a:r>
              <a:rPr lang="en-US" altLang="zh-CN" sz="1400" dirty="0">
                <a:latin typeface="微软雅黑" pitchFamily="34" charset="-122"/>
                <a:ea typeface="微软雅黑" pitchFamily="34" charset="-122"/>
                <a:cs typeface="Times New Roman" pitchFamily="18" charset="0"/>
              </a:rPr>
              <a:t>3.3 </a:t>
            </a:r>
            <a:r>
              <a:rPr lang="zh-CN" altLang="en-US" sz="1400" dirty="0">
                <a:latin typeface="微软雅黑" pitchFamily="34" charset="-122"/>
                <a:ea typeface="微软雅黑" pitchFamily="34" charset="-122"/>
                <a:cs typeface="Times New Roman" pitchFamily="18" charset="0"/>
              </a:rPr>
              <a:t>年</a:t>
            </a:r>
            <a:r>
              <a:rPr lang="en-US" altLang="zh-CN" sz="1400" dirty="0">
                <a:latin typeface="微软雅黑" pitchFamily="34" charset="-122"/>
                <a:ea typeface="微软雅黑" pitchFamily="34" charset="-122"/>
                <a:cs typeface="Times New Roman" pitchFamily="18" charset="0"/>
              </a:rPr>
              <a:t>…</a:t>
            </a:r>
            <a:endParaRPr lang="zh-CN" altLang="en-US" sz="1400" dirty="0">
              <a:latin typeface="微软雅黑" pitchFamily="34" charset="-122"/>
              <a:ea typeface="微软雅黑" pitchFamily="34" charset="-122"/>
              <a:cs typeface="Times New Roman" pitchFamily="18" charset="0"/>
            </a:endParaRPr>
          </a:p>
          <a:p>
            <a:pPr algn="just" eaLnBrk="1" hangingPunct="1"/>
            <a:r>
              <a:rPr lang="zh-CN" altLang="en-US" sz="1400" dirty="0">
                <a:latin typeface="微软雅黑" pitchFamily="34" charset="-122"/>
                <a:ea typeface="微软雅黑" pitchFamily="34" charset="-122"/>
                <a:cs typeface="Times New Roman" pitchFamily="18" charset="0"/>
              </a:rPr>
              <a:t>推特上每天发布 </a:t>
            </a:r>
            <a:r>
              <a:rPr lang="en-US" altLang="zh-CN" sz="1600" b="1" dirty="0">
                <a:latin typeface="微软雅黑" pitchFamily="34" charset="-122"/>
                <a:ea typeface="微软雅黑" pitchFamily="34" charset="-122"/>
                <a:cs typeface="Times New Roman" pitchFamily="18" charset="0"/>
              </a:rPr>
              <a:t>5 </a:t>
            </a:r>
            <a:r>
              <a:rPr lang="zh-CN" altLang="en-US" sz="1600" b="1" dirty="0">
                <a:latin typeface="微软雅黑" pitchFamily="34" charset="-122"/>
                <a:ea typeface="微软雅黑" pitchFamily="34" charset="-122"/>
                <a:cs typeface="Times New Roman" pitchFamily="18" charset="0"/>
              </a:rPr>
              <a:t>千万</a:t>
            </a:r>
            <a:r>
              <a:rPr lang="zh-CN" altLang="en-US" sz="1400" b="1" dirty="0">
                <a:latin typeface="微软雅黑" pitchFamily="34" charset="-122"/>
                <a:ea typeface="微软雅黑" pitchFamily="34" charset="-122"/>
                <a:cs typeface="Times New Roman" pitchFamily="18" charset="0"/>
              </a:rPr>
              <a:t>条</a:t>
            </a:r>
            <a:r>
              <a:rPr lang="zh-CN" altLang="en-US" sz="1400" dirty="0">
                <a:latin typeface="微软雅黑" pitchFamily="34" charset="-122"/>
                <a:ea typeface="微软雅黑" pitchFamily="34" charset="-122"/>
                <a:cs typeface="Times New Roman" pitchFamily="18" charset="0"/>
              </a:rPr>
              <a:t>消息，假设</a:t>
            </a:r>
            <a:r>
              <a:rPr lang="en-US" altLang="zh-CN" sz="1400" dirty="0">
                <a:latin typeface="微软雅黑" pitchFamily="34" charset="-122"/>
                <a:ea typeface="微软雅黑" pitchFamily="34" charset="-122"/>
                <a:cs typeface="Times New Roman" pitchFamily="18" charset="0"/>
              </a:rPr>
              <a:t>10 </a:t>
            </a:r>
            <a:r>
              <a:rPr lang="zh-CN" altLang="en-US" sz="1400" dirty="0">
                <a:latin typeface="微软雅黑" pitchFamily="34" charset="-122"/>
                <a:ea typeface="微软雅黑" pitchFamily="34" charset="-122"/>
                <a:cs typeface="Times New Roman" pitchFamily="18" charset="0"/>
              </a:rPr>
              <a:t>秒钟浏览一条信息，这些消息足够一个人昼夜不息的浏览</a:t>
            </a:r>
            <a:r>
              <a:rPr lang="en-US" altLang="zh-CN" sz="1400" dirty="0">
                <a:latin typeface="微软雅黑" pitchFamily="34" charset="-122"/>
                <a:ea typeface="微软雅黑" pitchFamily="34" charset="-122"/>
                <a:cs typeface="Times New Roman" pitchFamily="18" charset="0"/>
              </a:rPr>
              <a:t>16 </a:t>
            </a:r>
            <a:r>
              <a:rPr lang="zh-CN" altLang="en-US" sz="1400" dirty="0">
                <a:latin typeface="微软雅黑" pitchFamily="34" charset="-122"/>
                <a:ea typeface="微软雅黑" pitchFamily="34" charset="-122"/>
                <a:cs typeface="Times New Roman" pitchFamily="18" charset="0"/>
              </a:rPr>
              <a:t>年</a:t>
            </a:r>
            <a:r>
              <a:rPr lang="en-US" altLang="zh-CN" sz="1400" dirty="0">
                <a:latin typeface="微软雅黑" pitchFamily="34" charset="-122"/>
                <a:ea typeface="微软雅黑" pitchFamily="34" charset="-122"/>
                <a:cs typeface="Times New Roman" pitchFamily="18" charset="0"/>
              </a:rPr>
              <a:t>…</a:t>
            </a:r>
            <a:endParaRPr lang="zh-CN" altLang="en-US" sz="1400" dirty="0">
              <a:latin typeface="微软雅黑" pitchFamily="34" charset="-122"/>
              <a:ea typeface="微软雅黑" pitchFamily="34" charset="-122"/>
              <a:cs typeface="Times New Roman" pitchFamily="18" charset="0"/>
            </a:endParaRPr>
          </a:p>
          <a:p>
            <a:pPr algn="just" eaLnBrk="1" hangingPunct="1"/>
            <a:r>
              <a:rPr lang="zh-CN" altLang="en-US" sz="1400" dirty="0">
                <a:latin typeface="微软雅黑" pitchFamily="34" charset="-122"/>
                <a:ea typeface="微软雅黑" pitchFamily="34" charset="-122"/>
                <a:cs typeface="Times New Roman" pitchFamily="18" charset="0"/>
              </a:rPr>
              <a:t>每天亚马逊上将产生 </a:t>
            </a:r>
            <a:r>
              <a:rPr lang="en-US" altLang="zh-CN" sz="1600" b="1" dirty="0">
                <a:latin typeface="微软雅黑" pitchFamily="34" charset="-122"/>
                <a:ea typeface="微软雅黑" pitchFamily="34" charset="-122"/>
                <a:cs typeface="Times New Roman" pitchFamily="18" charset="0"/>
              </a:rPr>
              <a:t>6.3 </a:t>
            </a:r>
            <a:r>
              <a:rPr lang="zh-CN" altLang="en-US" sz="1600" b="1" dirty="0">
                <a:latin typeface="微软雅黑" pitchFamily="34" charset="-122"/>
                <a:ea typeface="微软雅黑" pitchFamily="34" charset="-122"/>
                <a:cs typeface="Times New Roman" pitchFamily="18" charset="0"/>
              </a:rPr>
              <a:t>百万</a:t>
            </a:r>
            <a:r>
              <a:rPr lang="zh-CN" altLang="en-US" sz="1400" b="1" dirty="0">
                <a:latin typeface="微软雅黑" pitchFamily="34" charset="-122"/>
                <a:ea typeface="微软雅黑" pitchFamily="34" charset="-122"/>
                <a:cs typeface="Times New Roman" pitchFamily="18" charset="0"/>
              </a:rPr>
              <a:t>笔</a:t>
            </a:r>
            <a:r>
              <a:rPr lang="zh-CN" altLang="en-US" sz="1400" dirty="0">
                <a:latin typeface="微软雅黑" pitchFamily="34" charset="-122"/>
                <a:ea typeface="微软雅黑" pitchFamily="34" charset="-122"/>
                <a:cs typeface="Times New Roman" pitchFamily="18" charset="0"/>
              </a:rPr>
              <a:t>订单</a:t>
            </a:r>
            <a:r>
              <a:rPr lang="en-US" altLang="zh-CN" sz="1400" dirty="0">
                <a:latin typeface="微软雅黑" pitchFamily="34" charset="-122"/>
                <a:ea typeface="微软雅黑" pitchFamily="34" charset="-122"/>
                <a:cs typeface="Times New Roman" pitchFamily="18" charset="0"/>
              </a:rPr>
              <a:t>…</a:t>
            </a:r>
          </a:p>
          <a:p>
            <a:pPr algn="just" eaLnBrk="1" hangingPunct="1"/>
            <a:r>
              <a:rPr lang="zh-CN" altLang="en-US" sz="1400" dirty="0">
                <a:latin typeface="微软雅黑" pitchFamily="34" charset="-122"/>
                <a:ea typeface="微软雅黑" pitchFamily="34" charset="-122"/>
                <a:cs typeface="Times New Roman" pitchFamily="18" charset="0"/>
              </a:rPr>
              <a:t>每个月网民在</a:t>
            </a:r>
            <a:r>
              <a:rPr lang="en-US" altLang="zh-CN" sz="1400" dirty="0">
                <a:latin typeface="微软雅黑" pitchFamily="34" charset="-122"/>
                <a:ea typeface="微软雅黑" pitchFamily="34" charset="-122"/>
                <a:cs typeface="Times New Roman" pitchFamily="18" charset="0"/>
              </a:rPr>
              <a:t>Facebook </a:t>
            </a:r>
            <a:r>
              <a:rPr lang="zh-CN" altLang="en-US" sz="1400" dirty="0">
                <a:latin typeface="微软雅黑" pitchFamily="34" charset="-122"/>
                <a:ea typeface="微软雅黑" pitchFamily="34" charset="-122"/>
                <a:cs typeface="Times New Roman" pitchFamily="18" charset="0"/>
              </a:rPr>
              <a:t>上要花费</a:t>
            </a:r>
            <a:r>
              <a:rPr lang="en-US" altLang="zh-CN" sz="1600" b="1" dirty="0">
                <a:latin typeface="微软雅黑" pitchFamily="34" charset="-122"/>
                <a:ea typeface="微软雅黑" pitchFamily="34" charset="-122"/>
                <a:cs typeface="Times New Roman" pitchFamily="18" charset="0"/>
              </a:rPr>
              <a:t>7 </a:t>
            </a:r>
            <a:r>
              <a:rPr lang="zh-CN" altLang="en-US" sz="1600" b="1" dirty="0">
                <a:latin typeface="微软雅黑" pitchFamily="34" charset="-122"/>
                <a:ea typeface="微软雅黑" pitchFamily="34" charset="-122"/>
                <a:cs typeface="Times New Roman" pitchFamily="18" charset="0"/>
              </a:rPr>
              <a:t>千亿</a:t>
            </a:r>
            <a:r>
              <a:rPr lang="zh-CN" altLang="en-US" sz="1400" b="1" dirty="0">
                <a:latin typeface="微软雅黑" pitchFamily="34" charset="-122"/>
                <a:ea typeface="微软雅黑" pitchFamily="34" charset="-122"/>
                <a:cs typeface="Times New Roman" pitchFamily="18" charset="0"/>
              </a:rPr>
              <a:t>分钟</a:t>
            </a:r>
            <a:r>
              <a:rPr lang="zh-CN" altLang="en-US" sz="1400" dirty="0">
                <a:latin typeface="微软雅黑" pitchFamily="34" charset="-122"/>
                <a:ea typeface="微软雅黑" pitchFamily="34" charset="-122"/>
                <a:cs typeface="Times New Roman" pitchFamily="18" charset="0"/>
              </a:rPr>
              <a:t>，被移动互联网使用者发送和接收的数据高达</a:t>
            </a:r>
            <a:r>
              <a:rPr lang="en-US" altLang="zh-CN" sz="1600" b="1" dirty="0">
                <a:latin typeface="微软雅黑" pitchFamily="34" charset="-122"/>
                <a:ea typeface="微软雅黑" pitchFamily="34" charset="-122"/>
                <a:cs typeface="Times New Roman" pitchFamily="18" charset="0"/>
              </a:rPr>
              <a:t>1.3EB</a:t>
            </a:r>
            <a:r>
              <a:rPr lang="en-US" altLang="zh-CN" sz="1600" dirty="0">
                <a:latin typeface="微软雅黑" pitchFamily="34" charset="-122"/>
                <a:ea typeface="微软雅黑" pitchFamily="34" charset="-122"/>
                <a:cs typeface="Times New Roman" pitchFamily="18" charset="0"/>
              </a:rPr>
              <a:t>…</a:t>
            </a:r>
          </a:p>
          <a:p>
            <a:pPr algn="just" eaLnBrk="1" hangingPunct="1"/>
            <a:r>
              <a:rPr lang="en-US" altLang="zh-CN" sz="1400" dirty="0">
                <a:latin typeface="微软雅黑" pitchFamily="34" charset="-122"/>
                <a:ea typeface="微软雅黑" pitchFamily="34" charset="-122"/>
                <a:cs typeface="Times New Roman" pitchFamily="18" charset="0"/>
              </a:rPr>
              <a:t>Google </a:t>
            </a:r>
            <a:r>
              <a:rPr lang="zh-CN" altLang="en-US" sz="1400" dirty="0">
                <a:latin typeface="微软雅黑" pitchFamily="34" charset="-122"/>
                <a:ea typeface="微软雅黑" pitchFamily="34" charset="-122"/>
                <a:cs typeface="Times New Roman" pitchFamily="18" charset="0"/>
              </a:rPr>
              <a:t>上每天需要处理</a:t>
            </a:r>
            <a:r>
              <a:rPr lang="en-US" altLang="zh-CN" sz="1600" dirty="0">
                <a:latin typeface="微软雅黑" pitchFamily="34" charset="-122"/>
                <a:ea typeface="微软雅黑" pitchFamily="34" charset="-122"/>
                <a:cs typeface="Times New Roman" pitchFamily="18" charset="0"/>
              </a:rPr>
              <a:t>24PB </a:t>
            </a:r>
            <a:r>
              <a:rPr lang="zh-CN" altLang="en-US" sz="1400" dirty="0">
                <a:latin typeface="微软雅黑" pitchFamily="34" charset="-122"/>
                <a:ea typeface="微软雅黑" pitchFamily="34" charset="-122"/>
                <a:cs typeface="Times New Roman" pitchFamily="18" charset="0"/>
              </a:rPr>
              <a:t>的数据</a:t>
            </a:r>
            <a:r>
              <a:rPr lang="en-US" altLang="zh-CN" sz="1400" dirty="0">
                <a:latin typeface="微软雅黑" pitchFamily="34" charset="-122"/>
                <a:ea typeface="微软雅黑" pitchFamily="34" charset="-122"/>
                <a:cs typeface="Times New Roman" pitchFamily="18" charset="0"/>
              </a:rPr>
              <a:t>…</a:t>
            </a:r>
            <a:endParaRPr lang="zh-CN" altLang="en-US" sz="1400" dirty="0">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29985384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大数据时代的爆炸</a:t>
            </a:r>
            <a:r>
              <a:rPr lang="zh-CN" altLang="en-US" dirty="0" smtClean="0"/>
              <a:t>增长</a:t>
            </a:r>
            <a:endParaRPr lang="zh-CN" altLang="en-US" dirty="0"/>
          </a:p>
        </p:txBody>
      </p:sp>
      <p:graphicFrame>
        <p:nvGraphicFramePr>
          <p:cNvPr id="4" name="图示 3"/>
          <p:cNvGraphicFramePr/>
          <p:nvPr>
            <p:extLst>
              <p:ext uri="{D42A27DB-BD31-4B8C-83A1-F6EECF244321}">
                <p14:modId xmlns:p14="http://schemas.microsoft.com/office/powerpoint/2010/main" val="3734497004"/>
              </p:ext>
            </p:extLst>
          </p:nvPr>
        </p:nvGraphicFramePr>
        <p:xfrm>
          <a:off x="813968" y="1617133"/>
          <a:ext cx="3456384" cy="280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1459461" y="3856114"/>
            <a:ext cx="2600419" cy="738664"/>
          </a:xfrm>
          <a:prstGeom prst="rect">
            <a:avLst/>
          </a:prstGeom>
        </p:spPr>
        <p:txBody>
          <a:bodyPr wrap="square">
            <a:spAutoFit/>
          </a:bodyPr>
          <a:lstStyle/>
          <a:p>
            <a:pPr lvl="0"/>
            <a:r>
              <a:rPr lang="en-US" altLang="zh-CN" sz="1400" dirty="0" smtClean="0">
                <a:solidFill>
                  <a:srgbClr val="008CD7"/>
                </a:solidFill>
                <a:latin typeface="微软雅黑" pitchFamily="34" charset="-122"/>
                <a:ea typeface="微软雅黑" pitchFamily="34" charset="-122"/>
              </a:rPr>
              <a:t>1PB</a:t>
            </a:r>
            <a:r>
              <a:rPr lang="zh-CN" altLang="en-US" sz="1400" dirty="0">
                <a:solidFill>
                  <a:srgbClr val="008CD7"/>
                </a:solidFill>
                <a:latin typeface="微软雅黑" pitchFamily="34" charset="-122"/>
                <a:ea typeface="微软雅黑" pitchFamily="34" charset="-122"/>
              </a:rPr>
              <a:t> </a:t>
            </a:r>
            <a:r>
              <a:rPr lang="zh-CN" altLang="en-US" sz="1400" dirty="0" smtClean="0">
                <a:solidFill>
                  <a:srgbClr val="008CD7"/>
                </a:solidFill>
                <a:latin typeface="微软雅黑" pitchFamily="34" charset="-122"/>
                <a:ea typeface="微软雅黑" pitchFamily="34" charset="-122"/>
              </a:rPr>
              <a:t>（拍字节</a:t>
            </a:r>
            <a:r>
              <a:rPr lang="zh-CN" altLang="en-US" sz="1400" dirty="0">
                <a:solidFill>
                  <a:srgbClr val="008CD7"/>
                </a:solidFill>
                <a:latin typeface="微软雅黑" pitchFamily="34" charset="-122"/>
                <a:ea typeface="微软雅黑" pitchFamily="34" charset="-122"/>
              </a:rPr>
              <a:t>）</a:t>
            </a:r>
            <a:r>
              <a:rPr lang="en-US" altLang="zh-CN" sz="1400" dirty="0" smtClean="0">
                <a:solidFill>
                  <a:srgbClr val="008CD7"/>
                </a:solidFill>
                <a:latin typeface="微软雅黑" pitchFamily="34" charset="-122"/>
                <a:ea typeface="微软雅黑" pitchFamily="34" charset="-122"/>
              </a:rPr>
              <a:t> </a:t>
            </a:r>
            <a:r>
              <a:rPr lang="en-US" altLang="zh-CN" sz="1400" dirty="0">
                <a:solidFill>
                  <a:srgbClr val="008CD7"/>
                </a:solidFill>
                <a:latin typeface="微软雅黑" pitchFamily="34" charset="-122"/>
                <a:ea typeface="微软雅黑" pitchFamily="34" charset="-122"/>
              </a:rPr>
              <a:t>= </a:t>
            </a:r>
            <a:r>
              <a:rPr lang="en-US" altLang="zh-CN" sz="1400" dirty="0" smtClean="0">
                <a:solidFill>
                  <a:srgbClr val="008CD7"/>
                </a:solidFill>
                <a:latin typeface="微软雅黑" pitchFamily="34" charset="-122"/>
                <a:ea typeface="微软雅黑" pitchFamily="34" charset="-122"/>
              </a:rPr>
              <a:t>2^50</a:t>
            </a:r>
            <a:r>
              <a:rPr lang="zh-CN" altLang="en-US" sz="1400" dirty="0" smtClean="0">
                <a:solidFill>
                  <a:srgbClr val="008CD7"/>
                </a:solidFill>
                <a:latin typeface="微软雅黑" pitchFamily="34" charset="-122"/>
                <a:ea typeface="微软雅黑" pitchFamily="34" charset="-122"/>
              </a:rPr>
              <a:t>字节</a:t>
            </a:r>
            <a:endParaRPr lang="en-US" altLang="zh-CN" sz="1400" dirty="0" smtClean="0">
              <a:solidFill>
                <a:srgbClr val="008CD7"/>
              </a:solidFill>
              <a:latin typeface="微软雅黑" pitchFamily="34" charset="-122"/>
              <a:ea typeface="微软雅黑" pitchFamily="34" charset="-122"/>
            </a:endParaRPr>
          </a:p>
          <a:p>
            <a:r>
              <a:rPr lang="en-US" altLang="zh-CN" sz="1400" dirty="0" smtClean="0">
                <a:solidFill>
                  <a:srgbClr val="008CD7"/>
                </a:solidFill>
                <a:latin typeface="微软雅黑" pitchFamily="34" charset="-122"/>
                <a:ea typeface="微软雅黑" pitchFamily="34" charset="-122"/>
              </a:rPr>
              <a:t>1EB</a:t>
            </a:r>
            <a:r>
              <a:rPr lang="zh-CN" altLang="en-US" sz="1400" dirty="0">
                <a:solidFill>
                  <a:srgbClr val="008CD7"/>
                </a:solidFill>
                <a:latin typeface="微软雅黑" pitchFamily="34" charset="-122"/>
                <a:ea typeface="微软雅黑" pitchFamily="34" charset="-122"/>
              </a:rPr>
              <a:t> </a:t>
            </a:r>
            <a:r>
              <a:rPr lang="zh-CN" altLang="en-US" sz="1400" dirty="0" smtClean="0">
                <a:solidFill>
                  <a:srgbClr val="008CD7"/>
                </a:solidFill>
                <a:latin typeface="微软雅黑" pitchFamily="34" charset="-122"/>
                <a:ea typeface="微软雅黑" pitchFamily="34" charset="-122"/>
              </a:rPr>
              <a:t>（艾字节</a:t>
            </a:r>
            <a:r>
              <a:rPr lang="zh-CN" altLang="en-US" sz="1400" dirty="0">
                <a:solidFill>
                  <a:srgbClr val="008CD7"/>
                </a:solidFill>
                <a:latin typeface="微软雅黑" pitchFamily="34" charset="-122"/>
                <a:ea typeface="微软雅黑" pitchFamily="34" charset="-122"/>
              </a:rPr>
              <a:t>）</a:t>
            </a:r>
            <a:r>
              <a:rPr lang="en-US" altLang="zh-CN" sz="1400" dirty="0" smtClean="0">
                <a:solidFill>
                  <a:srgbClr val="008CD7"/>
                </a:solidFill>
                <a:latin typeface="微软雅黑" pitchFamily="34" charset="-122"/>
                <a:ea typeface="微软雅黑" pitchFamily="34" charset="-122"/>
              </a:rPr>
              <a:t> </a:t>
            </a:r>
            <a:r>
              <a:rPr lang="en-US" altLang="zh-CN" sz="1400" dirty="0">
                <a:solidFill>
                  <a:srgbClr val="008CD7"/>
                </a:solidFill>
                <a:latin typeface="微软雅黑" pitchFamily="34" charset="-122"/>
                <a:ea typeface="微软雅黑" pitchFamily="34" charset="-122"/>
              </a:rPr>
              <a:t>= </a:t>
            </a:r>
            <a:r>
              <a:rPr lang="en-US" altLang="zh-CN" sz="1400" dirty="0" smtClean="0">
                <a:solidFill>
                  <a:srgbClr val="008CD7"/>
                </a:solidFill>
                <a:latin typeface="微软雅黑" pitchFamily="34" charset="-122"/>
                <a:ea typeface="微软雅黑" pitchFamily="34" charset="-122"/>
              </a:rPr>
              <a:t>2^60</a:t>
            </a:r>
            <a:r>
              <a:rPr lang="zh-CN" altLang="en-US" sz="1400" dirty="0">
                <a:solidFill>
                  <a:srgbClr val="008CD7"/>
                </a:solidFill>
                <a:latin typeface="微软雅黑" pitchFamily="34" charset="-122"/>
                <a:ea typeface="微软雅黑" pitchFamily="34" charset="-122"/>
              </a:rPr>
              <a:t>字节</a:t>
            </a:r>
            <a:endParaRPr lang="en-US" altLang="zh-CN" sz="1400" dirty="0">
              <a:solidFill>
                <a:srgbClr val="008CD7"/>
              </a:solidFill>
              <a:latin typeface="微软雅黑" pitchFamily="34" charset="-122"/>
              <a:ea typeface="微软雅黑" pitchFamily="34" charset="-122"/>
            </a:endParaRPr>
          </a:p>
          <a:p>
            <a:r>
              <a:rPr lang="en-US" altLang="zh-CN" sz="1400" dirty="0" smtClean="0">
                <a:solidFill>
                  <a:srgbClr val="008CD7"/>
                </a:solidFill>
                <a:latin typeface="微软雅黑" pitchFamily="34" charset="-122"/>
                <a:ea typeface="微软雅黑" pitchFamily="34" charset="-122"/>
              </a:rPr>
              <a:t>1ZB </a:t>
            </a:r>
            <a:r>
              <a:rPr lang="zh-CN" altLang="en-US" sz="1400" dirty="0" smtClean="0">
                <a:solidFill>
                  <a:srgbClr val="008CD7"/>
                </a:solidFill>
                <a:latin typeface="微软雅黑" pitchFamily="34" charset="-122"/>
                <a:ea typeface="微软雅黑" pitchFamily="34" charset="-122"/>
              </a:rPr>
              <a:t>（泽字节）</a:t>
            </a:r>
            <a:r>
              <a:rPr lang="en-US" altLang="zh-CN" sz="1400" dirty="0" smtClean="0">
                <a:solidFill>
                  <a:srgbClr val="008CD7"/>
                </a:solidFill>
                <a:latin typeface="微软雅黑" pitchFamily="34" charset="-122"/>
                <a:ea typeface="微软雅黑" pitchFamily="34" charset="-122"/>
              </a:rPr>
              <a:t> = 2^70</a:t>
            </a:r>
            <a:r>
              <a:rPr lang="zh-CN" altLang="en-US" sz="1400" dirty="0" smtClean="0">
                <a:solidFill>
                  <a:srgbClr val="008CD7"/>
                </a:solidFill>
                <a:latin typeface="微软雅黑" pitchFamily="34" charset="-122"/>
                <a:ea typeface="微软雅黑" pitchFamily="34" charset="-122"/>
              </a:rPr>
              <a:t>字节</a:t>
            </a:r>
            <a:endParaRPr lang="en-US" altLang="zh-CN" sz="1400" dirty="0">
              <a:solidFill>
                <a:srgbClr val="008CD7"/>
              </a:solidFill>
              <a:latin typeface="微软雅黑" pitchFamily="34" charset="-122"/>
              <a:ea typeface="微软雅黑" pitchFamily="34" charset="-122"/>
            </a:endParaRPr>
          </a:p>
        </p:txBody>
      </p:sp>
      <p:sp>
        <p:nvSpPr>
          <p:cNvPr id="6" name="矩形 5"/>
          <p:cNvSpPr/>
          <p:nvPr/>
        </p:nvSpPr>
        <p:spPr>
          <a:xfrm>
            <a:off x="4438517" y="1924788"/>
            <a:ext cx="4572000" cy="2585323"/>
          </a:xfrm>
          <a:prstGeom prst="rect">
            <a:avLst/>
          </a:prstGeom>
        </p:spPr>
        <p:txBody>
          <a:bodyPr>
            <a:spAutoFit/>
          </a:bodyPr>
          <a:lstStyle/>
          <a:p>
            <a:r>
              <a:rPr lang="zh-CN" altLang="en-US" b="1" dirty="0">
                <a:latin typeface="微软雅黑" pitchFamily="34" charset="-122"/>
                <a:ea typeface="微软雅黑" pitchFamily="34" charset="-122"/>
              </a:rPr>
              <a:t>地球上至今总共的数据量</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endParaRPr lang="zh-CN" altLang="en-US" sz="1600" dirty="0">
              <a:latin typeface="微软雅黑" pitchFamily="34" charset="-122"/>
              <a:ea typeface="微软雅黑" pitchFamily="34" charset="-122"/>
            </a:endParaRPr>
          </a:p>
          <a:p>
            <a:r>
              <a:rPr lang="zh-CN" altLang="en-US" sz="1600" dirty="0">
                <a:latin typeface="微软雅黑" pitchFamily="34" charset="-122"/>
                <a:ea typeface="微软雅黑" pitchFamily="34" charset="-122"/>
              </a:rPr>
              <a:t>在</a:t>
            </a:r>
            <a:r>
              <a:rPr lang="en-US" altLang="zh-CN" sz="1600" b="1" dirty="0">
                <a:latin typeface="微软雅黑" pitchFamily="34" charset="-122"/>
                <a:ea typeface="微软雅黑" pitchFamily="34" charset="-122"/>
              </a:rPr>
              <a:t>2006 </a:t>
            </a:r>
            <a:r>
              <a:rPr lang="zh-CN" altLang="en-US" sz="1600" dirty="0">
                <a:latin typeface="微软雅黑" pitchFamily="34" charset="-122"/>
                <a:ea typeface="微软雅黑" pitchFamily="34" charset="-122"/>
              </a:rPr>
              <a:t>年，个人用户才刚刚迈进</a:t>
            </a:r>
            <a:r>
              <a:rPr lang="en-US" altLang="zh-CN" sz="1600" b="1" dirty="0" smtClean="0">
                <a:latin typeface="微软雅黑" pitchFamily="34" charset="-122"/>
                <a:ea typeface="微软雅黑" pitchFamily="34" charset="-122"/>
              </a:rPr>
              <a:t>TB</a:t>
            </a:r>
            <a:r>
              <a:rPr lang="zh-CN" altLang="en-US" sz="1600" dirty="0" smtClean="0">
                <a:latin typeface="微软雅黑" pitchFamily="34" charset="-122"/>
                <a:ea typeface="微软雅黑" pitchFamily="34" charset="-122"/>
              </a:rPr>
              <a:t>时代</a:t>
            </a:r>
            <a:r>
              <a:rPr lang="zh-CN" altLang="en-US" sz="1600" dirty="0">
                <a:latin typeface="微软雅黑" pitchFamily="34" charset="-122"/>
                <a:ea typeface="微软雅黑" pitchFamily="34" charset="-122"/>
              </a:rPr>
              <a:t>，全球一共新产生了约</a:t>
            </a:r>
            <a:r>
              <a:rPr lang="en-US" altLang="zh-CN" sz="1600" b="1" dirty="0" smtClean="0">
                <a:latin typeface="微软雅黑" pitchFamily="34" charset="-122"/>
                <a:ea typeface="微软雅黑" pitchFamily="34" charset="-122"/>
              </a:rPr>
              <a:t>180EB</a:t>
            </a:r>
            <a:r>
              <a:rPr lang="zh-CN" altLang="en-US" sz="1600" dirty="0" smtClean="0">
                <a:latin typeface="微软雅黑" pitchFamily="34" charset="-122"/>
                <a:ea typeface="微软雅黑" pitchFamily="34" charset="-122"/>
              </a:rPr>
              <a:t>的</a:t>
            </a:r>
            <a:r>
              <a:rPr lang="zh-CN" altLang="en-US" sz="1600" dirty="0">
                <a:latin typeface="微软雅黑" pitchFamily="34" charset="-122"/>
                <a:ea typeface="微软雅黑" pitchFamily="34" charset="-122"/>
              </a:rPr>
              <a:t>数据</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endParaRPr lang="en-US" altLang="zh-CN" sz="1600" dirty="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在</a:t>
            </a:r>
            <a:r>
              <a:rPr lang="en-US" altLang="zh-CN" sz="1600" b="1" dirty="0">
                <a:latin typeface="微软雅黑" pitchFamily="34" charset="-122"/>
                <a:ea typeface="微软雅黑" pitchFamily="34" charset="-122"/>
              </a:rPr>
              <a:t>2011 </a:t>
            </a:r>
            <a:r>
              <a:rPr lang="zh-CN" altLang="en-US" sz="1600" dirty="0">
                <a:latin typeface="微软雅黑" pitchFamily="34" charset="-122"/>
                <a:ea typeface="微软雅黑" pitchFamily="34" charset="-122"/>
              </a:rPr>
              <a:t>年，这个数字达到了</a:t>
            </a:r>
            <a:r>
              <a:rPr lang="en-US" altLang="zh-CN" sz="1600" b="1" dirty="0" smtClean="0">
                <a:latin typeface="微软雅黑" pitchFamily="34" charset="-122"/>
                <a:ea typeface="微软雅黑" pitchFamily="34" charset="-122"/>
              </a:rPr>
              <a:t>1.8ZB</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endParaRPr lang="en-US" altLang="zh-CN" sz="1600" dirty="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而有市场</a:t>
            </a:r>
            <a:r>
              <a:rPr lang="zh-CN" altLang="en-US" sz="1600" dirty="0">
                <a:latin typeface="微软雅黑" pitchFamily="34" charset="-122"/>
                <a:ea typeface="微软雅黑" pitchFamily="34" charset="-122"/>
              </a:rPr>
              <a:t>研究</a:t>
            </a:r>
            <a:r>
              <a:rPr lang="zh-CN" altLang="en-US" sz="1600" dirty="0" smtClean="0">
                <a:latin typeface="微软雅黑" pitchFamily="34" charset="-122"/>
                <a:ea typeface="微软雅黑" pitchFamily="34" charset="-122"/>
              </a:rPr>
              <a:t>机构预测：</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到</a:t>
            </a:r>
            <a:r>
              <a:rPr lang="en-US" altLang="zh-CN" sz="1600" b="1" dirty="0">
                <a:latin typeface="微软雅黑" pitchFamily="34" charset="-122"/>
                <a:ea typeface="微软雅黑" pitchFamily="34" charset="-122"/>
              </a:rPr>
              <a:t>2020 </a:t>
            </a:r>
            <a:r>
              <a:rPr lang="zh-CN" altLang="en-US" sz="1600" dirty="0">
                <a:latin typeface="微软雅黑" pitchFamily="34" charset="-122"/>
                <a:ea typeface="微软雅黑" pitchFamily="34" charset="-122"/>
              </a:rPr>
              <a:t>年，整个世界的数据总量将会增长</a:t>
            </a:r>
            <a:r>
              <a:rPr lang="en-US" altLang="zh-CN" sz="1600" b="1" dirty="0">
                <a:latin typeface="微软雅黑" pitchFamily="34" charset="-122"/>
                <a:ea typeface="微软雅黑" pitchFamily="34" charset="-122"/>
              </a:rPr>
              <a:t>44 </a:t>
            </a:r>
            <a:r>
              <a:rPr lang="zh-CN" altLang="en-US" sz="1600" dirty="0">
                <a:latin typeface="微软雅黑" pitchFamily="34" charset="-122"/>
                <a:ea typeface="微软雅黑" pitchFamily="34" charset="-122"/>
              </a:rPr>
              <a:t>倍，达到</a:t>
            </a:r>
            <a:r>
              <a:rPr lang="en-US" altLang="zh-CN" sz="1600" b="1" dirty="0" smtClean="0">
                <a:latin typeface="微软雅黑" pitchFamily="34" charset="-122"/>
                <a:ea typeface="微软雅黑" pitchFamily="34" charset="-122"/>
              </a:rPr>
              <a:t>35.2ZB</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1ZB=10 </a:t>
            </a:r>
            <a:r>
              <a:rPr lang="zh-CN" altLang="en-US" sz="1600" dirty="0">
                <a:latin typeface="微软雅黑" pitchFamily="34" charset="-122"/>
                <a:ea typeface="微软雅黑" pitchFamily="34" charset="-122"/>
              </a:rPr>
              <a:t>亿</a:t>
            </a:r>
            <a:r>
              <a:rPr lang="en-US" altLang="zh-CN" sz="1600" b="1" dirty="0" smtClean="0">
                <a:latin typeface="微软雅黑" pitchFamily="34" charset="-122"/>
                <a:ea typeface="微软雅黑" pitchFamily="34" charset="-122"/>
              </a:rPr>
              <a:t>TB</a:t>
            </a:r>
            <a:r>
              <a:rPr lang="zh-CN" altLang="en-US" sz="1600" b="1"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7" name="矩形 6"/>
          <p:cNvSpPr/>
          <p:nvPr/>
        </p:nvSpPr>
        <p:spPr>
          <a:xfrm>
            <a:off x="3481369" y="5183021"/>
            <a:ext cx="2926680" cy="584775"/>
          </a:xfrm>
          <a:prstGeom prst="rect">
            <a:avLst/>
          </a:prstGeom>
        </p:spPr>
        <p:txBody>
          <a:bodyPr wrap="square">
            <a:spAutoFit/>
          </a:bodyPr>
          <a:lstStyle/>
          <a:p>
            <a:pPr lvl="0"/>
            <a:r>
              <a:rPr lang="zh-CN" altLang="en-US" sz="1600" dirty="0" smtClean="0">
                <a:solidFill>
                  <a:srgbClr val="008CD7"/>
                </a:solidFill>
                <a:latin typeface="微软雅黑" pitchFamily="34" charset="-122"/>
                <a:ea typeface="微软雅黑" pitchFamily="34" charset="-122"/>
              </a:rPr>
              <a:t>想驾驭这庞大的数据，我们必须了解大数据的特征。</a:t>
            </a:r>
            <a:endParaRPr lang="zh-CN" altLang="en-US" sz="1600" dirty="0">
              <a:solidFill>
                <a:srgbClr val="008CD7"/>
              </a:solidFill>
              <a:latin typeface="微软雅黑" pitchFamily="34" charset="-122"/>
              <a:ea typeface="微软雅黑" pitchFamily="34" charset="-122"/>
            </a:endParaRPr>
          </a:p>
        </p:txBody>
      </p:sp>
      <p:sp>
        <p:nvSpPr>
          <p:cNvPr id="8" name="云形标注 7"/>
          <p:cNvSpPr/>
          <p:nvPr/>
        </p:nvSpPr>
        <p:spPr>
          <a:xfrm>
            <a:off x="2977313" y="4791334"/>
            <a:ext cx="4322028" cy="1368152"/>
          </a:xfrm>
          <a:prstGeom prst="cloudCallout">
            <a:avLst>
              <a:gd name="adj1" fmla="val -28473"/>
              <a:gd name="adj2" fmla="val 69926"/>
            </a:avLst>
          </a:prstGeom>
          <a:no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843347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什么是大数据</a:t>
            </a:r>
            <a:r>
              <a:rPr lang="zh-CN" altLang="en-US" dirty="0" smtClean="0"/>
              <a:t>：</a:t>
            </a:r>
            <a:r>
              <a:rPr lang="en-US" altLang="zh-CN" dirty="0" smtClean="0"/>
              <a:t>Big </a:t>
            </a:r>
            <a:r>
              <a:rPr lang="en-US" altLang="zh-CN" dirty="0"/>
              <a:t>Data</a:t>
            </a:r>
            <a:r>
              <a:rPr lang="zh-CN" altLang="en-US" dirty="0"/>
              <a:t>名词</a:t>
            </a:r>
            <a:r>
              <a:rPr lang="zh-CN" altLang="en-US" dirty="0" smtClean="0"/>
              <a:t>由来</a:t>
            </a:r>
            <a:endParaRPr lang="zh-CN" altLang="en-US" dirty="0"/>
          </a:p>
        </p:txBody>
      </p:sp>
      <p:sp>
        <p:nvSpPr>
          <p:cNvPr id="4" name="TextBox 3"/>
          <p:cNvSpPr txBox="1">
            <a:spLocks noChangeArrowheads="1"/>
          </p:cNvSpPr>
          <p:nvPr/>
        </p:nvSpPr>
        <p:spPr bwMode="auto">
          <a:xfrm>
            <a:off x="406266" y="1775286"/>
            <a:ext cx="6840537" cy="646113"/>
          </a:xfrm>
          <a:prstGeom prst="rect">
            <a:avLst/>
          </a:prstGeom>
          <a:noFill/>
          <a:ln w="38100">
            <a:solidFill>
              <a:srgbClr val="0066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en-US" altLang="zh-CN" b="1">
                <a:latin typeface="微软雅黑" pitchFamily="34" charset="-122"/>
                <a:ea typeface="微软雅黑" pitchFamily="34" charset="-122"/>
              </a:rPr>
              <a:t>20</a:t>
            </a:r>
            <a:r>
              <a:rPr lang="zh-CN" altLang="en-US" b="1">
                <a:latin typeface="微软雅黑" pitchFamily="34" charset="-122"/>
                <a:ea typeface="微软雅黑" pitchFamily="34" charset="-122"/>
              </a:rPr>
              <a:t>世纪</a:t>
            </a:r>
            <a:r>
              <a:rPr lang="en-US" altLang="zh-CN" b="1">
                <a:latin typeface="微软雅黑" pitchFamily="34" charset="-122"/>
                <a:ea typeface="微软雅黑" pitchFamily="34" charset="-122"/>
              </a:rPr>
              <a:t>90</a:t>
            </a:r>
            <a:r>
              <a:rPr lang="zh-CN" altLang="en-US" b="1">
                <a:latin typeface="微软雅黑" pitchFamily="34" charset="-122"/>
                <a:ea typeface="微软雅黑" pitchFamily="34" charset="-122"/>
              </a:rPr>
              <a:t>年代，数据仓库之父的</a:t>
            </a:r>
            <a:r>
              <a:rPr lang="en-US" altLang="zh-CN" b="1">
                <a:latin typeface="微软雅黑" pitchFamily="34" charset="-122"/>
                <a:ea typeface="微软雅黑" pitchFamily="34" charset="-122"/>
              </a:rPr>
              <a:t>Bill Inmon</a:t>
            </a:r>
            <a:r>
              <a:rPr lang="zh-CN" altLang="en-US" b="1">
                <a:latin typeface="微软雅黑" pitchFamily="34" charset="-122"/>
                <a:ea typeface="微软雅黑" pitchFamily="34" charset="-122"/>
              </a:rPr>
              <a:t>就经常提及</a:t>
            </a:r>
            <a:r>
              <a:rPr lang="en-US" altLang="zh-CN" b="1">
                <a:latin typeface="微软雅黑" pitchFamily="34" charset="-122"/>
                <a:ea typeface="微软雅黑" pitchFamily="34" charset="-122"/>
              </a:rPr>
              <a:t>Big Data</a:t>
            </a:r>
          </a:p>
          <a:p>
            <a:pPr eaLnBrk="1" hangingPunct="1"/>
            <a:endParaRPr lang="zh-CN" altLang="en-US">
              <a:latin typeface="微软雅黑" pitchFamily="34" charset="-122"/>
              <a:ea typeface="微软雅黑" pitchFamily="34" charset="-122"/>
            </a:endParaRPr>
          </a:p>
        </p:txBody>
      </p:sp>
      <p:pic>
        <p:nvPicPr>
          <p:cNvPr id="5" name="Picture 5" descr="http://www.searchdatabase.com.cn/upload/article/2011/2011-09-15-15-34-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259" y="1447800"/>
            <a:ext cx="108108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2" descr="C:\Users\zhengge\AppData\Roaming\Tencent\Users\113080365\QQ\WinTemp\RichOle\SVN%RI6W()WZ4XJ08SU0]I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21" y="3034498"/>
            <a:ext cx="1162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1793834" y="2959885"/>
            <a:ext cx="6767513" cy="646113"/>
          </a:xfrm>
          <a:prstGeom prst="rect">
            <a:avLst/>
          </a:prstGeom>
          <a:noFill/>
          <a:ln w="38100">
            <a:solidFill>
              <a:srgbClr val="0066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en-US" altLang="zh-CN" b="1" dirty="0">
                <a:latin typeface="微软雅黑" pitchFamily="34" charset="-122"/>
                <a:ea typeface="微软雅黑" pitchFamily="34" charset="-122"/>
              </a:rPr>
              <a:t>2011</a:t>
            </a:r>
            <a:r>
              <a:rPr lang="zh-CN" altLang="zh-CN" b="1" dirty="0">
                <a:latin typeface="微软雅黑" pitchFamily="34" charset="-122"/>
                <a:ea typeface="微软雅黑" pitchFamily="34" charset="-122"/>
              </a:rPr>
              <a:t>年</a:t>
            </a:r>
            <a:r>
              <a:rPr lang="en-US" altLang="zh-CN" b="1" dirty="0">
                <a:latin typeface="微软雅黑" pitchFamily="34" charset="-122"/>
                <a:ea typeface="微软雅黑" pitchFamily="34" charset="-122"/>
              </a:rPr>
              <a:t>5 </a:t>
            </a:r>
            <a:r>
              <a:rPr lang="zh-CN" altLang="zh-CN" b="1" dirty="0">
                <a:latin typeface="微软雅黑" pitchFamily="34" charset="-122"/>
                <a:ea typeface="微软雅黑" pitchFamily="34" charset="-122"/>
              </a:rPr>
              <a:t>月，</a:t>
            </a:r>
            <a:r>
              <a:rPr lang="zh-CN" altLang="en-US" b="1" dirty="0">
                <a:latin typeface="微软雅黑" pitchFamily="34" charset="-122"/>
                <a:ea typeface="微软雅黑" pitchFamily="34" charset="-122"/>
              </a:rPr>
              <a:t>在</a:t>
            </a:r>
            <a:r>
              <a:rPr lang="zh-CN" altLang="zh-CN" b="1" dirty="0">
                <a:latin typeface="微软雅黑" pitchFamily="34" charset="-122"/>
                <a:ea typeface="微软雅黑" pitchFamily="34" charset="-122"/>
              </a:rPr>
              <a:t>“云计算相遇大数据” </a:t>
            </a:r>
            <a:r>
              <a:rPr lang="zh-CN" altLang="en-US" b="1" dirty="0">
                <a:latin typeface="微软雅黑" pitchFamily="34" charset="-122"/>
                <a:ea typeface="微软雅黑" pitchFamily="34" charset="-122"/>
              </a:rPr>
              <a:t>为主题的</a:t>
            </a:r>
            <a:r>
              <a:rPr lang="en-US" altLang="zh-CN" b="1" dirty="0">
                <a:latin typeface="微软雅黑" pitchFamily="34" charset="-122"/>
                <a:ea typeface="微软雅黑" pitchFamily="34" charset="-122"/>
              </a:rPr>
              <a:t>EMC World 2011 </a:t>
            </a:r>
            <a:r>
              <a:rPr lang="zh-CN" altLang="en-US" b="1" dirty="0">
                <a:latin typeface="微软雅黑" pitchFamily="34" charset="-122"/>
                <a:ea typeface="微软雅黑" pitchFamily="34" charset="-122"/>
              </a:rPr>
              <a:t>会议中</a:t>
            </a:r>
            <a:r>
              <a:rPr lang="zh-CN" altLang="zh-CN" b="1" dirty="0">
                <a:latin typeface="微软雅黑" pitchFamily="34" charset="-122"/>
                <a:ea typeface="微软雅黑" pitchFamily="34" charset="-122"/>
              </a:rPr>
              <a:t>，</a:t>
            </a:r>
            <a:r>
              <a:rPr lang="en-US" altLang="zh-CN" b="1" dirty="0">
                <a:latin typeface="微软雅黑" pitchFamily="34" charset="-122"/>
                <a:ea typeface="微软雅黑" pitchFamily="34" charset="-122"/>
              </a:rPr>
              <a:t>EMC </a:t>
            </a:r>
            <a:r>
              <a:rPr lang="zh-CN" altLang="zh-CN" b="1" dirty="0">
                <a:latin typeface="微软雅黑" pitchFamily="34" charset="-122"/>
                <a:ea typeface="微软雅黑" pitchFamily="34" charset="-122"/>
              </a:rPr>
              <a:t>抛出了</a:t>
            </a:r>
            <a:r>
              <a:rPr lang="en-US" altLang="zh-CN" b="1" dirty="0">
                <a:latin typeface="微软雅黑" pitchFamily="34" charset="-122"/>
                <a:ea typeface="微软雅黑" pitchFamily="34" charset="-122"/>
              </a:rPr>
              <a:t>Big Data</a:t>
            </a:r>
            <a:r>
              <a:rPr lang="zh-CN" altLang="zh-CN" b="1" dirty="0">
                <a:latin typeface="微软雅黑" pitchFamily="34" charset="-122"/>
                <a:ea typeface="微软雅黑" pitchFamily="34" charset="-122"/>
              </a:rPr>
              <a:t>概念</a:t>
            </a:r>
            <a:endParaRPr lang="zh-CN" altLang="en-US" b="1" dirty="0">
              <a:latin typeface="微软雅黑" pitchFamily="34" charset="-122"/>
              <a:ea typeface="微软雅黑" pitchFamily="34" charset="-122"/>
            </a:endParaRPr>
          </a:p>
        </p:txBody>
      </p:sp>
      <p:pic>
        <p:nvPicPr>
          <p:cNvPr id="8" name="Picture 55" descr="C:\Users\zhengge\AppData\Roaming\Tencent\Users\113080365\QQ\WinTemp\RichOle\F%X$IH)NJ6TO~H~]Q}7$AX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28" y="3905250"/>
            <a:ext cx="609441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Users\zhengge\AppData\Roaming\Tencent\Users\113080365\QQ\WinTemp\RichOle\8}5Z318L8HL)X02Q(2{)10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0047" y="4144484"/>
            <a:ext cx="15113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1683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传统的数据统计</a:t>
            </a:r>
            <a:endParaRPr lang="zh-CN" altLang="en-US" dirty="0"/>
          </a:p>
        </p:txBody>
      </p:sp>
      <p:pic>
        <p:nvPicPr>
          <p:cNvPr id="4" name="Picture 15" descr="iceburg.jpg"/>
          <p:cNvPicPr>
            <a:picLocks noChangeAspect="1"/>
          </p:cNvPicPr>
          <p:nvPr/>
        </p:nvPicPr>
        <p:blipFill>
          <a:blip r:embed="rId3"/>
          <a:stretch>
            <a:fillRect/>
          </a:stretch>
        </p:blipFill>
        <p:spPr>
          <a:xfrm>
            <a:off x="1090189" y="1644501"/>
            <a:ext cx="3543300" cy="4851400"/>
          </a:xfrm>
          <a:prstGeom prst="rect">
            <a:avLst/>
          </a:prstGeom>
        </p:spPr>
      </p:pic>
      <p:graphicFrame>
        <p:nvGraphicFramePr>
          <p:cNvPr id="7" name="圖表 22"/>
          <p:cNvGraphicFramePr>
            <a:graphicFrameLocks/>
          </p:cNvGraphicFramePr>
          <p:nvPr>
            <p:extLst>
              <p:ext uri="{D42A27DB-BD31-4B8C-83A1-F6EECF244321}">
                <p14:modId xmlns:p14="http://schemas.microsoft.com/office/powerpoint/2010/main" val="4033814895"/>
              </p:ext>
            </p:extLst>
          </p:nvPr>
        </p:nvGraphicFramePr>
        <p:xfrm>
          <a:off x="4772797" y="478942"/>
          <a:ext cx="4378816" cy="6086341"/>
        </p:xfrm>
        <a:graphic>
          <a:graphicData uri="http://schemas.openxmlformats.org/drawingml/2006/chart">
            <c:chart xmlns:c="http://schemas.openxmlformats.org/drawingml/2006/chart" xmlns:r="http://schemas.openxmlformats.org/officeDocument/2006/relationships" r:id="rId4"/>
          </a:graphicData>
        </a:graphic>
      </p:graphicFrame>
      <p:sp>
        <p:nvSpPr>
          <p:cNvPr id="8" name="文字方塊 2"/>
          <p:cNvSpPr txBox="1"/>
          <p:nvPr/>
        </p:nvSpPr>
        <p:spPr>
          <a:xfrm>
            <a:off x="5186996" y="1998027"/>
            <a:ext cx="2467439"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r>
              <a:rPr lang="zh-TW" altLang="en-US" sz="1600" b="1" dirty="0" smtClean="0">
                <a:latin typeface="微軟正黑體" pitchFamily="34" charset="-120"/>
                <a:ea typeface="微軟正黑體" pitchFamily="34" charset="-120"/>
              </a:rPr>
              <a:t>可视：结构化资料 </a:t>
            </a:r>
            <a:r>
              <a:rPr lang="en-US" altLang="zh-TW" sz="1600" b="1" dirty="0" smtClean="0">
                <a:latin typeface="微軟正黑體" pitchFamily="34" charset="-120"/>
                <a:ea typeface="微軟正黑體" pitchFamily="34" charset="-120"/>
              </a:rPr>
              <a:t>15%</a:t>
            </a:r>
            <a:endParaRPr lang="zh-TW" altLang="en-US" sz="1600" b="1" dirty="0">
              <a:latin typeface="微軟正黑體" pitchFamily="34" charset="-120"/>
              <a:ea typeface="微軟正黑體" pitchFamily="34" charset="-120"/>
            </a:endParaRPr>
          </a:p>
        </p:txBody>
      </p:sp>
      <p:sp>
        <p:nvSpPr>
          <p:cNvPr id="9" name="文字方塊 9"/>
          <p:cNvSpPr txBox="1"/>
          <p:nvPr/>
        </p:nvSpPr>
        <p:spPr>
          <a:xfrm>
            <a:off x="5593010" y="3324465"/>
            <a:ext cx="2967594"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zh-TW" altLang="en-US" sz="1600" b="1" dirty="0" smtClean="0">
                <a:latin typeface="微軟正黑體" pitchFamily="34" charset="-120"/>
                <a:ea typeface="微軟正黑體" pitchFamily="34" charset="-120"/>
              </a:rPr>
              <a:t>未视：半</a:t>
            </a:r>
            <a:r>
              <a:rPr lang="en-US" altLang="zh-TW" sz="1600" b="1" dirty="0" smtClean="0">
                <a:latin typeface="微軟正黑體" pitchFamily="34" charset="-120"/>
                <a:ea typeface="微軟正黑體" pitchFamily="34" charset="-120"/>
              </a:rPr>
              <a:t>/</a:t>
            </a:r>
            <a:r>
              <a:rPr lang="zh-TW" altLang="en-US" sz="1600" b="1" dirty="0" smtClean="0">
                <a:latin typeface="微軟正黑體" pitchFamily="34" charset="-120"/>
                <a:ea typeface="微軟正黑體" pitchFamily="34" charset="-120"/>
              </a:rPr>
              <a:t>非结构化数据 </a:t>
            </a:r>
            <a:r>
              <a:rPr lang="en-US" altLang="zh-TW" sz="1600" b="1" dirty="0" smtClean="0">
                <a:latin typeface="微軟正黑體" pitchFamily="34" charset="-120"/>
                <a:ea typeface="微軟正黑體" pitchFamily="34" charset="-120"/>
              </a:rPr>
              <a:t>85%</a:t>
            </a:r>
            <a:endParaRPr lang="zh-TW" altLang="en-US" sz="1600" b="1" dirty="0">
              <a:latin typeface="微軟正黑體" pitchFamily="34" charset="-120"/>
              <a:ea typeface="微軟正黑體" pitchFamily="34" charset="-120"/>
            </a:endParaRPr>
          </a:p>
        </p:txBody>
      </p:sp>
      <p:sp>
        <p:nvSpPr>
          <p:cNvPr id="10" name="文字方塊 10"/>
          <p:cNvSpPr txBox="1"/>
          <p:nvPr/>
        </p:nvSpPr>
        <p:spPr>
          <a:xfrm>
            <a:off x="6026900" y="2453543"/>
            <a:ext cx="942181"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en-US" altLang="zh-TW" sz="1600" b="1" dirty="0" smtClean="0">
                <a:solidFill>
                  <a:schemeClr val="bg1"/>
                </a:solidFill>
                <a:latin typeface="微軟正黑體" pitchFamily="34" charset="-120"/>
                <a:ea typeface="微軟正黑體" pitchFamily="34" charset="-120"/>
              </a:rPr>
              <a:t>DB/DW</a:t>
            </a:r>
            <a:endParaRPr lang="zh-TW" altLang="en-US" sz="1600" b="1" dirty="0">
              <a:solidFill>
                <a:schemeClr val="bg1"/>
              </a:solidFill>
              <a:latin typeface="微軟正黑體" pitchFamily="34" charset="-120"/>
              <a:ea typeface="微軟正黑體" pitchFamily="34" charset="-120"/>
            </a:endParaRPr>
          </a:p>
        </p:txBody>
      </p:sp>
      <p:sp>
        <p:nvSpPr>
          <p:cNvPr id="11" name="標題 1"/>
          <p:cNvSpPr>
            <a:spLocks noGrp="1"/>
          </p:cNvSpPr>
          <p:nvPr/>
        </p:nvSpPr>
        <p:spPr bwMode="auto">
          <a:xfrm>
            <a:off x="7076807" y="4891314"/>
            <a:ext cx="1803956" cy="138019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FF1100"/>
                </a:solidFill>
                <a:latin typeface="+mj-lt"/>
                <a:ea typeface="+mn-ea"/>
                <a:cs typeface="+mj-cs"/>
              </a:defRPr>
            </a:lvl1pPr>
            <a:lvl2pPr algn="l" rtl="0" eaLnBrk="0" fontAlgn="base" hangingPunct="0">
              <a:spcBef>
                <a:spcPct val="0"/>
              </a:spcBef>
              <a:spcAft>
                <a:spcPct val="0"/>
              </a:spcAft>
              <a:defRPr sz="3200">
                <a:solidFill>
                  <a:srgbClr val="FF1100"/>
                </a:solidFill>
                <a:latin typeface="DIN-Bold" pitchFamily="34" charset="0"/>
                <a:ea typeface="文鼎新粗黑" pitchFamily="49" charset="-120"/>
              </a:defRPr>
            </a:lvl2pPr>
            <a:lvl3pPr algn="l" rtl="0" eaLnBrk="0" fontAlgn="base" hangingPunct="0">
              <a:spcBef>
                <a:spcPct val="0"/>
              </a:spcBef>
              <a:spcAft>
                <a:spcPct val="0"/>
              </a:spcAft>
              <a:defRPr sz="3200">
                <a:solidFill>
                  <a:srgbClr val="FF1100"/>
                </a:solidFill>
                <a:latin typeface="DIN-Bold" pitchFamily="34" charset="0"/>
                <a:ea typeface="文鼎新粗黑" pitchFamily="49" charset="-120"/>
              </a:defRPr>
            </a:lvl3pPr>
            <a:lvl4pPr algn="l" rtl="0" eaLnBrk="0" fontAlgn="base" hangingPunct="0">
              <a:spcBef>
                <a:spcPct val="0"/>
              </a:spcBef>
              <a:spcAft>
                <a:spcPct val="0"/>
              </a:spcAft>
              <a:defRPr sz="3200">
                <a:solidFill>
                  <a:srgbClr val="FF1100"/>
                </a:solidFill>
                <a:latin typeface="DIN-Bold" pitchFamily="34" charset="0"/>
                <a:ea typeface="文鼎新粗黑" pitchFamily="49" charset="-120"/>
              </a:defRPr>
            </a:lvl4pPr>
            <a:lvl5pPr algn="l" rtl="0" eaLnBrk="0" fontAlgn="base" hangingPunct="0">
              <a:spcBef>
                <a:spcPct val="0"/>
              </a:spcBef>
              <a:spcAft>
                <a:spcPct val="0"/>
              </a:spcAft>
              <a:defRPr sz="3200">
                <a:solidFill>
                  <a:srgbClr val="FF1100"/>
                </a:solidFill>
                <a:latin typeface="DIN-Bold" pitchFamily="34" charset="0"/>
                <a:ea typeface="文鼎新粗黑" pitchFamily="49" charset="-120"/>
              </a:defRPr>
            </a:lvl5pPr>
            <a:lvl6pPr marL="457200" algn="l" rtl="0" fontAlgn="base">
              <a:spcBef>
                <a:spcPct val="0"/>
              </a:spcBef>
              <a:spcAft>
                <a:spcPct val="0"/>
              </a:spcAft>
              <a:defRPr sz="3200">
                <a:solidFill>
                  <a:srgbClr val="FF1100"/>
                </a:solidFill>
                <a:latin typeface="DIN-Bold" pitchFamily="34" charset="0"/>
                <a:ea typeface="文鼎新特黑" pitchFamily="49" charset="-120"/>
              </a:defRPr>
            </a:lvl6pPr>
            <a:lvl7pPr marL="914400" algn="l" rtl="0" fontAlgn="base">
              <a:spcBef>
                <a:spcPct val="0"/>
              </a:spcBef>
              <a:spcAft>
                <a:spcPct val="0"/>
              </a:spcAft>
              <a:defRPr sz="3200">
                <a:solidFill>
                  <a:srgbClr val="FF1100"/>
                </a:solidFill>
                <a:latin typeface="DIN-Bold" pitchFamily="34" charset="0"/>
                <a:ea typeface="文鼎新特黑" pitchFamily="49" charset="-120"/>
              </a:defRPr>
            </a:lvl7pPr>
            <a:lvl8pPr marL="1371600" algn="l" rtl="0" fontAlgn="base">
              <a:spcBef>
                <a:spcPct val="0"/>
              </a:spcBef>
              <a:spcAft>
                <a:spcPct val="0"/>
              </a:spcAft>
              <a:defRPr sz="3200">
                <a:solidFill>
                  <a:srgbClr val="FF1100"/>
                </a:solidFill>
                <a:latin typeface="DIN-Bold" pitchFamily="34" charset="0"/>
                <a:ea typeface="文鼎新特黑" pitchFamily="49" charset="-120"/>
              </a:defRPr>
            </a:lvl8pPr>
            <a:lvl9pPr marL="1828800" algn="l" rtl="0" fontAlgn="base">
              <a:spcBef>
                <a:spcPct val="0"/>
              </a:spcBef>
              <a:spcAft>
                <a:spcPct val="0"/>
              </a:spcAft>
              <a:defRPr sz="3200">
                <a:solidFill>
                  <a:srgbClr val="FF1100"/>
                </a:solidFill>
                <a:latin typeface="DIN-Bold" pitchFamily="34" charset="0"/>
                <a:ea typeface="文鼎新特黑" pitchFamily="49" charset="-120"/>
              </a:defRPr>
            </a:lvl9pPr>
          </a:lstStyle>
          <a:p>
            <a:pPr>
              <a:lnSpc>
                <a:spcPct val="150000"/>
              </a:lnSpc>
            </a:pPr>
            <a:r>
              <a:rPr lang="zh-TW" altLang="en-US" sz="1800" dirty="0" smtClean="0">
                <a:solidFill>
                  <a:schemeClr val="tx1"/>
                </a:solidFill>
                <a:latin typeface="华文楷体" panose="02010600040101010101" pitchFamily="2" charset="-122"/>
                <a:ea typeface="华文楷体" panose="02010600040101010101" pitchFamily="2" charset="-122"/>
              </a:rPr>
              <a:t>主管们看的</a:t>
            </a:r>
            <a:r>
              <a:rPr lang="zh-CN" altLang="en-US" sz="1800" dirty="0" smtClean="0">
                <a:solidFill>
                  <a:schemeClr val="tx1"/>
                </a:solidFill>
                <a:latin typeface="华文楷体" panose="02010600040101010101" pitchFamily="2" charset="-122"/>
                <a:ea typeface="华文楷体" panose="02010600040101010101" pitchFamily="2" charset="-122"/>
              </a:rPr>
              <a:t>都是统计数据板</a:t>
            </a:r>
            <a:r>
              <a:rPr lang="zh-TW" altLang="en-US" sz="1800" dirty="0" smtClean="0">
                <a:solidFill>
                  <a:schemeClr val="tx1"/>
                </a:solidFill>
                <a:latin typeface="华文楷体" panose="02010600040101010101" pitchFamily="2" charset="-122"/>
                <a:ea typeface="华文楷体" panose="02010600040101010101" pitchFamily="2" charset="-122"/>
              </a:rPr>
              <a:t>，其实是</a:t>
            </a:r>
            <a:r>
              <a:rPr lang="zh-CN" altLang="en-US" sz="1800" dirty="0" smtClean="0">
                <a:solidFill>
                  <a:schemeClr val="tx1"/>
                </a:solidFill>
                <a:latin typeface="华文楷体" panose="02010600040101010101" pitchFamily="2" charset="-122"/>
                <a:ea typeface="华文楷体" panose="02010600040101010101" pitchFamily="2" charset="-122"/>
              </a:rPr>
              <a:t>残缺</a:t>
            </a:r>
            <a:r>
              <a:rPr lang="zh-TW" altLang="en-US" sz="1800" dirty="0" smtClean="0">
                <a:solidFill>
                  <a:schemeClr val="tx1"/>
                </a:solidFill>
                <a:latin typeface="华文楷体" panose="02010600040101010101" pitchFamily="2" charset="-122"/>
                <a:ea typeface="华文楷体" panose="02010600040101010101" pitchFamily="2" charset="-122"/>
              </a:rPr>
              <a:t>的</a:t>
            </a:r>
            <a:r>
              <a:rPr lang="en-US" altLang="zh-TW" sz="1800" dirty="0" smtClean="0">
                <a:solidFill>
                  <a:schemeClr val="tx1"/>
                </a:solidFill>
                <a:latin typeface="华文楷体" panose="02010600040101010101" pitchFamily="2" charset="-122"/>
                <a:ea typeface="华文楷体" panose="02010600040101010101" pitchFamily="2" charset="-122"/>
              </a:rPr>
              <a:t>…</a:t>
            </a:r>
            <a:endParaRPr lang="zh-TW" altLang="en-US" sz="1800" dirty="0">
              <a:solidFill>
                <a:schemeClr val="tx1"/>
              </a:solidFill>
              <a:latin typeface="华文楷体" panose="02010600040101010101" pitchFamily="2" charset="-122"/>
              <a:ea typeface="华文楷体" panose="02010600040101010101" pitchFamily="2" charset="-122"/>
            </a:endParaRPr>
          </a:p>
        </p:txBody>
      </p:sp>
      <p:pic>
        <p:nvPicPr>
          <p:cNvPr id="12" name="Picture 2" descr="http://www.dashboardinsight.com/CMS/fee14d3d-552c-4d4c-bb39-0cb73978306a/KPI_Middle_East_Cubes_Executive_Summary_Dashboard_Finance_Departmen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63" t="15003" r="1200" b="8728"/>
          <a:stretch/>
        </p:blipFill>
        <p:spPr bwMode="auto">
          <a:xfrm rot="21144406">
            <a:off x="4948223" y="4809209"/>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883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传统的数据统计</a:t>
            </a:r>
          </a:p>
        </p:txBody>
      </p:sp>
      <p:grpSp>
        <p:nvGrpSpPr>
          <p:cNvPr id="4" name="群組 18"/>
          <p:cNvGrpSpPr/>
          <p:nvPr/>
        </p:nvGrpSpPr>
        <p:grpSpPr>
          <a:xfrm>
            <a:off x="1667478" y="1617133"/>
            <a:ext cx="6627224" cy="5080873"/>
            <a:chOff x="1158244" y="1066796"/>
            <a:chExt cx="6627224" cy="5080873"/>
          </a:xfrm>
          <a:solidFill>
            <a:srgbClr val="CCECFF"/>
          </a:solidFill>
        </p:grpSpPr>
        <p:sp>
          <p:nvSpPr>
            <p:cNvPr id="5" name="矩形 4"/>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6" name="文字方塊 10"/>
            <p:cNvSpPr txBox="1"/>
            <p:nvPr/>
          </p:nvSpPr>
          <p:spPr>
            <a:xfrm>
              <a:off x="1799455" y="4313640"/>
              <a:ext cx="4454441" cy="1323439"/>
            </a:xfrm>
            <a:prstGeom prst="rect">
              <a:avLst/>
            </a:prstGeom>
            <a:grpFill/>
          </p:spPr>
          <p:txBody>
            <a:bodyPr wrap="square" rtlCol="0">
              <a:spAutoFit/>
            </a:bodyPr>
            <a:lstStyle/>
            <a:p>
              <a:pPr algn="ctr"/>
              <a:r>
                <a:rPr lang="en-US" altLang="zh-TW" sz="2000" dirty="0">
                  <a:latin typeface="微軟正黑體" pitchFamily="34" charset="-120"/>
                  <a:ea typeface="微軟正黑體" pitchFamily="34" charset="-120"/>
                </a:rPr>
                <a:t>85</a:t>
              </a:r>
              <a:r>
                <a:rPr lang="en-US" altLang="zh-TW" sz="2000" dirty="0" smtClean="0">
                  <a:latin typeface="微軟正黑體" pitchFamily="34" charset="-120"/>
                  <a:ea typeface="微軟正黑體" pitchFamily="34" charset="-120"/>
                </a:rPr>
                <a:t>%</a:t>
              </a:r>
            </a:p>
            <a:p>
              <a:pPr algn="ctr"/>
              <a:r>
                <a:rPr lang="zh-TW" altLang="en-US" sz="2000" dirty="0" smtClean="0">
                  <a:latin typeface="微軟正黑體" pitchFamily="34" charset="-120"/>
                  <a:ea typeface="微軟正黑體" pitchFamily="34" charset="-120"/>
                </a:rPr>
                <a:t>半</a:t>
              </a:r>
              <a:r>
                <a:rPr lang="en-US" altLang="zh-TW" sz="2000" dirty="0" smtClean="0">
                  <a:latin typeface="微軟正黑體" pitchFamily="34" charset="-120"/>
                  <a:ea typeface="微軟正黑體" pitchFamily="34" charset="-120"/>
                </a:rPr>
                <a:t>/</a:t>
              </a:r>
              <a:r>
                <a:rPr lang="zh-TW" altLang="en-US" sz="2000" dirty="0" smtClean="0">
                  <a:latin typeface="微軟正黑體" pitchFamily="34" charset="-120"/>
                  <a:ea typeface="微軟正黑體" pitchFamily="34" charset="-120"/>
                </a:rPr>
                <a:t>非结构化的</a:t>
              </a:r>
              <a:endParaRPr lang="en-US" altLang="zh-TW" sz="2000" dirty="0" smtClean="0">
                <a:latin typeface="微軟正黑體" pitchFamily="34" charset="-120"/>
                <a:ea typeface="微軟正黑體" pitchFamily="34" charset="-120"/>
              </a:endParaRPr>
            </a:p>
            <a:p>
              <a:pPr algn="ctr"/>
              <a:r>
                <a:rPr lang="en-US" altLang="zh-TW" sz="2000" dirty="0">
                  <a:latin typeface="微軟正黑體" pitchFamily="34" charset="-120"/>
                  <a:ea typeface="微軟正黑體" pitchFamily="34" charset="-120"/>
                </a:rPr>
                <a:t>Log / Web page / Email / PDF / Image / Full-text / MS-Office file</a:t>
              </a:r>
              <a:r>
                <a:rPr lang="zh-TW" altLang="en-US" sz="2000" dirty="0" smtClean="0">
                  <a:latin typeface="微軟正黑體" pitchFamily="34" charset="-120"/>
                  <a:ea typeface="微軟正黑體" pitchFamily="34" charset="-120"/>
                </a:rPr>
                <a:t> </a:t>
              </a:r>
              <a:endParaRPr lang="en-US" altLang="zh-TW" sz="2000" dirty="0" smtClean="0">
                <a:latin typeface="微軟正黑體" pitchFamily="34" charset="-120"/>
                <a:ea typeface="微軟正黑體" pitchFamily="34" charset="-120"/>
              </a:endParaRPr>
            </a:p>
          </p:txBody>
        </p:sp>
      </p:grpSp>
      <p:grpSp>
        <p:nvGrpSpPr>
          <p:cNvPr id="7" name="群組 8"/>
          <p:cNvGrpSpPr/>
          <p:nvPr/>
        </p:nvGrpSpPr>
        <p:grpSpPr>
          <a:xfrm>
            <a:off x="1641721" y="1505661"/>
            <a:ext cx="3831773" cy="3087192"/>
            <a:chOff x="674914" y="1158238"/>
            <a:chExt cx="3831773" cy="3087192"/>
          </a:xfrm>
        </p:grpSpPr>
        <p:sp>
          <p:nvSpPr>
            <p:cNvPr id="8" name="矩形 7"/>
            <p:cNvSpPr/>
            <p:nvPr/>
          </p:nvSpPr>
          <p:spPr bwMode="auto">
            <a:xfrm>
              <a:off x="674914" y="1158238"/>
              <a:ext cx="3831773" cy="308719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smtClean="0">
                <a:ln>
                  <a:noFill/>
                </a:ln>
                <a:solidFill>
                  <a:schemeClr val="tx1"/>
                </a:solidFill>
                <a:effectLst/>
                <a:latin typeface="Arial" charset="0"/>
                <a:ea typeface="MS PGothic" pitchFamily="34" charset="-128"/>
              </a:endParaRPr>
            </a:p>
          </p:txBody>
        </p:sp>
        <p:cxnSp>
          <p:nvCxnSpPr>
            <p:cNvPr id="9" name="直線單箭頭接點 7"/>
            <p:cNvCxnSpPr/>
            <p:nvPr/>
          </p:nvCxnSpPr>
          <p:spPr bwMode="auto">
            <a:xfrm>
              <a:off x="3303200" y="3174275"/>
              <a:ext cx="1203487" cy="1071155"/>
            </a:xfrm>
            <a:prstGeom prst="straightConnector1">
              <a:avLst/>
            </a:prstGeom>
            <a:solidFill>
              <a:schemeClr val="accent1"/>
            </a:solidFill>
            <a:ln w="28575" cap="flat" cmpd="sng" algn="ctr">
              <a:solidFill>
                <a:srgbClr val="FF0066">
                  <a:alpha val="87451"/>
                </a:srgbClr>
              </a:solidFill>
              <a:prstDash val="solid"/>
              <a:round/>
              <a:headEnd type="none" w="med" len="med"/>
              <a:tailEnd type="arrow"/>
            </a:ln>
            <a:effectLst/>
          </p:spPr>
        </p:cxnSp>
      </p:grpSp>
      <p:sp>
        <p:nvSpPr>
          <p:cNvPr id="10" name="文字方塊 13"/>
          <p:cNvSpPr txBox="1"/>
          <p:nvPr/>
        </p:nvSpPr>
        <p:spPr>
          <a:xfrm>
            <a:off x="5499252" y="1625130"/>
            <a:ext cx="2917610" cy="3093154"/>
          </a:xfrm>
          <a:prstGeom prst="rect">
            <a:avLst/>
          </a:prstGeom>
          <a:noFill/>
        </p:spPr>
        <p:txBody>
          <a:bodyPr wrap="square" rtlCol="0">
            <a:spAutoFit/>
          </a:bodyPr>
          <a:lstStyle/>
          <a:p>
            <a:pPr>
              <a:spcAft>
                <a:spcPts val="600"/>
              </a:spcAft>
            </a:pPr>
            <a:r>
              <a:rPr lang="zh-TW" altLang="en-US" sz="2000" dirty="0" smtClean="0">
                <a:solidFill>
                  <a:srgbClr val="FF0000"/>
                </a:solidFill>
                <a:latin typeface="微軟正黑體" pitchFamily="34" charset="-120"/>
                <a:ea typeface="微軟正黑體" pitchFamily="34" charset="-120"/>
              </a:rPr>
              <a:t>当我们想要扩充时，</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smtClean="0">
                <a:solidFill>
                  <a:srgbClr val="FF0000"/>
                </a:solidFill>
                <a:latin typeface="微軟正黑體" pitchFamily="34" charset="-120"/>
                <a:ea typeface="微軟正黑體" pitchFamily="34" charset="-120"/>
              </a:rPr>
              <a:t>才发觉：</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架构只能 </a:t>
            </a:r>
            <a:r>
              <a:rPr lang="en-US" altLang="zh-TW" sz="2000" dirty="0" smtClean="0">
                <a:solidFill>
                  <a:srgbClr val="FF0000"/>
                </a:solidFill>
                <a:latin typeface="微軟正黑體" pitchFamily="34" charset="-120"/>
                <a:ea typeface="微軟正黑體" pitchFamily="34" charset="-120"/>
              </a:rPr>
              <a:t>scale-up</a:t>
            </a:r>
            <a:r>
              <a:rPr lang="zh-TW" altLang="en-US" sz="2000" dirty="0" smtClean="0">
                <a:solidFill>
                  <a:srgbClr val="FF0000"/>
                </a:solidFill>
                <a:latin typeface="微軟正黑體" pitchFamily="34" charset="-120"/>
                <a:ea typeface="微軟正黑體" pitchFamily="34" charset="-120"/>
              </a:rPr>
              <a:t>，</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en-US" altLang="zh-TW" sz="2000" dirty="0">
                <a:solidFill>
                  <a:srgbClr val="FF0000"/>
                </a:solidFill>
                <a:latin typeface="微軟正黑體" pitchFamily="34" charset="-120"/>
                <a:ea typeface="微軟正黑體" pitchFamily="34" charset="-120"/>
              </a:rPr>
              <a:t> </a:t>
            </a:r>
            <a:r>
              <a:rPr lang="en-US" altLang="zh-TW" sz="2000" dirty="0" smtClean="0">
                <a:solidFill>
                  <a:srgbClr val="FF0000"/>
                </a:solidFill>
                <a:latin typeface="微軟正黑體" pitchFamily="34" charset="-120"/>
                <a:ea typeface="微軟正黑體" pitchFamily="34" charset="-120"/>
              </a:rPr>
              <a:t>     scale-out </a:t>
            </a:r>
            <a:r>
              <a:rPr lang="zh-TW" altLang="en-US" sz="2000" dirty="0" smtClean="0">
                <a:solidFill>
                  <a:srgbClr val="FF0000"/>
                </a:solidFill>
                <a:latin typeface="微軟正黑體" pitchFamily="34" charset="-120"/>
                <a:ea typeface="微軟正黑體" pitchFamily="34" charset="-120"/>
              </a:rPr>
              <a:t>不易</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处理时间过长，</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smtClean="0">
                <a:solidFill>
                  <a:srgbClr val="FF0000"/>
                </a:solidFill>
                <a:latin typeface="微軟正黑體" pitchFamily="34" charset="-120"/>
                <a:ea typeface="微軟正黑體" pitchFamily="34" charset="-120"/>
              </a:rPr>
              <a:t>     </a:t>
            </a:r>
            <a:r>
              <a:rPr lang="en-US" altLang="zh-TW" sz="2000" dirty="0" smtClean="0">
                <a:solidFill>
                  <a:srgbClr val="FF0000"/>
                </a:solidFill>
                <a:latin typeface="微軟正黑體" pitchFamily="34" charset="-120"/>
                <a:ea typeface="微軟正黑體" pitchFamily="34" charset="-120"/>
              </a:rPr>
              <a:t>time-to-value </a:t>
            </a:r>
            <a:r>
              <a:rPr lang="zh-TW" altLang="en-US" sz="2000" dirty="0" smtClean="0">
                <a:solidFill>
                  <a:srgbClr val="FF0000"/>
                </a:solidFill>
                <a:latin typeface="微軟正黑體" pitchFamily="34" charset="-120"/>
                <a:ea typeface="微軟正黑體" pitchFamily="34" charset="-120"/>
              </a:rPr>
              <a:t>受限</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成本过高，</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a:solidFill>
                  <a:srgbClr val="FF0000"/>
                </a:solidFill>
                <a:latin typeface="微軟正黑體" pitchFamily="34" charset="-120"/>
                <a:ea typeface="微軟正黑體" pitchFamily="34" charset="-120"/>
              </a:rPr>
              <a:t> </a:t>
            </a:r>
            <a:r>
              <a:rPr lang="zh-TW" altLang="en-US" sz="2000" dirty="0" smtClean="0">
                <a:solidFill>
                  <a:srgbClr val="FF0000"/>
                </a:solidFill>
                <a:latin typeface="微軟正黑體" pitchFamily="34" charset="-120"/>
                <a:ea typeface="微軟正黑體" pitchFamily="34" charset="-120"/>
              </a:rPr>
              <a:t>    </a:t>
            </a:r>
            <a:r>
              <a:rPr lang="en-US" altLang="zh-TW" sz="2000" dirty="0" smtClean="0">
                <a:solidFill>
                  <a:srgbClr val="FF0000"/>
                </a:solidFill>
                <a:latin typeface="微軟正黑體" pitchFamily="34" charset="-120"/>
                <a:ea typeface="微軟正黑體" pitchFamily="34" charset="-120"/>
              </a:rPr>
              <a:t>cost-efficiency </a:t>
            </a:r>
            <a:r>
              <a:rPr lang="zh-TW" altLang="en-US" sz="2000" dirty="0" smtClean="0">
                <a:solidFill>
                  <a:srgbClr val="FF0000"/>
                </a:solidFill>
                <a:latin typeface="微軟正黑體" pitchFamily="34" charset="-120"/>
                <a:ea typeface="微軟正黑體" pitchFamily="34" charset="-120"/>
              </a:rPr>
              <a:t>受</a:t>
            </a:r>
            <a:r>
              <a:rPr lang="zh-TW" altLang="en-US" sz="2000" dirty="0">
                <a:solidFill>
                  <a:srgbClr val="FF0000"/>
                </a:solidFill>
                <a:latin typeface="微軟正黑體" pitchFamily="34" charset="-120"/>
                <a:ea typeface="微軟正黑體" pitchFamily="34" charset="-120"/>
              </a:rPr>
              <a:t>限</a:t>
            </a:r>
          </a:p>
        </p:txBody>
      </p:sp>
      <p:sp>
        <p:nvSpPr>
          <p:cNvPr id="11" name="矩形 10"/>
          <p:cNvSpPr/>
          <p:nvPr/>
        </p:nvSpPr>
        <p:spPr bwMode="auto">
          <a:xfrm>
            <a:off x="1646076" y="1510017"/>
            <a:ext cx="2623931" cy="201168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endParaRPr>
          </a:p>
          <a:p>
            <a:pPr marL="0" marR="0" indent="0" algn="ctr" defTabSz="914400" rtl="0" eaLnBrk="0" fontAlgn="base" latinLnBrk="0" hangingPunct="0">
              <a:lnSpc>
                <a:spcPct val="100000"/>
              </a:lnSpc>
              <a:spcBef>
                <a:spcPct val="0"/>
              </a:spcBef>
              <a:spcAft>
                <a:spcPts val="1200"/>
              </a:spcAft>
              <a:buClrTx/>
              <a:buSzTx/>
              <a:buFontTx/>
              <a:buNone/>
              <a:tabLst/>
            </a:pPr>
            <a:r>
              <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rPr>
              <a:t>15% </a:t>
            </a:r>
          </a:p>
          <a:p>
            <a:pPr marL="0" marR="0" indent="0" algn="ctr" defTabSz="914400" rtl="0" eaLnBrk="0" fontAlgn="base" latinLnBrk="0" hangingPunct="0">
              <a:lnSpc>
                <a:spcPct val="100000"/>
              </a:lnSpc>
              <a:spcBef>
                <a:spcPct val="0"/>
              </a:spcBef>
              <a:spcAft>
                <a:spcPts val="1200"/>
              </a:spcAft>
              <a:buClrTx/>
              <a:buSzTx/>
              <a:buFontTx/>
              <a:buNone/>
              <a:tabLst/>
            </a:pPr>
            <a:r>
              <a:rPr lang="zh-TW" altLang="en-US" sz="2000" dirty="0" smtClean="0">
                <a:solidFill>
                  <a:schemeClr val="bg1"/>
                </a:solidFill>
                <a:latin typeface="微軟正黑體" pitchFamily="34" charset="-120"/>
                <a:ea typeface="微軟正黑體" pitchFamily="34" charset="-120"/>
              </a:rPr>
              <a:t>结构化的 </a:t>
            </a:r>
            <a:r>
              <a:rPr lang="en-US" altLang="zh-TW" sz="2000" dirty="0" smtClean="0">
                <a:solidFill>
                  <a:schemeClr val="bg1"/>
                </a:solidFill>
                <a:latin typeface="微軟正黑體" pitchFamily="34" charset="-120"/>
                <a:ea typeface="微軟正黑體" pitchFamily="34" charset="-120"/>
              </a:rPr>
              <a:t>DB/DW</a:t>
            </a: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2" name="矩形 11"/>
          <p:cNvSpPr/>
          <p:nvPr/>
        </p:nvSpPr>
        <p:spPr bwMode="auto">
          <a:xfrm>
            <a:off x="1646076" y="1505660"/>
            <a:ext cx="6622868" cy="508144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altLang="zh-TW" sz="4800" dirty="0" smtClean="0">
              <a:latin typeface="+mn-ea"/>
              <a:ea typeface="+mn-ea"/>
            </a:endParaRPr>
          </a:p>
        </p:txBody>
      </p:sp>
      <p:sp>
        <p:nvSpPr>
          <p:cNvPr id="13" name="文字方塊 16"/>
          <p:cNvSpPr txBox="1"/>
          <p:nvPr/>
        </p:nvSpPr>
        <p:spPr>
          <a:xfrm>
            <a:off x="2367189" y="2955642"/>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遗憾</a:t>
            </a:r>
            <a:endParaRPr lang="zh-TW" altLang="en-US" dirty="0">
              <a:latin typeface="+mn-ea"/>
              <a:ea typeface="+mn-ea"/>
            </a:endParaRPr>
          </a:p>
        </p:txBody>
      </p:sp>
      <p:sp>
        <p:nvSpPr>
          <p:cNvPr id="14" name="文字方塊 17"/>
          <p:cNvSpPr txBox="1"/>
          <p:nvPr/>
        </p:nvSpPr>
        <p:spPr>
          <a:xfrm>
            <a:off x="6912976" y="5642729"/>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残缺</a:t>
            </a:r>
            <a:endParaRPr lang="zh-TW" altLang="en-US" dirty="0">
              <a:latin typeface="+mn-ea"/>
              <a:ea typeface="+mn-ea"/>
            </a:endParaRPr>
          </a:p>
        </p:txBody>
      </p:sp>
    </p:spTree>
    <p:extLst>
      <p:ext uri="{BB962C8B-B14F-4D97-AF65-F5344CB8AC3E}">
        <p14:creationId xmlns:p14="http://schemas.microsoft.com/office/powerpoint/2010/main" val="1259052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zh-CN" altLang="en-US" dirty="0" smtClean="0"/>
              <a:t>为什么大数据下的信息安全格外重要？</a:t>
            </a:r>
            <a:endParaRPr lang="en-US" altLang="zh-CN" dirty="0" smtClean="0"/>
          </a:p>
          <a:p>
            <a:r>
              <a:rPr lang="zh-CN" altLang="en-US" dirty="0" smtClean="0"/>
              <a:t>信息安全的各方面</a:t>
            </a:r>
            <a:endParaRPr lang="en-US" altLang="zh-CN" dirty="0" smtClean="0"/>
          </a:p>
          <a:p>
            <a:pPr lvl="1"/>
            <a:r>
              <a:rPr lang="zh-CN" altLang="en-US" dirty="0" smtClean="0"/>
              <a:t>个人电脑使用安全指南</a:t>
            </a:r>
            <a:endParaRPr lang="en-US" altLang="zh-CN" dirty="0" smtClean="0"/>
          </a:p>
          <a:p>
            <a:pPr lvl="1"/>
            <a:r>
              <a:rPr lang="zh-CN" altLang="en-US" dirty="0" smtClean="0"/>
              <a:t>病毒攻防战</a:t>
            </a:r>
            <a:endParaRPr lang="en-US" altLang="zh-CN" dirty="0" smtClean="0"/>
          </a:p>
          <a:p>
            <a:pPr lvl="1"/>
            <a:r>
              <a:rPr lang="en-US" altLang="zh-CN" dirty="0" smtClean="0"/>
              <a:t>WiFi</a:t>
            </a:r>
            <a:r>
              <a:rPr lang="zh-CN" altLang="en-US" dirty="0" smtClean="0"/>
              <a:t>使用安全指南</a:t>
            </a:r>
            <a:endParaRPr lang="en-US" altLang="zh-CN" dirty="0" smtClean="0"/>
          </a:p>
          <a:p>
            <a:pPr lvl="1"/>
            <a:r>
              <a:rPr lang="zh-CN" altLang="en-US" dirty="0" smtClean="0"/>
              <a:t>个人金融安全指南</a:t>
            </a:r>
            <a:endParaRPr lang="en-US" altLang="zh-CN" dirty="0" smtClean="0"/>
          </a:p>
          <a:p>
            <a:r>
              <a:rPr lang="zh-CN" altLang="en-US" dirty="0" smtClean="0"/>
              <a:t>总结</a:t>
            </a:r>
          </a:p>
          <a:p>
            <a:endParaRPr lang="zh-CN" altLang="en-US" dirty="0"/>
          </a:p>
        </p:txBody>
      </p:sp>
    </p:spTree>
    <p:extLst>
      <p:ext uri="{BB962C8B-B14F-4D97-AF65-F5344CB8AC3E}">
        <p14:creationId xmlns:p14="http://schemas.microsoft.com/office/powerpoint/2010/main" val="17140727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1113" y="141893"/>
            <a:ext cx="7704667" cy="990599"/>
          </a:xfrm>
        </p:spPr>
        <p:txBody>
          <a:bodyPr/>
          <a:lstStyle/>
          <a:p>
            <a:r>
              <a:rPr lang="zh-CN" altLang="en-US" dirty="0"/>
              <a:t> 大数据的定义</a:t>
            </a:r>
          </a:p>
        </p:txBody>
      </p:sp>
      <p:sp>
        <p:nvSpPr>
          <p:cNvPr id="4" name="文本框 3"/>
          <p:cNvSpPr txBox="1"/>
          <p:nvPr/>
        </p:nvSpPr>
        <p:spPr>
          <a:xfrm>
            <a:off x="533431" y="6233295"/>
            <a:ext cx="3344202" cy="584775"/>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大</a:t>
            </a:r>
            <a:r>
              <a:rPr lang="zh-CN" altLang="en-US" sz="1600" dirty="0">
                <a:latin typeface="微软雅黑" panose="020B0503020204020204" pitchFamily="34" charset="-122"/>
                <a:ea typeface="微软雅黑" panose="020B0503020204020204" pitchFamily="34" charset="-122"/>
              </a:rPr>
              <a:t>数据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海量数据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复杂类型</a:t>
            </a:r>
            <a:r>
              <a:rPr lang="zh-CN" altLang="en-US" sz="1600" dirty="0" smtClean="0">
                <a:latin typeface="微软雅黑" panose="020B0503020204020204" pitchFamily="34" charset="-122"/>
                <a:ea typeface="微软雅黑" panose="020B0503020204020204" pitchFamily="34" charset="-122"/>
              </a:rPr>
              <a:t>数据 </a:t>
            </a:r>
            <a:endParaRPr lang="en-US" altLang="zh-CN" sz="1600" dirty="0" smtClean="0">
              <a:latin typeface="微软雅黑" panose="020B0503020204020204" pitchFamily="34" charset="-122"/>
              <a:ea typeface="微软雅黑" panose="020B0503020204020204" pitchFamily="34" charset="-122"/>
            </a:endParaRPr>
          </a:p>
        </p:txBody>
      </p:sp>
      <p:sp>
        <p:nvSpPr>
          <p:cNvPr id="5" name="文本框 4"/>
          <p:cNvSpPr txBox="1"/>
          <p:nvPr/>
        </p:nvSpPr>
        <p:spPr>
          <a:xfrm>
            <a:off x="475491" y="1385878"/>
            <a:ext cx="3344202" cy="1231106"/>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增长</a:t>
            </a:r>
            <a:r>
              <a:rPr lang="zh-CN" altLang="en-US" sz="1400" dirty="0">
                <a:latin typeface="微软雅黑" panose="020B0503020204020204" pitchFamily="34" charset="-122"/>
                <a:ea typeface="微软雅黑" panose="020B0503020204020204" pitchFamily="34" charset="-122"/>
              </a:rPr>
              <a:t>如此之块，以至于难以使用现有的数据库管理工具来驾驭，困难在于数据的获取、存贮、搜索、共享、分析和可视化等</a:t>
            </a:r>
            <a:r>
              <a:rPr lang="zh-CN" altLang="en-US" sz="1400" dirty="0" smtClean="0">
                <a:latin typeface="微软雅黑" panose="020B0503020204020204" pitchFamily="34" charset="-122"/>
                <a:ea typeface="微软雅黑" panose="020B0503020204020204" pitchFamily="34" charset="-122"/>
              </a:rPr>
              <a:t>方面</a:t>
            </a:r>
            <a:endParaRPr lang="en-US" altLang="zh-CN" sz="1400" dirty="0">
              <a:latin typeface="微软雅黑" panose="020B0503020204020204" pitchFamily="34" charset="-122"/>
              <a:ea typeface="微软雅黑" panose="020B0503020204020204" pitchFamily="34" charset="-122"/>
            </a:endParaRPr>
          </a:p>
        </p:txBody>
      </p:sp>
      <p:sp>
        <p:nvSpPr>
          <p:cNvPr id="6" name="矩形 5"/>
          <p:cNvSpPr/>
          <p:nvPr/>
        </p:nvSpPr>
        <p:spPr bwMode="auto">
          <a:xfrm>
            <a:off x="5215319" y="4070637"/>
            <a:ext cx="1493897" cy="207774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z="1400" dirty="0">
              <a:latin typeface="Arial" pitchFamily="34" charset="0"/>
              <a:ea typeface="宋体" pitchFamily="2" charset="-122"/>
            </a:endParaRPr>
          </a:p>
        </p:txBody>
      </p:sp>
      <p:sp>
        <p:nvSpPr>
          <p:cNvPr id="7" name="L 形 6"/>
          <p:cNvSpPr/>
          <p:nvPr/>
        </p:nvSpPr>
        <p:spPr bwMode="auto">
          <a:xfrm rot="10800000">
            <a:off x="5223651" y="3278539"/>
            <a:ext cx="2457965" cy="2869842"/>
          </a:xfrm>
          <a:prstGeom prst="corner">
            <a:avLst>
              <a:gd name="adj1" fmla="val 32521"/>
              <a:gd name="adj2" fmla="val 39629"/>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endParaRPr>
          </a:p>
        </p:txBody>
      </p:sp>
      <p:sp>
        <p:nvSpPr>
          <p:cNvPr id="8" name="直角双向箭头 7"/>
          <p:cNvSpPr/>
          <p:nvPr/>
        </p:nvSpPr>
        <p:spPr bwMode="auto">
          <a:xfrm rot="5400000">
            <a:off x="3992047" y="1826492"/>
            <a:ext cx="5700424" cy="4489092"/>
          </a:xfrm>
          <a:prstGeom prst="leftUpArrow">
            <a:avLst>
              <a:gd name="adj1" fmla="val 8541"/>
              <a:gd name="adj2" fmla="val 7201"/>
              <a:gd name="adj3" fmla="val 15274"/>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Arial" pitchFamily="34" charset="0"/>
              <a:ea typeface="宋体" pitchFamily="2" charset="-122"/>
            </a:endParaRPr>
          </a:p>
        </p:txBody>
      </p:sp>
      <p:sp>
        <p:nvSpPr>
          <p:cNvPr id="9" name="文本框 8"/>
          <p:cNvSpPr txBox="1"/>
          <p:nvPr/>
        </p:nvSpPr>
        <p:spPr>
          <a:xfrm>
            <a:off x="4672043" y="3608429"/>
            <a:ext cx="461665" cy="775212"/>
          </a:xfrm>
          <a:prstGeom prst="rect">
            <a:avLst/>
          </a:prstGeom>
          <a:noFill/>
        </p:spPr>
        <p:txBody>
          <a:bodyPr vert="eaVert" wrap="none" rtlCol="0">
            <a:spAutoFit/>
          </a:bodyPr>
          <a:lstStyle/>
          <a:p>
            <a:r>
              <a:rPr lang="zh-CN" altLang="en-US" b="1" dirty="0" smtClean="0"/>
              <a:t>数据量</a:t>
            </a:r>
            <a:endParaRPr lang="zh-CN" altLang="en-US" b="1" dirty="0"/>
          </a:p>
        </p:txBody>
      </p:sp>
      <p:sp>
        <p:nvSpPr>
          <p:cNvPr id="10" name="文本框 9"/>
          <p:cNvSpPr txBox="1"/>
          <p:nvPr/>
        </p:nvSpPr>
        <p:spPr>
          <a:xfrm>
            <a:off x="5614005" y="6425905"/>
            <a:ext cx="2276585" cy="369332"/>
          </a:xfrm>
          <a:prstGeom prst="rect">
            <a:avLst/>
          </a:prstGeom>
          <a:noFill/>
        </p:spPr>
        <p:txBody>
          <a:bodyPr wrap="none" rtlCol="0">
            <a:spAutoFit/>
          </a:bodyPr>
          <a:lstStyle/>
          <a:p>
            <a:r>
              <a:rPr lang="zh-CN" altLang="en-US" b="1" dirty="0" smtClean="0"/>
              <a:t>复杂性：种类和速度</a:t>
            </a:r>
            <a:endParaRPr lang="zh-CN" altLang="en-US" b="1" dirty="0"/>
          </a:p>
        </p:txBody>
      </p:sp>
      <p:sp>
        <p:nvSpPr>
          <p:cNvPr id="11" name="矩形 10"/>
          <p:cNvSpPr/>
          <p:nvPr/>
        </p:nvSpPr>
        <p:spPr>
          <a:xfrm>
            <a:off x="5222160" y="4913037"/>
            <a:ext cx="543739" cy="307777"/>
          </a:xfrm>
          <a:prstGeom prst="rect">
            <a:avLst/>
          </a:prstGeom>
        </p:spPr>
        <p:txBody>
          <a:bodyPr wrap="none">
            <a:spAutoFit/>
          </a:bodyPr>
          <a:lstStyle/>
          <a:p>
            <a:r>
              <a:rPr lang="zh-CN" altLang="en-US" sz="1400" b="1" dirty="0">
                <a:latin typeface="Arial" pitchFamily="34" charset="0"/>
                <a:ea typeface="宋体" pitchFamily="2" charset="-122"/>
              </a:rPr>
              <a:t>销量</a:t>
            </a:r>
          </a:p>
        </p:txBody>
      </p:sp>
      <p:sp>
        <p:nvSpPr>
          <p:cNvPr id="12" name="矩形 11"/>
          <p:cNvSpPr/>
          <p:nvPr/>
        </p:nvSpPr>
        <p:spPr>
          <a:xfrm>
            <a:off x="5844769" y="4934520"/>
            <a:ext cx="543739" cy="307777"/>
          </a:xfrm>
          <a:prstGeom prst="rect">
            <a:avLst/>
          </a:prstGeom>
        </p:spPr>
        <p:txBody>
          <a:bodyPr wrap="none">
            <a:spAutoFit/>
          </a:bodyPr>
          <a:lstStyle/>
          <a:p>
            <a:r>
              <a:rPr lang="zh-CN" altLang="en-US" sz="1400" b="1" dirty="0" smtClean="0">
                <a:latin typeface="Arial" pitchFamily="34" charset="0"/>
                <a:ea typeface="宋体" pitchFamily="2" charset="-122"/>
              </a:rPr>
              <a:t>库存</a:t>
            </a:r>
            <a:endParaRPr lang="zh-CN" altLang="en-US" sz="1400" b="1" dirty="0">
              <a:latin typeface="Arial" pitchFamily="34" charset="0"/>
              <a:ea typeface="宋体" pitchFamily="2" charset="-122"/>
            </a:endParaRPr>
          </a:p>
        </p:txBody>
      </p:sp>
      <p:sp>
        <p:nvSpPr>
          <p:cNvPr id="13" name="矩形 12"/>
          <p:cNvSpPr/>
          <p:nvPr/>
        </p:nvSpPr>
        <p:spPr>
          <a:xfrm>
            <a:off x="5161649" y="5309080"/>
            <a:ext cx="723275" cy="307777"/>
          </a:xfrm>
          <a:prstGeom prst="rect">
            <a:avLst/>
          </a:prstGeom>
        </p:spPr>
        <p:txBody>
          <a:bodyPr wrap="none">
            <a:spAutoFit/>
          </a:bodyPr>
          <a:lstStyle/>
          <a:p>
            <a:r>
              <a:rPr lang="zh-CN" altLang="en-US" sz="1400" b="1" dirty="0" smtClean="0">
                <a:latin typeface="Arial" pitchFamily="34" charset="0"/>
                <a:ea typeface="宋体" pitchFamily="2" charset="-122"/>
              </a:rPr>
              <a:t>薪酬表</a:t>
            </a:r>
            <a:endParaRPr lang="zh-CN" altLang="en-US" sz="1400" b="1" dirty="0">
              <a:latin typeface="Arial" pitchFamily="34" charset="0"/>
              <a:ea typeface="宋体" pitchFamily="2" charset="-122"/>
            </a:endParaRPr>
          </a:p>
        </p:txBody>
      </p:sp>
      <p:sp>
        <p:nvSpPr>
          <p:cNvPr id="14" name="矩形 13"/>
          <p:cNvSpPr/>
          <p:nvPr/>
        </p:nvSpPr>
        <p:spPr>
          <a:xfrm>
            <a:off x="5842714" y="5300205"/>
            <a:ext cx="902811" cy="307777"/>
          </a:xfrm>
          <a:prstGeom prst="rect">
            <a:avLst/>
          </a:prstGeom>
        </p:spPr>
        <p:txBody>
          <a:bodyPr wrap="none">
            <a:spAutoFit/>
          </a:bodyPr>
          <a:lstStyle/>
          <a:p>
            <a:r>
              <a:rPr lang="zh-CN" altLang="en-US" sz="1400" b="1" dirty="0" smtClean="0">
                <a:latin typeface="Arial" pitchFamily="34" charset="0"/>
                <a:ea typeface="宋体" pitchFamily="2" charset="-122"/>
              </a:rPr>
              <a:t>客户信息</a:t>
            </a:r>
            <a:endParaRPr lang="zh-CN" altLang="en-US" sz="1400" b="1" dirty="0">
              <a:latin typeface="Arial" pitchFamily="34" charset="0"/>
              <a:ea typeface="宋体" pitchFamily="2" charset="-122"/>
            </a:endParaRPr>
          </a:p>
        </p:txBody>
      </p:sp>
      <p:sp>
        <p:nvSpPr>
          <p:cNvPr id="15" name="矩形 14"/>
          <p:cNvSpPr/>
          <p:nvPr/>
        </p:nvSpPr>
        <p:spPr>
          <a:xfrm>
            <a:off x="5727409" y="5685550"/>
            <a:ext cx="543739" cy="307777"/>
          </a:xfrm>
          <a:prstGeom prst="rect">
            <a:avLst/>
          </a:prstGeom>
        </p:spPr>
        <p:txBody>
          <a:bodyPr wrap="none">
            <a:spAutoFit/>
          </a:bodyPr>
          <a:lstStyle/>
          <a:p>
            <a:r>
              <a:rPr lang="zh-CN" altLang="en-US" sz="1400" b="1" dirty="0" smtClean="0">
                <a:latin typeface="Arial" pitchFamily="34" charset="0"/>
                <a:ea typeface="宋体" pitchFamily="2" charset="-122"/>
              </a:rPr>
              <a:t>合约</a:t>
            </a:r>
            <a:endParaRPr lang="zh-CN" altLang="en-US" sz="1400" b="1" dirty="0">
              <a:latin typeface="Arial" pitchFamily="34" charset="0"/>
              <a:ea typeface="宋体" pitchFamily="2" charset="-122"/>
            </a:endParaRPr>
          </a:p>
        </p:txBody>
      </p:sp>
      <p:sp>
        <p:nvSpPr>
          <p:cNvPr id="16" name="矩形 15"/>
          <p:cNvSpPr/>
          <p:nvPr/>
        </p:nvSpPr>
        <p:spPr>
          <a:xfrm>
            <a:off x="5406418" y="4275113"/>
            <a:ext cx="1249060" cy="369332"/>
          </a:xfrm>
          <a:prstGeom prst="rect">
            <a:avLst/>
          </a:prstGeom>
        </p:spPr>
        <p:txBody>
          <a:bodyPr wrap="none">
            <a:spAutoFit/>
          </a:bodyPr>
          <a:lstStyle/>
          <a:p>
            <a:r>
              <a:rPr lang="en-US" altLang="zh-CN" b="1" u="sng" dirty="0" smtClean="0">
                <a:latin typeface="Arial" pitchFamily="34" charset="0"/>
                <a:ea typeface="宋体" pitchFamily="2" charset="-122"/>
              </a:rPr>
              <a:t>ERP/CRM</a:t>
            </a:r>
            <a:endParaRPr lang="zh-CN" altLang="en-US" b="1" u="sng" dirty="0">
              <a:latin typeface="Arial" pitchFamily="34" charset="0"/>
              <a:ea typeface="宋体" pitchFamily="2" charset="-122"/>
            </a:endParaRPr>
          </a:p>
        </p:txBody>
      </p:sp>
      <p:sp>
        <p:nvSpPr>
          <p:cNvPr id="17" name="矩形 16"/>
          <p:cNvSpPr/>
          <p:nvPr/>
        </p:nvSpPr>
        <p:spPr>
          <a:xfrm>
            <a:off x="5909941" y="3401692"/>
            <a:ext cx="1043876" cy="369332"/>
          </a:xfrm>
          <a:prstGeom prst="rect">
            <a:avLst/>
          </a:prstGeom>
        </p:spPr>
        <p:txBody>
          <a:bodyPr wrap="none">
            <a:spAutoFit/>
          </a:bodyPr>
          <a:lstStyle/>
          <a:p>
            <a:r>
              <a:rPr lang="en-US" altLang="zh-CN" b="1" u="sng" dirty="0" smtClean="0">
                <a:latin typeface="Arial" pitchFamily="34" charset="0"/>
                <a:ea typeface="宋体" pitchFamily="2" charset="-122"/>
              </a:rPr>
              <a:t>WEB2.0</a:t>
            </a:r>
            <a:endParaRPr lang="zh-CN" altLang="en-US" b="1" u="sng" dirty="0">
              <a:latin typeface="Arial" pitchFamily="34" charset="0"/>
              <a:ea typeface="宋体" pitchFamily="2" charset="-122"/>
            </a:endParaRPr>
          </a:p>
        </p:txBody>
      </p:sp>
      <p:sp>
        <p:nvSpPr>
          <p:cNvPr id="18" name="矩形 17"/>
          <p:cNvSpPr/>
          <p:nvPr/>
        </p:nvSpPr>
        <p:spPr>
          <a:xfrm>
            <a:off x="5329122" y="3488430"/>
            <a:ext cx="543739" cy="307777"/>
          </a:xfrm>
          <a:prstGeom prst="rect">
            <a:avLst/>
          </a:prstGeom>
        </p:spPr>
        <p:txBody>
          <a:bodyPr wrap="none">
            <a:spAutoFit/>
          </a:bodyPr>
          <a:lstStyle/>
          <a:p>
            <a:r>
              <a:rPr lang="zh-CN" altLang="en-US" sz="1400" b="1" dirty="0" smtClean="0">
                <a:latin typeface="Arial" pitchFamily="34" charset="0"/>
                <a:ea typeface="宋体" pitchFamily="2" charset="-122"/>
              </a:rPr>
              <a:t>广告</a:t>
            </a:r>
            <a:endParaRPr lang="zh-CN" altLang="en-US" sz="1400" b="1" dirty="0">
              <a:latin typeface="Arial" pitchFamily="34" charset="0"/>
              <a:ea typeface="宋体" pitchFamily="2" charset="-122"/>
            </a:endParaRPr>
          </a:p>
        </p:txBody>
      </p:sp>
      <p:sp>
        <p:nvSpPr>
          <p:cNvPr id="19" name="矩形 18"/>
          <p:cNvSpPr/>
          <p:nvPr/>
        </p:nvSpPr>
        <p:spPr>
          <a:xfrm>
            <a:off x="7032631" y="3458325"/>
            <a:ext cx="543739" cy="307777"/>
          </a:xfrm>
          <a:prstGeom prst="rect">
            <a:avLst/>
          </a:prstGeom>
        </p:spPr>
        <p:txBody>
          <a:bodyPr wrap="none">
            <a:spAutoFit/>
          </a:bodyPr>
          <a:lstStyle/>
          <a:p>
            <a:r>
              <a:rPr lang="zh-CN" altLang="en-US" sz="1400" b="1" dirty="0" smtClean="0">
                <a:latin typeface="Arial" pitchFamily="34" charset="0"/>
                <a:ea typeface="宋体" pitchFamily="2" charset="-122"/>
              </a:rPr>
              <a:t>博客</a:t>
            </a:r>
            <a:endParaRPr lang="zh-CN" altLang="en-US" sz="1400" b="1" dirty="0">
              <a:latin typeface="Arial" pitchFamily="34" charset="0"/>
              <a:ea typeface="宋体" pitchFamily="2" charset="-122"/>
            </a:endParaRPr>
          </a:p>
        </p:txBody>
      </p:sp>
      <p:sp>
        <p:nvSpPr>
          <p:cNvPr id="20" name="矩形 19"/>
          <p:cNvSpPr/>
          <p:nvPr/>
        </p:nvSpPr>
        <p:spPr>
          <a:xfrm>
            <a:off x="6656364" y="4070637"/>
            <a:ext cx="902811" cy="307777"/>
          </a:xfrm>
          <a:prstGeom prst="rect">
            <a:avLst/>
          </a:prstGeom>
        </p:spPr>
        <p:txBody>
          <a:bodyPr wrap="none">
            <a:spAutoFit/>
          </a:bodyPr>
          <a:lstStyle/>
          <a:p>
            <a:r>
              <a:rPr lang="zh-CN" altLang="en-US" sz="1400" b="1" dirty="0" smtClean="0">
                <a:latin typeface="Arial" pitchFamily="34" charset="0"/>
                <a:ea typeface="宋体" pitchFamily="2" charset="-122"/>
              </a:rPr>
              <a:t>搜索营销</a:t>
            </a:r>
            <a:endParaRPr lang="zh-CN" altLang="en-US" sz="1400" b="1" dirty="0">
              <a:latin typeface="Arial" pitchFamily="34" charset="0"/>
              <a:ea typeface="宋体" pitchFamily="2" charset="-122"/>
            </a:endParaRPr>
          </a:p>
        </p:txBody>
      </p:sp>
      <p:sp>
        <p:nvSpPr>
          <p:cNvPr id="21" name="矩形 20"/>
          <p:cNvSpPr/>
          <p:nvPr/>
        </p:nvSpPr>
        <p:spPr>
          <a:xfrm>
            <a:off x="6671916" y="4764922"/>
            <a:ext cx="952505" cy="307777"/>
          </a:xfrm>
          <a:prstGeom prst="rect">
            <a:avLst/>
          </a:prstGeom>
        </p:spPr>
        <p:txBody>
          <a:bodyPr wrap="none">
            <a:spAutoFit/>
          </a:bodyPr>
          <a:lstStyle/>
          <a:p>
            <a:r>
              <a:rPr lang="zh-CN" altLang="en-US" sz="1400" b="1" dirty="0" smtClean="0">
                <a:latin typeface="Arial" pitchFamily="34" charset="0"/>
                <a:ea typeface="宋体" pitchFamily="2" charset="-122"/>
              </a:rPr>
              <a:t>文本</a:t>
            </a:r>
            <a:r>
              <a:rPr lang="en-US" altLang="zh-CN" sz="1400" b="1" dirty="0" smtClean="0">
                <a:latin typeface="Arial" pitchFamily="34" charset="0"/>
                <a:ea typeface="宋体" pitchFamily="2" charset="-122"/>
              </a:rPr>
              <a:t>/</a:t>
            </a:r>
            <a:r>
              <a:rPr lang="zh-CN" altLang="en-US" sz="1400" b="1" dirty="0" smtClean="0">
                <a:latin typeface="Arial" pitchFamily="34" charset="0"/>
                <a:ea typeface="宋体" pitchFamily="2" charset="-122"/>
              </a:rPr>
              <a:t>图像</a:t>
            </a:r>
            <a:endParaRPr lang="zh-CN" altLang="en-US" sz="1400" b="1" dirty="0">
              <a:latin typeface="Arial" pitchFamily="34" charset="0"/>
              <a:ea typeface="宋体" pitchFamily="2" charset="-122"/>
            </a:endParaRPr>
          </a:p>
        </p:txBody>
      </p:sp>
      <p:sp>
        <p:nvSpPr>
          <p:cNvPr id="22" name="矩形 21"/>
          <p:cNvSpPr/>
          <p:nvPr/>
        </p:nvSpPr>
        <p:spPr>
          <a:xfrm>
            <a:off x="6745525" y="5448798"/>
            <a:ext cx="902811" cy="307777"/>
          </a:xfrm>
          <a:prstGeom prst="rect">
            <a:avLst/>
          </a:prstGeom>
        </p:spPr>
        <p:txBody>
          <a:bodyPr wrap="none">
            <a:spAutoFit/>
          </a:bodyPr>
          <a:lstStyle/>
          <a:p>
            <a:r>
              <a:rPr lang="zh-CN" altLang="en-US" sz="1400" b="1" dirty="0" smtClean="0">
                <a:latin typeface="Arial" pitchFamily="34" charset="0"/>
                <a:ea typeface="宋体" pitchFamily="2" charset="-122"/>
              </a:rPr>
              <a:t>网络日志</a:t>
            </a:r>
            <a:endParaRPr lang="zh-CN" altLang="en-US" sz="1400" b="1" dirty="0">
              <a:latin typeface="Arial" pitchFamily="34" charset="0"/>
              <a:ea typeface="宋体" pitchFamily="2" charset="-122"/>
            </a:endParaRPr>
          </a:p>
        </p:txBody>
      </p:sp>
      <p:sp>
        <p:nvSpPr>
          <p:cNvPr id="23" name="L 形 22"/>
          <p:cNvSpPr/>
          <p:nvPr/>
        </p:nvSpPr>
        <p:spPr bwMode="auto">
          <a:xfrm rot="10800000">
            <a:off x="5212578" y="2293548"/>
            <a:ext cx="3503861" cy="3854834"/>
          </a:xfrm>
          <a:prstGeom prst="corner">
            <a:avLst>
              <a:gd name="adj1" fmla="val 27742"/>
              <a:gd name="adj2" fmla="val 29598"/>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4" name="矩形 23"/>
          <p:cNvSpPr/>
          <p:nvPr/>
        </p:nvSpPr>
        <p:spPr>
          <a:xfrm>
            <a:off x="6709216" y="2683651"/>
            <a:ext cx="881973" cy="369332"/>
          </a:xfrm>
          <a:prstGeom prst="rect">
            <a:avLst/>
          </a:prstGeom>
        </p:spPr>
        <p:txBody>
          <a:bodyPr wrap="none">
            <a:spAutoFit/>
          </a:bodyPr>
          <a:lstStyle/>
          <a:p>
            <a:r>
              <a:rPr lang="zh-CN" altLang="en-US" b="1" u="sng" dirty="0" smtClean="0">
                <a:solidFill>
                  <a:schemeClr val="bg1"/>
                </a:solidFill>
                <a:latin typeface="Arial" pitchFamily="34" charset="0"/>
                <a:ea typeface="宋体" pitchFamily="2" charset="-122"/>
              </a:rPr>
              <a:t>大数据</a:t>
            </a:r>
            <a:endParaRPr lang="zh-CN" altLang="en-US" b="1" u="sng" dirty="0">
              <a:solidFill>
                <a:schemeClr val="bg1"/>
              </a:solidFill>
              <a:latin typeface="Arial" pitchFamily="34" charset="0"/>
              <a:ea typeface="宋体" pitchFamily="2" charset="-122"/>
            </a:endParaRPr>
          </a:p>
        </p:txBody>
      </p:sp>
      <p:sp>
        <p:nvSpPr>
          <p:cNvPr id="25" name="矩形 24"/>
          <p:cNvSpPr/>
          <p:nvPr/>
        </p:nvSpPr>
        <p:spPr>
          <a:xfrm>
            <a:off x="5162600" y="2423670"/>
            <a:ext cx="902811" cy="307777"/>
          </a:xfrm>
          <a:prstGeom prst="rect">
            <a:avLst/>
          </a:prstGeom>
        </p:spPr>
        <p:txBody>
          <a:bodyPr wrap="none">
            <a:spAutoFit/>
          </a:bodyPr>
          <a:lstStyle/>
          <a:p>
            <a:r>
              <a:rPr lang="zh-CN" altLang="en-US" sz="1400" b="1" dirty="0" smtClean="0">
                <a:solidFill>
                  <a:schemeClr val="bg1"/>
                </a:solidFill>
                <a:latin typeface="Arial" pitchFamily="34" charset="0"/>
                <a:ea typeface="宋体" pitchFamily="2" charset="-122"/>
              </a:rPr>
              <a:t>社会情绪</a:t>
            </a:r>
            <a:endParaRPr lang="zh-CN" altLang="en-US" sz="1400" b="1" dirty="0">
              <a:solidFill>
                <a:schemeClr val="bg1"/>
              </a:solidFill>
              <a:latin typeface="Arial" pitchFamily="34" charset="0"/>
              <a:ea typeface="宋体" pitchFamily="2" charset="-122"/>
            </a:endParaRPr>
          </a:p>
        </p:txBody>
      </p:sp>
      <p:sp>
        <p:nvSpPr>
          <p:cNvPr id="26" name="矩形 25"/>
          <p:cNvSpPr/>
          <p:nvPr/>
        </p:nvSpPr>
        <p:spPr>
          <a:xfrm>
            <a:off x="5114749" y="2822103"/>
            <a:ext cx="952505" cy="307777"/>
          </a:xfrm>
          <a:prstGeom prst="rect">
            <a:avLst/>
          </a:prstGeom>
        </p:spPr>
        <p:txBody>
          <a:bodyPr wrap="none">
            <a:spAutoFit/>
          </a:bodyPr>
          <a:lstStyle/>
          <a:p>
            <a:r>
              <a:rPr lang="zh-CN" altLang="en-US" sz="1400" b="1" dirty="0" smtClean="0">
                <a:solidFill>
                  <a:schemeClr val="bg1"/>
                </a:solidFill>
                <a:latin typeface="Arial" pitchFamily="34" charset="0"/>
                <a:ea typeface="宋体" pitchFamily="2" charset="-122"/>
              </a:rPr>
              <a:t>音频</a:t>
            </a:r>
            <a:r>
              <a:rPr lang="en-US" altLang="zh-CN" sz="1400" b="1" dirty="0" smtClean="0">
                <a:solidFill>
                  <a:schemeClr val="bg1"/>
                </a:solidFill>
                <a:latin typeface="Arial" pitchFamily="34" charset="0"/>
                <a:ea typeface="宋体" pitchFamily="2" charset="-122"/>
              </a:rPr>
              <a:t>/</a:t>
            </a:r>
            <a:r>
              <a:rPr lang="zh-CN" altLang="en-US" sz="1400" b="1" dirty="0" smtClean="0">
                <a:solidFill>
                  <a:schemeClr val="bg1"/>
                </a:solidFill>
                <a:latin typeface="Arial" pitchFamily="34" charset="0"/>
                <a:ea typeface="宋体" pitchFamily="2" charset="-122"/>
              </a:rPr>
              <a:t>视频</a:t>
            </a:r>
            <a:endParaRPr lang="zh-CN" altLang="en-US" sz="1400" b="1" dirty="0">
              <a:solidFill>
                <a:schemeClr val="bg1"/>
              </a:solidFill>
              <a:latin typeface="Arial" pitchFamily="34" charset="0"/>
              <a:ea typeface="宋体" pitchFamily="2" charset="-122"/>
            </a:endParaRPr>
          </a:p>
        </p:txBody>
      </p:sp>
      <p:sp>
        <p:nvSpPr>
          <p:cNvPr id="27" name="矩形 26"/>
          <p:cNvSpPr/>
          <p:nvPr/>
        </p:nvSpPr>
        <p:spPr>
          <a:xfrm>
            <a:off x="6013706" y="2430296"/>
            <a:ext cx="723275"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传感器</a:t>
            </a:r>
          </a:p>
        </p:txBody>
      </p:sp>
      <p:sp>
        <p:nvSpPr>
          <p:cNvPr id="28" name="矩形 27"/>
          <p:cNvSpPr/>
          <p:nvPr/>
        </p:nvSpPr>
        <p:spPr>
          <a:xfrm>
            <a:off x="6133931" y="2834549"/>
            <a:ext cx="603050" cy="307777"/>
          </a:xfrm>
          <a:prstGeom prst="rect">
            <a:avLst/>
          </a:prstGeom>
        </p:spPr>
        <p:txBody>
          <a:bodyPr wrap="none">
            <a:spAutoFit/>
          </a:bodyPr>
          <a:lstStyle/>
          <a:p>
            <a:r>
              <a:rPr lang="en-US" altLang="zh-CN" sz="1400" b="1" dirty="0">
                <a:solidFill>
                  <a:schemeClr val="bg1"/>
                </a:solidFill>
                <a:latin typeface="Arial" pitchFamily="34" charset="0"/>
                <a:ea typeface="宋体" pitchFamily="2" charset="-122"/>
              </a:rPr>
              <a:t>RFID</a:t>
            </a:r>
            <a:endParaRPr lang="zh-CN" altLang="en-US" sz="1400" b="1" dirty="0">
              <a:solidFill>
                <a:schemeClr val="bg1"/>
              </a:solidFill>
              <a:latin typeface="Arial" pitchFamily="34" charset="0"/>
              <a:ea typeface="宋体" pitchFamily="2" charset="-122"/>
            </a:endParaRPr>
          </a:p>
        </p:txBody>
      </p:sp>
      <p:sp>
        <p:nvSpPr>
          <p:cNvPr id="29" name="矩形 28"/>
          <p:cNvSpPr/>
          <p:nvPr/>
        </p:nvSpPr>
        <p:spPr>
          <a:xfrm>
            <a:off x="7630621" y="2423670"/>
            <a:ext cx="952505"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维基</a:t>
            </a:r>
            <a:r>
              <a:rPr lang="en-US" altLang="zh-CN" sz="1400" b="1" dirty="0">
                <a:solidFill>
                  <a:schemeClr val="bg1"/>
                </a:solidFill>
                <a:latin typeface="Arial" pitchFamily="34" charset="0"/>
                <a:ea typeface="宋体" pitchFamily="2" charset="-122"/>
              </a:rPr>
              <a:t>/</a:t>
            </a:r>
            <a:r>
              <a:rPr lang="zh-CN" altLang="en-US" sz="1400" b="1" dirty="0">
                <a:solidFill>
                  <a:schemeClr val="bg1"/>
                </a:solidFill>
                <a:latin typeface="Arial" pitchFamily="34" charset="0"/>
                <a:ea typeface="宋体" pitchFamily="2" charset="-122"/>
              </a:rPr>
              <a:t>博客</a:t>
            </a:r>
          </a:p>
        </p:txBody>
      </p:sp>
      <p:sp>
        <p:nvSpPr>
          <p:cNvPr id="30" name="矩形 29"/>
          <p:cNvSpPr/>
          <p:nvPr/>
        </p:nvSpPr>
        <p:spPr>
          <a:xfrm>
            <a:off x="7790657" y="2762522"/>
            <a:ext cx="543739"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微博</a:t>
            </a:r>
          </a:p>
        </p:txBody>
      </p:sp>
      <p:sp>
        <p:nvSpPr>
          <p:cNvPr id="31" name="矩形 30"/>
          <p:cNvSpPr/>
          <p:nvPr/>
        </p:nvSpPr>
        <p:spPr>
          <a:xfrm>
            <a:off x="7766356" y="3123113"/>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金融信息</a:t>
            </a:r>
          </a:p>
        </p:txBody>
      </p:sp>
      <p:sp>
        <p:nvSpPr>
          <p:cNvPr id="32" name="矩形 31"/>
          <p:cNvSpPr/>
          <p:nvPr/>
        </p:nvSpPr>
        <p:spPr>
          <a:xfrm>
            <a:off x="7791269" y="5024712"/>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个人数据</a:t>
            </a:r>
          </a:p>
        </p:txBody>
      </p:sp>
      <p:sp>
        <p:nvSpPr>
          <p:cNvPr id="33" name="矩形 32"/>
          <p:cNvSpPr/>
          <p:nvPr/>
        </p:nvSpPr>
        <p:spPr>
          <a:xfrm>
            <a:off x="7813628" y="5636232"/>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位置信息</a:t>
            </a:r>
          </a:p>
        </p:txBody>
      </p:sp>
      <p:sp>
        <p:nvSpPr>
          <p:cNvPr id="34" name="矩形 33"/>
          <p:cNvSpPr/>
          <p:nvPr/>
        </p:nvSpPr>
        <p:spPr>
          <a:xfrm>
            <a:off x="7778506" y="4495197"/>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政府信息</a:t>
            </a:r>
          </a:p>
        </p:txBody>
      </p:sp>
      <p:sp>
        <p:nvSpPr>
          <p:cNvPr id="35" name="矩形 34"/>
          <p:cNvSpPr/>
          <p:nvPr/>
        </p:nvSpPr>
        <p:spPr>
          <a:xfrm>
            <a:off x="7733032" y="4011217"/>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气象数据</a:t>
            </a:r>
          </a:p>
        </p:txBody>
      </p:sp>
      <p:sp>
        <p:nvSpPr>
          <p:cNvPr id="36" name="矩形 35"/>
          <p:cNvSpPr/>
          <p:nvPr/>
        </p:nvSpPr>
        <p:spPr>
          <a:xfrm>
            <a:off x="7778507" y="3578496"/>
            <a:ext cx="902811" cy="307777"/>
          </a:xfrm>
          <a:prstGeom prst="rect">
            <a:avLst/>
          </a:prstGeom>
        </p:spPr>
        <p:txBody>
          <a:bodyPr wrap="none">
            <a:spAutoFit/>
          </a:bodyPr>
          <a:lstStyle/>
          <a:p>
            <a:r>
              <a:rPr lang="zh-CN" altLang="en-US" sz="1400" b="1" dirty="0">
                <a:solidFill>
                  <a:schemeClr val="bg1"/>
                </a:solidFill>
                <a:latin typeface="Arial" pitchFamily="34" charset="0"/>
                <a:ea typeface="宋体" pitchFamily="2" charset="-122"/>
              </a:rPr>
              <a:t>保险信息</a:t>
            </a:r>
          </a:p>
        </p:txBody>
      </p:sp>
      <p:sp>
        <p:nvSpPr>
          <p:cNvPr id="37" name="文本框 36"/>
          <p:cNvSpPr txBox="1"/>
          <p:nvPr/>
        </p:nvSpPr>
        <p:spPr>
          <a:xfrm>
            <a:off x="4207811" y="2472334"/>
            <a:ext cx="518091" cy="3416320"/>
          </a:xfrm>
          <a:prstGeom prst="rect">
            <a:avLst/>
          </a:prstGeom>
          <a:noFill/>
        </p:spPr>
        <p:txBody>
          <a:bodyPr vert="horz" wrap="none" rtlCol="0">
            <a:spAutoFit/>
          </a:bodyPr>
          <a:lstStyle/>
          <a:p>
            <a:r>
              <a:rPr lang="en-US" altLang="zh-CN" dirty="0" smtClean="0">
                <a:solidFill>
                  <a:srgbClr val="0070C0"/>
                </a:solidFill>
              </a:rPr>
              <a:t>EB</a:t>
            </a:r>
          </a:p>
          <a:p>
            <a:endParaRPr lang="en-US" altLang="zh-CN" dirty="0" smtClean="0">
              <a:solidFill>
                <a:srgbClr val="0070C0"/>
              </a:solidFill>
            </a:endParaRPr>
          </a:p>
          <a:p>
            <a:endParaRPr lang="en-US" altLang="zh-CN" dirty="0" smtClean="0">
              <a:solidFill>
                <a:srgbClr val="0070C0"/>
              </a:solidFill>
            </a:endParaRPr>
          </a:p>
          <a:p>
            <a:r>
              <a:rPr lang="en-US" altLang="zh-CN" dirty="0" smtClean="0">
                <a:solidFill>
                  <a:srgbClr val="0070C0"/>
                </a:solidFill>
              </a:rPr>
              <a:t>PB</a:t>
            </a:r>
          </a:p>
          <a:p>
            <a:endParaRPr lang="en-US" altLang="zh-CN" dirty="0">
              <a:solidFill>
                <a:srgbClr val="0070C0"/>
              </a:solidFill>
            </a:endParaRPr>
          </a:p>
          <a:p>
            <a:endParaRPr lang="en-US" altLang="zh-CN" dirty="0" smtClean="0">
              <a:solidFill>
                <a:srgbClr val="0070C0"/>
              </a:solidFill>
            </a:endParaRPr>
          </a:p>
          <a:p>
            <a:endParaRPr lang="en-US" altLang="zh-CN" dirty="0" smtClean="0">
              <a:solidFill>
                <a:srgbClr val="0070C0"/>
              </a:solidFill>
            </a:endParaRPr>
          </a:p>
          <a:p>
            <a:r>
              <a:rPr lang="en-US" altLang="zh-CN" dirty="0" smtClean="0">
                <a:solidFill>
                  <a:srgbClr val="0070C0"/>
                </a:solidFill>
              </a:rPr>
              <a:t>TB</a:t>
            </a:r>
          </a:p>
          <a:p>
            <a:endParaRPr lang="en-US" altLang="zh-CN" dirty="0" smtClean="0">
              <a:solidFill>
                <a:srgbClr val="0070C0"/>
              </a:solidFill>
            </a:endParaRPr>
          </a:p>
          <a:p>
            <a:endParaRPr lang="en-US" altLang="zh-CN" dirty="0">
              <a:solidFill>
                <a:srgbClr val="0070C0"/>
              </a:solidFill>
            </a:endParaRPr>
          </a:p>
          <a:p>
            <a:r>
              <a:rPr lang="en-US" altLang="zh-CN" dirty="0" smtClean="0">
                <a:solidFill>
                  <a:srgbClr val="0070C0"/>
                </a:solidFill>
              </a:rPr>
              <a:t>GB</a:t>
            </a:r>
            <a:endParaRPr lang="en-US" altLang="zh-CN" dirty="0">
              <a:solidFill>
                <a:srgbClr val="0070C0"/>
              </a:solidFill>
            </a:endParaRPr>
          </a:p>
          <a:p>
            <a:endParaRPr lang="zh-CN" altLang="en-US" dirty="0">
              <a:solidFill>
                <a:srgbClr val="0070C0"/>
              </a:solidFill>
            </a:endParaRPr>
          </a:p>
        </p:txBody>
      </p:sp>
      <p:sp>
        <p:nvSpPr>
          <p:cNvPr id="38" name="矩形 37"/>
          <p:cNvSpPr/>
          <p:nvPr/>
        </p:nvSpPr>
        <p:spPr>
          <a:xfrm>
            <a:off x="721714" y="1201212"/>
            <a:ext cx="289920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维基的大数据定义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94462" y="2952707"/>
            <a:ext cx="3344202" cy="769441"/>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a:buNone/>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任何</a:t>
            </a:r>
            <a:r>
              <a:rPr lang="zh-CN" altLang="en-US" sz="1400" dirty="0">
                <a:latin typeface="微软雅黑" panose="020B0503020204020204" pitchFamily="34" charset="-122"/>
                <a:ea typeface="微软雅黑" panose="020B0503020204020204" pitchFamily="34" charset="-122"/>
              </a:rPr>
              <a:t>超过一台计算机处理能力的庞大数据</a:t>
            </a:r>
            <a:r>
              <a:rPr lang="zh-CN" altLang="en-US" sz="1400" dirty="0" smtClean="0">
                <a:latin typeface="微软雅黑" panose="020B0503020204020204" pitchFamily="34" charset="-122"/>
                <a:ea typeface="微软雅黑" panose="020B0503020204020204" pitchFamily="34" charset="-122"/>
              </a:rPr>
              <a:t>量</a:t>
            </a:r>
            <a:endParaRPr lang="en-US" altLang="zh-CN" sz="1400" dirty="0">
              <a:latin typeface="微软雅黑" panose="020B0503020204020204" pitchFamily="34" charset="-122"/>
              <a:ea typeface="微软雅黑" panose="020B0503020204020204" pitchFamily="34" charset="-122"/>
            </a:endParaRPr>
          </a:p>
        </p:txBody>
      </p:sp>
      <p:sp>
        <p:nvSpPr>
          <p:cNvPr id="40" name="矩形 39"/>
          <p:cNvSpPr/>
          <p:nvPr/>
        </p:nvSpPr>
        <p:spPr>
          <a:xfrm>
            <a:off x="721714" y="2785622"/>
            <a:ext cx="289920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亚马逊的大数据定义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533431" y="4050408"/>
            <a:ext cx="3344202" cy="1015663"/>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400" b="1" dirty="0" smtClean="0">
                <a:solidFill>
                  <a:srgbClr val="FF0000"/>
                </a:solidFill>
                <a:latin typeface="微软雅黑" panose="020B0503020204020204" pitchFamily="34" charset="-122"/>
                <a:ea typeface="微软雅黑" panose="020B0503020204020204" pitchFamily="34" charset="-122"/>
              </a:rPr>
              <a:t>大数据是由局部数据汇聚而成能反映出整体的数据，整体的数据又随时空在不断膨胀。</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42" name="矩形 41"/>
          <p:cNvSpPr/>
          <p:nvPr/>
        </p:nvSpPr>
        <p:spPr>
          <a:xfrm>
            <a:off x="705762" y="6088698"/>
            <a:ext cx="2915157"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b="1" dirty="0" err="1">
                <a:solidFill>
                  <a:schemeClr val="bg1"/>
                </a:solidFill>
                <a:latin typeface="微软雅黑" panose="020B0503020204020204" pitchFamily="34" charset="-122"/>
                <a:ea typeface="微软雅黑" panose="020B0503020204020204" pitchFamily="34" charset="-122"/>
              </a:rPr>
              <a:t>Informatica</a:t>
            </a:r>
            <a:r>
              <a:rPr lang="zh-CN" altLang="en-US" b="1" dirty="0">
                <a:solidFill>
                  <a:schemeClr val="bg1"/>
                </a:solidFill>
                <a:latin typeface="微软雅黑" panose="020B0503020204020204" pitchFamily="34" charset="-122"/>
                <a:ea typeface="微软雅黑" panose="020B0503020204020204" pitchFamily="34" charset="-122"/>
              </a:rPr>
              <a:t>的大数据定义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524597" y="5184533"/>
            <a:ext cx="3344202" cy="769441"/>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a:buNone/>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大</a:t>
            </a:r>
            <a:r>
              <a:rPr lang="zh-CN" altLang="en-US" sz="1400" dirty="0">
                <a:latin typeface="微软雅黑" panose="020B0503020204020204" pitchFamily="34" charset="-122"/>
                <a:ea typeface="微软雅黑" panose="020B0503020204020204" pitchFamily="34" charset="-122"/>
              </a:rPr>
              <a:t>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交易数据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互动数据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观测</a:t>
            </a:r>
            <a:r>
              <a:rPr lang="zh-CN" altLang="en-US" sz="1400" dirty="0" smtClean="0">
                <a:latin typeface="微软雅黑" panose="020B0503020204020204" pitchFamily="34" charset="-122"/>
                <a:ea typeface="微软雅黑" panose="020B0503020204020204" pitchFamily="34" charset="-122"/>
              </a:rPr>
              <a:t>数据</a:t>
            </a:r>
            <a:endParaRPr lang="en-US" altLang="zh-CN" sz="1400" dirty="0">
              <a:latin typeface="微软雅黑" panose="020B0503020204020204" pitchFamily="34" charset="-122"/>
              <a:ea typeface="微软雅黑" panose="020B0503020204020204" pitchFamily="34" charset="-122"/>
            </a:endParaRPr>
          </a:p>
        </p:txBody>
      </p:sp>
      <p:sp>
        <p:nvSpPr>
          <p:cNvPr id="44" name="矩形 43"/>
          <p:cNvSpPr/>
          <p:nvPr/>
        </p:nvSpPr>
        <p:spPr>
          <a:xfrm>
            <a:off x="706503" y="5030391"/>
            <a:ext cx="291441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中国电信的大数据定义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21032" y="3856450"/>
            <a:ext cx="2899887"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中心的</a:t>
            </a:r>
            <a:r>
              <a:rPr lang="zh-CN" altLang="en-US" b="1" dirty="0">
                <a:solidFill>
                  <a:schemeClr val="bg1"/>
                </a:solidFill>
                <a:latin typeface="微软雅黑" panose="020B0503020204020204" pitchFamily="34" charset="-122"/>
                <a:ea typeface="微软雅黑" panose="020B0503020204020204" pitchFamily="34" charset="-122"/>
              </a:rPr>
              <a:t>大数据定义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2526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8050" y="159638"/>
            <a:ext cx="7704667" cy="990599"/>
          </a:xfrm>
        </p:spPr>
        <p:txBody>
          <a:bodyPr/>
          <a:lstStyle/>
          <a:p>
            <a:r>
              <a:rPr lang="zh-CN" altLang="en-US" dirty="0"/>
              <a:t> 大数据的理性认知</a:t>
            </a:r>
          </a:p>
        </p:txBody>
      </p:sp>
      <p:sp>
        <p:nvSpPr>
          <p:cNvPr id="4" name="文本框 3"/>
          <p:cNvSpPr txBox="1"/>
          <p:nvPr/>
        </p:nvSpPr>
        <p:spPr>
          <a:xfrm>
            <a:off x="233754" y="1464449"/>
            <a:ext cx="8481650" cy="1077218"/>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如果自然界中的事件完全不可预测地随机发生，人们的生活将无法忍受；与此相反，如果每一件事情都是确定的、完全可以预测的，则生活将是无趣的。利用因果关系解释观测的现象或预测未来存在逻辑和实际上的困难。</a:t>
            </a:r>
            <a:endParaRPr lang="en-US" altLang="zh-CN" sz="1400" dirty="0">
              <a:latin typeface="微软雅黑" panose="020B0503020204020204" pitchFamily="34" charset="-122"/>
              <a:ea typeface="微软雅黑" panose="020B0503020204020204" pitchFamily="34" charset="-122"/>
            </a:endParaRPr>
          </a:p>
        </p:txBody>
      </p:sp>
      <p:sp>
        <p:nvSpPr>
          <p:cNvPr id="5" name="矩形 4"/>
          <p:cNvSpPr/>
          <p:nvPr/>
        </p:nvSpPr>
        <p:spPr>
          <a:xfrm>
            <a:off x="479977" y="1279783"/>
            <a:ext cx="289920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美</a:t>
            </a:r>
            <a:r>
              <a:rPr lang="en-US" altLang="zh-CN" b="1" dirty="0" smtClean="0">
                <a:solidFill>
                  <a:schemeClr val="bg1"/>
                </a:solidFill>
                <a:latin typeface="微软雅黑" panose="020B0503020204020204" pitchFamily="34" charset="-122"/>
                <a:ea typeface="微软雅黑" panose="020B0503020204020204" pitchFamily="34" charset="-122"/>
              </a:rPr>
              <a:t>]C.R  </a:t>
            </a:r>
            <a:r>
              <a:rPr lang="zh-CN" altLang="en-US" b="1" dirty="0" smtClean="0">
                <a:solidFill>
                  <a:schemeClr val="bg1"/>
                </a:solidFill>
                <a:latin typeface="微软雅黑" panose="020B0503020204020204" pitchFamily="34" charset="-122"/>
                <a:ea typeface="微软雅黑" panose="020B0503020204020204" pitchFamily="34" charset="-122"/>
              </a:rPr>
              <a:t>劳</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52724" y="3031278"/>
            <a:ext cx="8462679" cy="769441"/>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a:buNone/>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与传统比较，大数据的分析处理的核心是预测和推断，根本的变革在于不刻意追求因果关系，而更多关注相关关系。也就是说，只要知道和什么有关，而不必强求为什么有关。</a:t>
            </a:r>
            <a:endParaRPr lang="en-US" altLang="zh-CN" sz="1400" dirty="0">
              <a:latin typeface="微软雅黑" panose="020B0503020204020204" pitchFamily="34" charset="-122"/>
              <a:ea typeface="微软雅黑" panose="020B0503020204020204" pitchFamily="34" charset="-122"/>
            </a:endParaRPr>
          </a:p>
        </p:txBody>
      </p:sp>
      <p:sp>
        <p:nvSpPr>
          <p:cNvPr id="7" name="矩形 6"/>
          <p:cNvSpPr/>
          <p:nvPr/>
        </p:nvSpPr>
        <p:spPr>
          <a:xfrm>
            <a:off x="479977" y="2864193"/>
            <a:ext cx="2899205"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英</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舍恩伯格</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91694" y="4200417"/>
            <a:ext cx="8423710" cy="800219"/>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大数据时代来临，使人类第一次有机会和条件在非常多和非常深入的层次获得和使用全面数据、完整数据和系统数据，简而言之就是样本</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总体。</a:t>
            </a:r>
            <a:endParaRPr lang="en-US" altLang="zh-CN" sz="1400" dirty="0">
              <a:latin typeface="微软雅黑" panose="020B0503020204020204" pitchFamily="34" charset="-122"/>
              <a:ea typeface="微软雅黑" panose="020B0503020204020204" pitchFamily="34" charset="-122"/>
            </a:endParaRPr>
          </a:p>
        </p:txBody>
      </p:sp>
      <p:sp>
        <p:nvSpPr>
          <p:cNvPr id="9" name="矩形 8"/>
          <p:cNvSpPr/>
          <p:nvPr/>
        </p:nvSpPr>
        <p:spPr>
          <a:xfrm>
            <a:off x="479295" y="4006459"/>
            <a:ext cx="2899887"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英</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舍恩伯格</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0" name="文本框 42"/>
          <p:cNvSpPr txBox="1"/>
          <p:nvPr/>
        </p:nvSpPr>
        <p:spPr>
          <a:xfrm>
            <a:off x="285720" y="5343425"/>
            <a:ext cx="8423710" cy="830997"/>
          </a:xfrm>
          <a:prstGeom prst="rect">
            <a:avLst/>
          </a:prstGeom>
          <a:noFill/>
          <a:ln>
            <a:solidFill>
              <a:srgbClr val="FFC000"/>
            </a:solidFill>
          </a:ln>
        </p:spPr>
        <p:txBody>
          <a:bodyPr wrap="square" rtlCol="0">
            <a:spAutoFit/>
          </a:bodyPr>
          <a:lstStyle/>
          <a:p>
            <a:pPr marL="0" lvl="1"/>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marL="0" lvl="1"/>
            <a:r>
              <a:rPr lang="zh-CN" altLang="en-US" sz="1600" b="1" dirty="0" smtClean="0"/>
              <a:t>      </a:t>
            </a:r>
            <a:r>
              <a:rPr lang="zh-CN" altLang="en-US" sz="1400" dirty="0" smtClean="0">
                <a:latin typeface="微软雅黑" panose="020B0503020204020204" pitchFamily="34" charset="-122"/>
                <a:ea typeface="微软雅黑" panose="020B0503020204020204" pitchFamily="34" charset="-122"/>
              </a:rPr>
              <a:t>大数据为政府统计提供了总体性、非结构化、丰富真实的原始资料，可以极大地缩短数据采集时间，减少报表填报任务，减轻调查对象负担，提高统计数据质量。 </a:t>
            </a:r>
            <a:endParaRPr lang="en-US" altLang="zh-CN" sz="1400" dirty="0">
              <a:latin typeface="微软雅黑" panose="020B0503020204020204" pitchFamily="34" charset="-122"/>
              <a:ea typeface="微软雅黑" panose="020B0503020204020204" pitchFamily="34" charset="-122"/>
            </a:endParaRPr>
          </a:p>
        </p:txBody>
      </p:sp>
      <p:sp>
        <p:nvSpPr>
          <p:cNvPr id="11" name="矩形 10"/>
          <p:cNvSpPr/>
          <p:nvPr/>
        </p:nvSpPr>
        <p:spPr>
          <a:xfrm>
            <a:off x="473321" y="5149467"/>
            <a:ext cx="2899887" cy="36933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国家统计局 马建堂</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TextBox 10"/>
          <p:cNvSpPr txBox="1"/>
          <p:nvPr/>
        </p:nvSpPr>
        <p:spPr>
          <a:xfrm>
            <a:off x="714348" y="6211669"/>
            <a:ext cx="7995082" cy="369332"/>
          </a:xfrm>
          <a:prstGeom prst="rect">
            <a:avLst/>
          </a:prstGeom>
          <a:noFill/>
        </p:spPr>
        <p:txBody>
          <a:bodyPr wrap="square" rtlCol="0">
            <a:spAutoFit/>
          </a:bodyPr>
          <a:lstStyle/>
          <a:p>
            <a:r>
              <a:rPr lang="zh-CN" altLang="en-US" b="1" dirty="0" smtClean="0">
                <a:solidFill>
                  <a:srgbClr val="FF0000"/>
                </a:solidFill>
              </a:rPr>
              <a:t>大数据，也叫全局数据、总体数据，数据量越大其预测和推断的准确性越高</a:t>
            </a:r>
            <a:endParaRPr lang="zh-CN" altLang="en-US" b="1" dirty="0">
              <a:solidFill>
                <a:srgbClr val="FF0000"/>
              </a:solidFill>
            </a:endParaRPr>
          </a:p>
        </p:txBody>
      </p:sp>
    </p:spTree>
    <p:extLst>
      <p:ext uri="{BB962C8B-B14F-4D97-AF65-F5344CB8AC3E}">
        <p14:creationId xmlns:p14="http://schemas.microsoft.com/office/powerpoint/2010/main" val="29400821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大数据：</a:t>
            </a:r>
            <a:r>
              <a:rPr lang="en-US" altLang="zh-CN" dirty="0"/>
              <a:t>4V</a:t>
            </a:r>
            <a:r>
              <a:rPr lang="zh-CN" altLang="en-US" dirty="0" smtClean="0"/>
              <a:t>特性</a:t>
            </a:r>
            <a:endParaRPr lang="zh-CN" altLang="en-US" dirty="0"/>
          </a:p>
        </p:txBody>
      </p:sp>
      <p:grpSp>
        <p:nvGrpSpPr>
          <p:cNvPr id="4" name="组合 24"/>
          <p:cNvGrpSpPr>
            <a:grpSpLocks/>
          </p:cNvGrpSpPr>
          <p:nvPr/>
        </p:nvGrpSpPr>
        <p:grpSpPr bwMode="auto">
          <a:xfrm>
            <a:off x="457803" y="2312988"/>
            <a:ext cx="8151812" cy="4378325"/>
            <a:chOff x="582612" y="2000250"/>
            <a:chExt cx="8151814" cy="4378436"/>
          </a:xfrm>
        </p:grpSpPr>
        <p:sp>
          <p:nvSpPr>
            <p:cNvPr id="5" name="AutoShape 2"/>
            <p:cNvSpPr>
              <a:spLocks noChangeArrowheads="1"/>
            </p:cNvSpPr>
            <p:nvPr/>
          </p:nvSpPr>
          <p:spPr bwMode="gray">
            <a:xfrm>
              <a:off x="609601" y="2000250"/>
              <a:ext cx="3352800" cy="501650"/>
            </a:xfrm>
            <a:prstGeom prst="roundRect">
              <a:avLst>
                <a:gd name="adj" fmla="val 50000"/>
              </a:avLst>
            </a:prstGeom>
            <a:gradFill rotWithShape="1">
              <a:gsLst>
                <a:gs pos="0">
                  <a:srgbClr val="2C3554"/>
                </a:gs>
                <a:gs pos="100000">
                  <a:srgbClr val="5F73B5"/>
                </a:gs>
              </a:gsLst>
              <a:lin ang="5400000" scaled="1"/>
            </a:gradFill>
            <a:ln w="57150" cmpd="thickThin" algn="ctr">
              <a:solidFill>
                <a:srgbClr val="DDDDDD"/>
              </a:solidFill>
              <a:round/>
              <a:headEnd/>
              <a:tailEnd/>
            </a:ln>
          </p:spPr>
          <p:txBody>
            <a:bodyPr wrap="none" anchor="ctr"/>
            <a:lstStyle/>
            <a:p>
              <a:endParaRPr lang="zh-CN" altLang="en-US"/>
            </a:p>
          </p:txBody>
        </p:sp>
        <p:sp>
          <p:nvSpPr>
            <p:cNvPr id="6" name="Rectangle 5"/>
            <p:cNvSpPr>
              <a:spLocks noChangeArrowheads="1"/>
            </p:cNvSpPr>
            <p:nvPr/>
          </p:nvSpPr>
          <p:spPr bwMode="auto">
            <a:xfrm>
              <a:off x="914400" y="2047174"/>
              <a:ext cx="1264257" cy="58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a:solidFill>
                    <a:schemeClr val="bg1"/>
                  </a:solidFill>
                  <a:latin typeface="微软雅黑" pitchFamily="34" charset="-122"/>
                  <a:ea typeface="微软雅黑" pitchFamily="34" charset="-122"/>
                </a:rPr>
                <a:t>1. </a:t>
              </a:r>
              <a:r>
                <a:rPr lang="en-US" altLang="zh-CN" sz="1600" b="1" dirty="0">
                  <a:solidFill>
                    <a:schemeClr val="bg1"/>
                  </a:solidFill>
                  <a:latin typeface="Arial Black" pitchFamily="34" charset="0"/>
                </a:rPr>
                <a:t>Volume</a:t>
              </a:r>
              <a:endParaRPr lang="ko-KR" altLang="en-US" sz="1600" b="1" dirty="0">
                <a:solidFill>
                  <a:schemeClr val="bg1"/>
                </a:solidFill>
                <a:latin typeface="Arial Black" pitchFamily="34" charset="0"/>
              </a:endParaRPr>
            </a:p>
            <a:p>
              <a:endParaRPr lang="en-US" altLang="zh-CN" sz="1600" b="1" dirty="0">
                <a:solidFill>
                  <a:schemeClr val="bg1"/>
                </a:solidFill>
                <a:latin typeface="微软雅黑" pitchFamily="34" charset="-122"/>
                <a:ea typeface="微软雅黑" pitchFamily="34" charset="-122"/>
              </a:endParaRPr>
            </a:p>
          </p:txBody>
        </p:sp>
        <p:sp>
          <p:nvSpPr>
            <p:cNvPr id="7" name="AutoShape 2"/>
            <p:cNvSpPr>
              <a:spLocks noChangeArrowheads="1"/>
            </p:cNvSpPr>
            <p:nvPr/>
          </p:nvSpPr>
          <p:spPr bwMode="gray">
            <a:xfrm>
              <a:off x="5029200" y="2000250"/>
              <a:ext cx="3352800" cy="501650"/>
            </a:xfrm>
            <a:prstGeom prst="roundRect">
              <a:avLst>
                <a:gd name="adj" fmla="val 50000"/>
              </a:avLst>
            </a:prstGeom>
            <a:gradFill rotWithShape="1">
              <a:gsLst>
                <a:gs pos="0">
                  <a:srgbClr val="2C3554"/>
                </a:gs>
                <a:gs pos="100000">
                  <a:srgbClr val="5F73B5"/>
                </a:gs>
              </a:gsLst>
              <a:lin ang="5400000" scaled="1"/>
            </a:gradFill>
            <a:ln w="57150" cmpd="thickThin" algn="ctr">
              <a:solidFill>
                <a:srgbClr val="DDDDDD"/>
              </a:solidFill>
              <a:round/>
              <a:headEnd/>
              <a:tailEnd/>
            </a:ln>
          </p:spPr>
          <p:txBody>
            <a:bodyPr wrap="none" anchor="ctr"/>
            <a:lstStyle/>
            <a:p>
              <a:endParaRPr lang="zh-CN" altLang="en-US"/>
            </a:p>
          </p:txBody>
        </p:sp>
        <p:sp>
          <p:nvSpPr>
            <p:cNvPr id="8" name="Rectangle 7"/>
            <p:cNvSpPr>
              <a:spLocks noChangeArrowheads="1"/>
            </p:cNvSpPr>
            <p:nvPr/>
          </p:nvSpPr>
          <p:spPr bwMode="auto">
            <a:xfrm>
              <a:off x="5200650" y="2041194"/>
              <a:ext cx="3190875" cy="58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dirty="0">
                  <a:solidFill>
                    <a:schemeClr val="bg1"/>
                  </a:solidFill>
                  <a:latin typeface="微软雅黑" pitchFamily="34" charset="-122"/>
                  <a:ea typeface="微软雅黑" pitchFamily="34" charset="-122"/>
                </a:rPr>
                <a:t>2.</a:t>
              </a:r>
              <a:r>
                <a:rPr lang="zh-CN" altLang="en-US" sz="1600" b="1" dirty="0">
                  <a:solidFill>
                    <a:schemeClr val="bg1"/>
                  </a:solidFill>
                  <a:latin typeface="微软雅黑" pitchFamily="34" charset="-122"/>
                  <a:ea typeface="微软雅黑" pitchFamily="34" charset="-122"/>
                </a:rPr>
                <a:t> </a:t>
              </a:r>
              <a:r>
                <a:rPr lang="en-US" altLang="zh-CN" sz="1600" b="1" dirty="0">
                  <a:solidFill>
                    <a:schemeClr val="bg1"/>
                  </a:solidFill>
                  <a:latin typeface="Arial Black" pitchFamily="34" charset="0"/>
                </a:rPr>
                <a:t>Variety</a:t>
              </a:r>
              <a:endParaRPr lang="ko-KR" altLang="en-US" sz="1600" b="1" dirty="0">
                <a:solidFill>
                  <a:schemeClr val="bg1"/>
                </a:solidFill>
                <a:latin typeface="Arial Black" pitchFamily="34" charset="0"/>
              </a:endParaRPr>
            </a:p>
            <a:p>
              <a:endParaRPr lang="en-US" altLang="zh-CN" sz="1600" b="1" dirty="0">
                <a:solidFill>
                  <a:schemeClr val="bg1"/>
                </a:solidFill>
                <a:latin typeface="微软雅黑" pitchFamily="34" charset="-122"/>
                <a:ea typeface="微软雅黑" pitchFamily="34" charset="-122"/>
              </a:endParaRPr>
            </a:p>
          </p:txBody>
        </p:sp>
        <p:grpSp>
          <p:nvGrpSpPr>
            <p:cNvPr id="9" name="Group 20"/>
            <p:cNvGrpSpPr>
              <a:grpSpLocks/>
            </p:cNvGrpSpPr>
            <p:nvPr/>
          </p:nvGrpSpPr>
          <p:grpSpPr bwMode="auto">
            <a:xfrm>
              <a:off x="3810000" y="3400425"/>
              <a:ext cx="1503693" cy="1401168"/>
              <a:chOff x="2874963" y="1819275"/>
              <a:chExt cx="3370262" cy="3375025"/>
            </a:xfrm>
          </p:grpSpPr>
          <p:sp>
            <p:nvSpPr>
              <p:cNvPr id="18" name="AutoShape 18"/>
              <p:cNvSpPr>
                <a:spLocks noChangeArrowheads="1"/>
              </p:cNvSpPr>
              <p:nvPr/>
            </p:nvSpPr>
            <p:spPr bwMode="blackGray">
              <a:xfrm flipH="1">
                <a:off x="2874963" y="1819359"/>
                <a:ext cx="1658075" cy="1655767"/>
              </a:xfrm>
              <a:prstGeom prst="rtTriangle">
                <a:avLst/>
              </a:prstGeom>
              <a:gradFill rotWithShape="1">
                <a:gsLst>
                  <a:gs pos="0">
                    <a:srgbClr val="A8D02A"/>
                  </a:gs>
                  <a:gs pos="100000">
                    <a:srgbClr val="A8D02A">
                      <a:gamma/>
                      <a:tint val="66667"/>
                      <a:invGamma/>
                    </a:srgbClr>
                  </a:gs>
                </a:gsLst>
                <a:lin ang="5400000" scaled="1"/>
              </a:gradFill>
              <a:ln w="9525">
                <a:noFill/>
                <a:miter lim="800000"/>
                <a:headEnd/>
                <a:tailEnd/>
              </a:ln>
              <a:effectLst/>
            </p:spPr>
            <p:txBody>
              <a:bodyPr wrap="none" anchor="ctr"/>
              <a:lstStyle/>
              <a:p>
                <a:pPr fontAlgn="auto" latinLnBrk="0">
                  <a:spcBef>
                    <a:spcPts val="0"/>
                  </a:spcBef>
                  <a:spcAft>
                    <a:spcPts val="0"/>
                  </a:spcAft>
                  <a:defRPr/>
                </a:pPr>
                <a:endParaRPr lang="zh-CN" altLang="en-US" kern="0">
                  <a:solidFill>
                    <a:sysClr val="windowText" lastClr="000000"/>
                  </a:solidFill>
                  <a:ea typeface="宋体" charset="-122"/>
                </a:endParaRPr>
              </a:p>
            </p:txBody>
          </p:sp>
          <p:sp>
            <p:nvSpPr>
              <p:cNvPr id="19" name="AutoShape 20"/>
              <p:cNvSpPr>
                <a:spLocks noChangeArrowheads="1"/>
              </p:cNvSpPr>
              <p:nvPr/>
            </p:nvSpPr>
            <p:spPr bwMode="gray">
              <a:xfrm>
                <a:off x="4582851" y="1819359"/>
                <a:ext cx="1661634" cy="1655767"/>
              </a:xfrm>
              <a:prstGeom prst="rtTriangle">
                <a:avLst/>
              </a:prstGeom>
              <a:gradFill rotWithShape="1">
                <a:gsLst>
                  <a:gs pos="0">
                    <a:srgbClr val="FFC319"/>
                  </a:gs>
                  <a:gs pos="100000">
                    <a:srgbClr val="FFC319">
                      <a:gamma/>
                      <a:tint val="54510"/>
                      <a:invGamma/>
                    </a:srgbClr>
                  </a:gs>
                </a:gsLst>
                <a:lin ang="5400000" scaled="1"/>
              </a:gradFill>
              <a:ln w="9525">
                <a:noFill/>
                <a:miter lim="800000"/>
                <a:headEnd/>
                <a:tailEnd/>
              </a:ln>
              <a:effectLst/>
            </p:spPr>
            <p:txBody>
              <a:bodyPr wrap="none" anchor="ctr"/>
              <a:lstStyle/>
              <a:p>
                <a:pPr fontAlgn="auto" latinLnBrk="0">
                  <a:spcBef>
                    <a:spcPts val="0"/>
                  </a:spcBef>
                  <a:spcAft>
                    <a:spcPts val="0"/>
                  </a:spcAft>
                  <a:defRPr/>
                </a:pPr>
                <a:endParaRPr lang="zh-CN" altLang="en-US" kern="0">
                  <a:solidFill>
                    <a:sysClr val="windowText" lastClr="000000"/>
                  </a:solidFill>
                  <a:ea typeface="宋体" charset="-122"/>
                </a:endParaRPr>
              </a:p>
            </p:txBody>
          </p:sp>
          <p:sp>
            <p:nvSpPr>
              <p:cNvPr id="20" name="AutoShape 21"/>
              <p:cNvSpPr>
                <a:spLocks noChangeArrowheads="1"/>
              </p:cNvSpPr>
              <p:nvPr/>
            </p:nvSpPr>
            <p:spPr bwMode="gray">
              <a:xfrm rot="5400000">
                <a:off x="4585652" y="3537068"/>
                <a:ext cx="1659592" cy="1658075"/>
              </a:xfrm>
              <a:prstGeom prst="rtTriangle">
                <a:avLst/>
              </a:prstGeom>
              <a:gradFill rotWithShape="1">
                <a:gsLst>
                  <a:gs pos="0">
                    <a:srgbClr val="FF6161"/>
                  </a:gs>
                  <a:gs pos="100000">
                    <a:srgbClr val="FF6161">
                      <a:gamma/>
                      <a:tint val="57647"/>
                      <a:invGamma/>
                    </a:srgbClr>
                  </a:gs>
                </a:gsLst>
                <a:lin ang="5400000" scaled="1"/>
              </a:gradFill>
              <a:ln w="9525">
                <a:noFill/>
                <a:miter lim="800000"/>
                <a:headEnd/>
                <a:tailEnd/>
              </a:ln>
              <a:effectLst/>
            </p:spPr>
            <p:txBody>
              <a:bodyPr wrap="none" anchor="ctr"/>
              <a:lstStyle/>
              <a:p>
                <a:pPr fontAlgn="auto" latinLnBrk="0">
                  <a:spcBef>
                    <a:spcPts val="0"/>
                  </a:spcBef>
                  <a:spcAft>
                    <a:spcPts val="0"/>
                  </a:spcAft>
                  <a:defRPr/>
                </a:pPr>
                <a:endParaRPr lang="zh-CN" altLang="en-US" kern="0">
                  <a:solidFill>
                    <a:sysClr val="windowText" lastClr="000000"/>
                  </a:solidFill>
                  <a:ea typeface="宋体" charset="-122"/>
                </a:endParaRPr>
              </a:p>
            </p:txBody>
          </p:sp>
          <p:sp>
            <p:nvSpPr>
              <p:cNvPr id="21" name="AutoShape 22"/>
              <p:cNvSpPr>
                <a:spLocks noChangeArrowheads="1"/>
              </p:cNvSpPr>
              <p:nvPr/>
            </p:nvSpPr>
            <p:spPr bwMode="gray">
              <a:xfrm rot="16200000" flipH="1">
                <a:off x="2875984" y="3535289"/>
                <a:ext cx="1659592" cy="1661634"/>
              </a:xfrm>
              <a:prstGeom prst="rtTriangle">
                <a:avLst/>
              </a:prstGeom>
              <a:gradFill rotWithShape="1">
                <a:gsLst>
                  <a:gs pos="0">
                    <a:srgbClr val="5CB1FE"/>
                  </a:gs>
                  <a:gs pos="100000">
                    <a:srgbClr val="5CB1FE">
                      <a:gamma/>
                      <a:tint val="60784"/>
                      <a:invGamma/>
                    </a:srgbClr>
                  </a:gs>
                </a:gsLst>
                <a:lin ang="5400000" scaled="1"/>
              </a:gradFill>
              <a:ln w="9525">
                <a:noFill/>
                <a:miter lim="800000"/>
                <a:headEnd/>
                <a:tailEnd/>
              </a:ln>
              <a:effectLst/>
            </p:spPr>
            <p:txBody>
              <a:bodyPr wrap="none" anchor="ctr"/>
              <a:lstStyle/>
              <a:p>
                <a:pPr fontAlgn="auto" latinLnBrk="0">
                  <a:spcBef>
                    <a:spcPts val="0"/>
                  </a:spcBef>
                  <a:spcAft>
                    <a:spcPts val="0"/>
                  </a:spcAft>
                  <a:defRPr/>
                </a:pPr>
                <a:endParaRPr lang="zh-CN" altLang="en-US" kern="0">
                  <a:solidFill>
                    <a:sysClr val="windowText" lastClr="000000"/>
                  </a:solidFill>
                  <a:ea typeface="宋体" charset="-122"/>
                </a:endParaRPr>
              </a:p>
            </p:txBody>
          </p:sp>
        </p:grpSp>
        <p:sp>
          <p:nvSpPr>
            <p:cNvPr id="10" name="Line 23"/>
            <p:cNvSpPr>
              <a:spLocks noChangeShapeType="1"/>
            </p:cNvSpPr>
            <p:nvPr/>
          </p:nvSpPr>
          <p:spPr bwMode="gray">
            <a:xfrm>
              <a:off x="582612" y="4086278"/>
              <a:ext cx="7951789" cy="3175"/>
            </a:xfrm>
            <a:prstGeom prst="line">
              <a:avLst/>
            </a:prstGeom>
            <a:noFill/>
            <a:ln w="9525">
              <a:solidFill>
                <a:srgbClr val="1C1C1C"/>
              </a:solidFill>
              <a:prstDash val="lgDash"/>
              <a:round/>
              <a:headEnd type="none" w="med" len="med"/>
              <a:tailEnd type="none" w="med" len="med"/>
            </a:ln>
          </p:spPr>
          <p:txBody>
            <a:bodyPr wrap="none" anchor="ctr"/>
            <a:lstStyle/>
            <a:p>
              <a:pPr fontAlgn="auto" latinLnBrk="0">
                <a:spcBef>
                  <a:spcPts val="0"/>
                </a:spcBef>
                <a:spcAft>
                  <a:spcPts val="0"/>
                </a:spcAft>
                <a:defRPr/>
              </a:pPr>
              <a:endParaRPr lang="en-US" kern="0">
                <a:solidFill>
                  <a:sysClr val="windowText" lastClr="000000"/>
                </a:solidFill>
              </a:endParaRPr>
            </a:p>
          </p:txBody>
        </p:sp>
        <p:sp>
          <p:nvSpPr>
            <p:cNvPr id="11" name="AutoShape 2"/>
            <p:cNvSpPr>
              <a:spLocks noChangeArrowheads="1"/>
            </p:cNvSpPr>
            <p:nvPr/>
          </p:nvSpPr>
          <p:spPr bwMode="gray">
            <a:xfrm>
              <a:off x="685801" y="4433949"/>
              <a:ext cx="3352800" cy="501650"/>
            </a:xfrm>
            <a:prstGeom prst="roundRect">
              <a:avLst>
                <a:gd name="adj" fmla="val 50000"/>
              </a:avLst>
            </a:prstGeom>
            <a:gradFill rotWithShape="1">
              <a:gsLst>
                <a:gs pos="0">
                  <a:srgbClr val="2C3554"/>
                </a:gs>
                <a:gs pos="100000">
                  <a:srgbClr val="5F73B5"/>
                </a:gs>
              </a:gsLst>
              <a:lin ang="5400000" scaled="1"/>
            </a:gradFill>
            <a:ln w="57150" cmpd="thickThin" algn="ctr">
              <a:solidFill>
                <a:srgbClr val="DDDDDD"/>
              </a:solidFill>
              <a:round/>
              <a:headEnd/>
              <a:tailEnd/>
            </a:ln>
          </p:spPr>
          <p:txBody>
            <a:bodyPr wrap="none" anchor="ctr"/>
            <a:lstStyle/>
            <a:p>
              <a:endParaRPr lang="zh-CN" altLang="en-US"/>
            </a:p>
          </p:txBody>
        </p:sp>
        <p:sp>
          <p:nvSpPr>
            <p:cNvPr id="12" name="Rectangle 27"/>
            <p:cNvSpPr>
              <a:spLocks noChangeArrowheads="1"/>
            </p:cNvSpPr>
            <p:nvPr/>
          </p:nvSpPr>
          <p:spPr bwMode="auto">
            <a:xfrm>
              <a:off x="990600" y="4480873"/>
              <a:ext cx="995272" cy="3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a:solidFill>
                    <a:schemeClr val="bg1"/>
                  </a:solidFill>
                  <a:latin typeface="微软雅黑" pitchFamily="34" charset="-122"/>
                  <a:ea typeface="微软雅黑" pitchFamily="34" charset="-122"/>
                </a:rPr>
                <a:t>3. </a:t>
              </a:r>
              <a:r>
                <a:rPr lang="en-US" altLang="zh-CN" sz="1600" b="1" dirty="0" smtClean="0">
                  <a:solidFill>
                    <a:schemeClr val="bg1"/>
                  </a:solidFill>
                  <a:latin typeface="微软雅黑" pitchFamily="34" charset="-122"/>
                  <a:ea typeface="微软雅黑" pitchFamily="34" charset="-122"/>
                </a:rPr>
                <a:t>Value</a:t>
              </a:r>
              <a:endParaRPr lang="en-US" altLang="zh-CN" sz="1600" b="1" dirty="0">
                <a:solidFill>
                  <a:schemeClr val="bg1"/>
                </a:solidFill>
                <a:latin typeface="微软雅黑" pitchFamily="34" charset="-122"/>
                <a:ea typeface="微软雅黑" pitchFamily="34" charset="-122"/>
              </a:endParaRPr>
            </a:p>
          </p:txBody>
        </p:sp>
        <p:sp>
          <p:nvSpPr>
            <p:cNvPr id="13" name="AutoShape 2"/>
            <p:cNvSpPr>
              <a:spLocks noChangeArrowheads="1"/>
            </p:cNvSpPr>
            <p:nvPr/>
          </p:nvSpPr>
          <p:spPr bwMode="gray">
            <a:xfrm>
              <a:off x="5105400" y="4433949"/>
              <a:ext cx="3352800" cy="501650"/>
            </a:xfrm>
            <a:prstGeom prst="roundRect">
              <a:avLst>
                <a:gd name="adj" fmla="val 50000"/>
              </a:avLst>
            </a:prstGeom>
            <a:gradFill rotWithShape="1">
              <a:gsLst>
                <a:gs pos="0">
                  <a:srgbClr val="2C3554"/>
                </a:gs>
                <a:gs pos="100000">
                  <a:srgbClr val="5F73B5"/>
                </a:gs>
              </a:gsLst>
              <a:lin ang="5400000" scaled="1"/>
            </a:gradFill>
            <a:ln w="57150" cmpd="thickThin" algn="ctr">
              <a:solidFill>
                <a:srgbClr val="DDDDDD"/>
              </a:solidFill>
              <a:round/>
              <a:headEnd/>
              <a:tailEnd/>
            </a:ln>
          </p:spPr>
          <p:txBody>
            <a:bodyPr wrap="none" anchor="ctr"/>
            <a:lstStyle/>
            <a:p>
              <a:endParaRPr lang="zh-CN" altLang="en-US"/>
            </a:p>
          </p:txBody>
        </p:sp>
        <p:sp>
          <p:nvSpPr>
            <p:cNvPr id="14" name="Rectangle 29"/>
            <p:cNvSpPr>
              <a:spLocks noChangeArrowheads="1"/>
            </p:cNvSpPr>
            <p:nvPr/>
          </p:nvSpPr>
          <p:spPr bwMode="auto">
            <a:xfrm>
              <a:off x="5452019" y="4474893"/>
              <a:ext cx="1344407" cy="58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a:solidFill>
                    <a:schemeClr val="bg1"/>
                  </a:solidFill>
                  <a:latin typeface="微软雅黑" pitchFamily="34" charset="-122"/>
                  <a:ea typeface="微软雅黑" pitchFamily="34" charset="-122"/>
                </a:rPr>
                <a:t>4. </a:t>
              </a:r>
              <a:r>
                <a:rPr lang="en-US" altLang="zh-CN" sz="1600" b="1">
                  <a:solidFill>
                    <a:schemeClr val="bg1"/>
                  </a:solidFill>
                  <a:latin typeface="Arial Black" pitchFamily="34" charset="0"/>
                </a:rPr>
                <a:t>Velocity</a:t>
              </a:r>
              <a:endParaRPr lang="ko-KR" altLang="en-US" sz="1600" b="1">
                <a:solidFill>
                  <a:schemeClr val="bg1"/>
                </a:solidFill>
                <a:latin typeface="Arial Black" pitchFamily="34" charset="0"/>
              </a:endParaRPr>
            </a:p>
            <a:p>
              <a:endParaRPr lang="en-US" altLang="zh-CN" sz="1600" b="1">
                <a:solidFill>
                  <a:schemeClr val="bg1"/>
                </a:solidFill>
                <a:latin typeface="微软雅黑" pitchFamily="34" charset="-122"/>
                <a:ea typeface="微软雅黑" pitchFamily="34" charset="-122"/>
              </a:endParaRPr>
            </a:p>
          </p:txBody>
        </p:sp>
        <p:sp>
          <p:nvSpPr>
            <p:cNvPr id="15" name="TextBox 17"/>
            <p:cNvSpPr txBox="1">
              <a:spLocks noChangeArrowheads="1"/>
            </p:cNvSpPr>
            <p:nvPr/>
          </p:nvSpPr>
          <p:spPr bwMode="auto">
            <a:xfrm>
              <a:off x="5046340" y="2575753"/>
              <a:ext cx="3672408" cy="10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zh-CN" sz="1600" b="1">
                  <a:latin typeface="微软雅黑" pitchFamily="34" charset="-122"/>
                  <a:ea typeface="微软雅黑" pitchFamily="34" charset="-122"/>
                </a:rPr>
                <a:t>结构化数据</a:t>
              </a:r>
              <a:r>
                <a:rPr lang="zh-CN" altLang="en-US" sz="1600" b="1">
                  <a:latin typeface="微软雅黑" pitchFamily="34" charset="-122"/>
                  <a:ea typeface="微软雅黑" pitchFamily="34" charset="-122"/>
                </a:rPr>
                <a:t>、半结构化数据</a:t>
              </a:r>
              <a:r>
                <a:rPr lang="zh-CN" altLang="zh-CN" sz="1600" b="1">
                  <a:latin typeface="微软雅黑" pitchFamily="34" charset="-122"/>
                  <a:ea typeface="微软雅黑" pitchFamily="34" charset="-122"/>
                </a:rPr>
                <a:t>和非结构化数据</a:t>
              </a:r>
              <a:endParaRPr lang="en-US" altLang="zh-CN" sz="1600" b="1">
                <a:latin typeface="微软雅黑" pitchFamily="34" charset="-122"/>
                <a:ea typeface="微软雅黑" pitchFamily="34" charset="-122"/>
              </a:endParaRPr>
            </a:p>
            <a:p>
              <a:pPr eaLnBrk="1" hangingPunct="1">
                <a:spcBef>
                  <a:spcPts val="600"/>
                </a:spcBef>
              </a:pPr>
              <a:r>
                <a:rPr lang="zh-CN" altLang="zh-CN" sz="1200">
                  <a:latin typeface="微软雅黑" pitchFamily="34" charset="-122"/>
                  <a:ea typeface="微软雅黑" pitchFamily="34" charset="-122"/>
                </a:rPr>
                <a:t>如今的数据类型早已不是单一的文本形式</a:t>
              </a:r>
              <a:r>
                <a:rPr lang="zh-CN" altLang="en-US" sz="1200">
                  <a:latin typeface="微软雅黑" pitchFamily="34" charset="-122"/>
                  <a:ea typeface="微软雅黑" pitchFamily="34" charset="-122"/>
                </a:rPr>
                <a:t>，订单、日</a:t>
              </a:r>
              <a:r>
                <a:rPr lang="zh-CN" altLang="zh-CN" sz="1200">
                  <a:latin typeface="微软雅黑" pitchFamily="34" charset="-122"/>
                  <a:ea typeface="微软雅黑" pitchFamily="34" charset="-122"/>
                </a:rPr>
                <a:t>志、音频</a:t>
              </a:r>
              <a:r>
                <a:rPr lang="zh-CN" altLang="en-US" sz="1200">
                  <a:latin typeface="微软雅黑" pitchFamily="34" charset="-122"/>
                  <a:ea typeface="微软雅黑" pitchFamily="34" charset="-122"/>
                </a:rPr>
                <a:t>，</a:t>
              </a:r>
              <a:r>
                <a:rPr lang="zh-CN" altLang="zh-CN" sz="1200">
                  <a:latin typeface="微软雅黑" pitchFamily="34" charset="-122"/>
                  <a:ea typeface="微软雅黑" pitchFamily="34" charset="-122"/>
                </a:rPr>
                <a:t>能力提出了更高的要求</a:t>
              </a:r>
              <a:endParaRPr lang="en-US" altLang="zh-CN" sz="1200">
                <a:latin typeface="微软雅黑" pitchFamily="34" charset="-122"/>
                <a:ea typeface="微软雅黑" pitchFamily="34" charset="-122"/>
              </a:endParaRPr>
            </a:p>
          </p:txBody>
        </p:sp>
        <p:sp>
          <p:nvSpPr>
            <p:cNvPr id="16" name="TextBox 19"/>
            <p:cNvSpPr txBox="1">
              <a:spLocks noChangeArrowheads="1"/>
            </p:cNvSpPr>
            <p:nvPr/>
          </p:nvSpPr>
          <p:spPr bwMode="auto">
            <a:xfrm>
              <a:off x="685800" y="5076825"/>
              <a:ext cx="3581400" cy="130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spcBef>
                  <a:spcPts val="600"/>
                </a:spcBef>
              </a:pPr>
              <a:r>
                <a:rPr lang="zh-CN" altLang="en-US" sz="1600" b="1">
                  <a:latin typeface="微软雅黑" pitchFamily="34" charset="-122"/>
                  <a:ea typeface="微软雅黑" pitchFamily="34" charset="-122"/>
                </a:rPr>
                <a:t>沙里淘金，价值密度低</a:t>
              </a:r>
              <a:endParaRPr lang="en-US" sz="1600" b="1">
                <a:latin typeface="微软雅黑" pitchFamily="34" charset="-122"/>
                <a:ea typeface="微软雅黑" pitchFamily="34" charset="-122"/>
              </a:endParaRPr>
            </a:p>
            <a:p>
              <a:pPr eaLnBrk="1" hangingPunct="1">
                <a:lnSpc>
                  <a:spcPct val="120000"/>
                </a:lnSpc>
                <a:spcBef>
                  <a:spcPts val="600"/>
                </a:spcBef>
              </a:pPr>
              <a:r>
                <a:rPr lang="zh-CN" altLang="zh-CN" sz="1200">
                  <a:latin typeface="微软雅黑" pitchFamily="34" charset="-122"/>
                  <a:ea typeface="微软雅黑" pitchFamily="34" charset="-122"/>
                </a:rPr>
                <a:t>以视频为例，一部一小时的视频，在连续不间断监控过程中，可能有用的数据仅仅只有一两秒。如何通过强大的机器算法更迅速地完成数据的价值“提纯”是目前大数据汹涌背景下亟待解决的难题</a:t>
              </a:r>
              <a:endParaRPr lang="en-US" altLang="en-US" sz="1200">
                <a:latin typeface="微软雅黑" pitchFamily="34" charset="-122"/>
                <a:ea typeface="微软雅黑" pitchFamily="34" charset="-122"/>
              </a:endParaRPr>
            </a:p>
          </p:txBody>
        </p:sp>
        <p:sp>
          <p:nvSpPr>
            <p:cNvPr id="17" name="TextBox 20"/>
            <p:cNvSpPr txBox="1">
              <a:spLocks noChangeArrowheads="1"/>
            </p:cNvSpPr>
            <p:nvPr/>
          </p:nvSpPr>
          <p:spPr bwMode="auto">
            <a:xfrm>
              <a:off x="5118348" y="5095967"/>
              <a:ext cx="3616078" cy="96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spcBef>
                  <a:spcPts val="600"/>
                </a:spcBef>
              </a:pPr>
              <a:r>
                <a:rPr lang="zh-CN" altLang="en-US" sz="1600" b="1">
                  <a:latin typeface="微软雅黑" pitchFamily="34" charset="-122"/>
                  <a:ea typeface="微软雅黑" pitchFamily="34" charset="-122"/>
                </a:rPr>
                <a:t>实时获取需要的信息</a:t>
              </a:r>
              <a:endParaRPr lang="en-US" altLang="zh-CN" sz="1600" b="1">
                <a:latin typeface="微软雅黑" pitchFamily="34" charset="-122"/>
                <a:ea typeface="微软雅黑" pitchFamily="34" charset="-122"/>
              </a:endParaRPr>
            </a:p>
            <a:p>
              <a:pPr eaLnBrk="1" hangingPunct="1">
                <a:spcBef>
                  <a:spcPts val="600"/>
                </a:spcBef>
              </a:pPr>
              <a:r>
                <a:rPr lang="zh-CN" altLang="zh-CN" sz="1200">
                  <a:latin typeface="微软雅黑" pitchFamily="34" charset="-122"/>
                  <a:ea typeface="微软雅黑" pitchFamily="34" charset="-122"/>
                </a:rPr>
                <a:t>大数据区分于传统数据最显著的特征。</a:t>
              </a:r>
              <a:r>
                <a:rPr lang="zh-CN" altLang="en-US" sz="1200">
                  <a:latin typeface="微软雅黑" pitchFamily="34" charset="-122"/>
                  <a:ea typeface="微软雅黑" pitchFamily="34" charset="-122"/>
                </a:rPr>
                <a:t>如今已是</a:t>
              </a:r>
              <a:r>
                <a:rPr lang="en-US" altLang="zh-CN" sz="1200">
                  <a:latin typeface="微软雅黑" pitchFamily="34" charset="-122"/>
                  <a:ea typeface="微软雅黑" pitchFamily="34" charset="-122"/>
                </a:rPr>
                <a:t>ZB</a:t>
              </a:r>
              <a:r>
                <a:rPr lang="zh-CN" altLang="en-US" sz="1200">
                  <a:latin typeface="微软雅黑" pitchFamily="34" charset="-122"/>
                  <a:ea typeface="微软雅黑" pitchFamily="34" charset="-122"/>
                </a:rPr>
                <a:t>时代，</a:t>
              </a:r>
              <a:r>
                <a:rPr lang="zh-CN" altLang="zh-CN" sz="1200">
                  <a:latin typeface="微软雅黑" pitchFamily="34" charset="-122"/>
                  <a:ea typeface="微软雅黑" pitchFamily="34" charset="-122"/>
                </a:rPr>
                <a:t>在如此海量的数据面前，处理数据的效率就是企业的生命</a:t>
              </a:r>
              <a:endParaRPr lang="en-US" altLang="zh-CN" sz="1200">
                <a:latin typeface="微软雅黑" pitchFamily="34" charset="-122"/>
                <a:ea typeface="微软雅黑" pitchFamily="34" charset="-122"/>
              </a:endParaRPr>
            </a:p>
          </p:txBody>
        </p:sp>
      </p:grpSp>
      <p:sp>
        <p:nvSpPr>
          <p:cNvPr id="22" name="TextBox 20"/>
          <p:cNvSpPr txBox="1">
            <a:spLocks noChangeArrowheads="1"/>
          </p:cNvSpPr>
          <p:nvPr/>
        </p:nvSpPr>
        <p:spPr bwMode="auto">
          <a:xfrm>
            <a:off x="457803" y="1447800"/>
            <a:ext cx="81359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en-US" dirty="0">
                <a:latin typeface="微软雅黑" pitchFamily="34" charset="-122"/>
                <a:ea typeface="微软雅黑" pitchFamily="34" charset="-122"/>
              </a:rPr>
              <a:t>大数据是指无法在一定时间内用传统数据库软件工具对其内容进行抓取、管理和处理的数据集合</a:t>
            </a:r>
            <a:endParaRPr lang="en-US" altLang="zh-CN" dirty="0">
              <a:latin typeface="微软雅黑" pitchFamily="34" charset="-122"/>
              <a:ea typeface="微软雅黑" pitchFamily="34" charset="-122"/>
            </a:endParaRPr>
          </a:p>
          <a:p>
            <a:pPr eaLnBrk="1" hangingPunct="1"/>
            <a:endParaRPr lang="zh-CN" altLang="en-US" dirty="0"/>
          </a:p>
        </p:txBody>
      </p:sp>
      <p:sp>
        <p:nvSpPr>
          <p:cNvPr id="23" name="TextBox 17"/>
          <p:cNvSpPr txBox="1">
            <a:spLocks noChangeArrowheads="1"/>
          </p:cNvSpPr>
          <p:nvPr/>
        </p:nvSpPr>
        <p:spPr bwMode="auto">
          <a:xfrm>
            <a:off x="600678" y="3032125"/>
            <a:ext cx="316865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en-US" sz="1600" b="1">
                <a:latin typeface="微软雅黑" pitchFamily="34" charset="-122"/>
                <a:ea typeface="微软雅黑" pitchFamily="34" charset="-122"/>
              </a:rPr>
              <a:t>数据量巨大</a:t>
            </a:r>
            <a:endParaRPr lang="en-US" altLang="zh-CN" sz="1600" b="1">
              <a:latin typeface="微软雅黑" pitchFamily="34" charset="-122"/>
              <a:ea typeface="微软雅黑" pitchFamily="34" charset="-122"/>
            </a:endParaRPr>
          </a:p>
          <a:p>
            <a:pPr eaLnBrk="1" hangingPunct="1"/>
            <a:endParaRPr lang="en-US" altLang="zh-CN" sz="1200">
              <a:latin typeface="微软雅黑" pitchFamily="34" charset="-122"/>
              <a:ea typeface="微软雅黑" pitchFamily="34" charset="-122"/>
            </a:endParaRPr>
          </a:p>
          <a:p>
            <a:pPr eaLnBrk="1" hangingPunct="1"/>
            <a:r>
              <a:rPr lang="zh-CN" altLang="en-US" sz="1200">
                <a:latin typeface="微软雅黑" pitchFamily="34" charset="-122"/>
                <a:ea typeface="微软雅黑" pitchFamily="34" charset="-122"/>
              </a:rPr>
              <a:t>全球在</a:t>
            </a:r>
            <a:r>
              <a:rPr lang="en-US" altLang="zh-CN" sz="1200">
                <a:latin typeface="微软雅黑" pitchFamily="34" charset="-122"/>
                <a:ea typeface="微软雅黑" pitchFamily="34" charset="-122"/>
              </a:rPr>
              <a:t>2010 </a:t>
            </a:r>
            <a:r>
              <a:rPr lang="zh-CN" altLang="en-US" sz="1200">
                <a:latin typeface="微软雅黑" pitchFamily="34" charset="-122"/>
                <a:ea typeface="微软雅黑" pitchFamily="34" charset="-122"/>
              </a:rPr>
              <a:t>年正式进入</a:t>
            </a:r>
            <a:r>
              <a:rPr lang="en-US" altLang="zh-CN" sz="1200">
                <a:latin typeface="微软雅黑" pitchFamily="34" charset="-122"/>
                <a:ea typeface="微软雅黑" pitchFamily="34" charset="-122"/>
              </a:rPr>
              <a:t>ZB </a:t>
            </a:r>
            <a:r>
              <a:rPr lang="zh-CN" altLang="en-US" sz="1200">
                <a:latin typeface="微软雅黑" pitchFamily="34" charset="-122"/>
                <a:ea typeface="微软雅黑" pitchFamily="34" charset="-122"/>
              </a:rPr>
              <a:t>时代，</a:t>
            </a:r>
            <a:r>
              <a:rPr lang="en-US" altLang="zh-CN" sz="1200">
                <a:latin typeface="微软雅黑" pitchFamily="34" charset="-122"/>
                <a:ea typeface="微软雅黑" pitchFamily="34" charset="-122"/>
              </a:rPr>
              <a:t>IDC</a:t>
            </a:r>
            <a:r>
              <a:rPr lang="zh-CN" altLang="en-US" sz="1200">
                <a:latin typeface="微软雅黑" pitchFamily="34" charset="-122"/>
                <a:ea typeface="微软雅黑" pitchFamily="34" charset="-122"/>
              </a:rPr>
              <a:t>预计到</a:t>
            </a:r>
            <a:r>
              <a:rPr lang="en-US" altLang="zh-CN" sz="1200">
                <a:latin typeface="微软雅黑" pitchFamily="34" charset="-122"/>
                <a:ea typeface="微软雅黑" pitchFamily="34" charset="-122"/>
              </a:rPr>
              <a:t>2020 </a:t>
            </a:r>
            <a:r>
              <a:rPr lang="zh-CN" altLang="en-US" sz="1200">
                <a:latin typeface="微软雅黑" pitchFamily="34" charset="-122"/>
                <a:ea typeface="微软雅黑" pitchFamily="34" charset="-122"/>
              </a:rPr>
              <a:t>年，全球将总共拥有</a:t>
            </a:r>
            <a:r>
              <a:rPr lang="en-US" altLang="zh-CN" sz="1200">
                <a:latin typeface="微软雅黑" pitchFamily="34" charset="-122"/>
                <a:ea typeface="微软雅黑" pitchFamily="34" charset="-122"/>
              </a:rPr>
              <a:t>35ZB </a:t>
            </a:r>
            <a:r>
              <a:rPr lang="zh-CN" altLang="en-US" sz="1200">
                <a:latin typeface="微软雅黑" pitchFamily="34" charset="-122"/>
                <a:ea typeface="微软雅黑" pitchFamily="34" charset="-122"/>
              </a:rPr>
              <a:t>的数据量</a:t>
            </a:r>
            <a:endParaRPr lang="en-US" altLang="zh-CN" sz="1200">
              <a:latin typeface="微软雅黑" pitchFamily="34" charset="-122"/>
              <a:ea typeface="微软雅黑" pitchFamily="34" charset="-122"/>
            </a:endParaRPr>
          </a:p>
        </p:txBody>
      </p:sp>
    </p:spTree>
    <p:extLst>
      <p:ext uri="{BB962C8B-B14F-4D97-AF65-F5344CB8AC3E}">
        <p14:creationId xmlns:p14="http://schemas.microsoft.com/office/powerpoint/2010/main" val="12758536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大数据要上升为国家战略</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231385232"/>
              </p:ext>
            </p:extLst>
          </p:nvPr>
        </p:nvGraphicFramePr>
        <p:xfrm>
          <a:off x="457145" y="1659704"/>
          <a:ext cx="8501122" cy="4389453"/>
        </p:xfrm>
        <a:graphic>
          <a:graphicData uri="http://schemas.openxmlformats.org/drawingml/2006/table">
            <a:tbl>
              <a:tblPr firstRow="1" bandRow="1">
                <a:tableStyleId>{5C22544A-7EE6-4342-B048-85BDC9FD1C3A}</a:tableStyleId>
              </a:tblPr>
              <a:tblGrid>
                <a:gridCol w="993641"/>
                <a:gridCol w="1738870"/>
                <a:gridCol w="3033467"/>
                <a:gridCol w="2735144"/>
              </a:tblGrid>
              <a:tr h="843237">
                <a:tc>
                  <a:txBody>
                    <a:bodyPr/>
                    <a:lstStyle/>
                    <a:p>
                      <a:r>
                        <a:rPr lang="zh-CN" altLang="en-US" baseline="0" dirty="0" smtClean="0">
                          <a:latin typeface="Times New Roman" panose="02020603050405020304" pitchFamily="18" charset="0"/>
                        </a:rPr>
                        <a:t>国家</a:t>
                      </a:r>
                      <a:endParaRPr lang="zh-CN" altLang="en-US" baseline="0" dirty="0">
                        <a:latin typeface="Times New Roman" panose="02020603050405020304" pitchFamily="18" charset="0"/>
                      </a:endParaRPr>
                    </a:p>
                  </a:txBody>
                  <a:tcPr anchor="ctr"/>
                </a:tc>
                <a:tc>
                  <a:txBody>
                    <a:bodyPr/>
                    <a:lstStyle/>
                    <a:p>
                      <a:r>
                        <a:rPr lang="zh-CN" altLang="en-US" baseline="0" dirty="0" smtClean="0">
                          <a:latin typeface="Times New Roman" panose="02020603050405020304" pitchFamily="18" charset="0"/>
                        </a:rPr>
                        <a:t>时间</a:t>
                      </a:r>
                      <a:endParaRPr lang="zh-CN" altLang="en-US" baseline="0" dirty="0">
                        <a:latin typeface="Times New Roman" panose="02020603050405020304" pitchFamily="18" charset="0"/>
                      </a:endParaRPr>
                    </a:p>
                  </a:txBody>
                  <a:tcPr anchor="ctr"/>
                </a:tc>
                <a:tc>
                  <a:txBody>
                    <a:bodyPr/>
                    <a:lstStyle/>
                    <a:p>
                      <a:r>
                        <a:rPr lang="zh-CN" altLang="en-US" baseline="0" dirty="0" smtClean="0">
                          <a:latin typeface="Times New Roman" panose="02020603050405020304" pitchFamily="18" charset="0"/>
                        </a:rPr>
                        <a:t>政策</a:t>
                      </a:r>
                      <a:endParaRPr lang="zh-CN" altLang="en-US" baseline="0" dirty="0">
                        <a:latin typeface="Times New Roman" panose="02020603050405020304" pitchFamily="18" charset="0"/>
                      </a:endParaRPr>
                    </a:p>
                  </a:txBody>
                  <a:tcPr anchor="ctr"/>
                </a:tc>
                <a:tc>
                  <a:txBody>
                    <a:bodyPr/>
                    <a:lstStyle/>
                    <a:p>
                      <a:r>
                        <a:rPr lang="zh-CN" altLang="en-US" baseline="0" dirty="0" smtClean="0">
                          <a:latin typeface="Times New Roman" panose="02020603050405020304" pitchFamily="18" charset="0"/>
                        </a:rPr>
                        <a:t>备注</a:t>
                      </a:r>
                      <a:endParaRPr lang="zh-CN" altLang="en-US" baseline="0" dirty="0">
                        <a:latin typeface="Times New Roman" panose="02020603050405020304" pitchFamily="18" charset="0"/>
                      </a:endParaRPr>
                    </a:p>
                  </a:txBody>
                  <a:tcPr anchor="ctr"/>
                </a:tc>
              </a:tr>
              <a:tr h="843237">
                <a:tc>
                  <a:txBody>
                    <a:bodyPr/>
                    <a:lstStyle/>
                    <a:p>
                      <a:r>
                        <a:rPr lang="zh-CN" altLang="en-US" baseline="0" dirty="0" smtClean="0">
                          <a:latin typeface="Times New Roman" panose="02020603050405020304" pitchFamily="18" charset="0"/>
                        </a:rPr>
                        <a:t>美国</a:t>
                      </a:r>
                      <a:endParaRPr lang="zh-CN" altLang="en-US" baseline="0" dirty="0">
                        <a:latin typeface="Times New Roman" panose="02020603050405020304" pitchFamily="18" charset="0"/>
                      </a:endParaRPr>
                    </a:p>
                  </a:txBody>
                  <a:tcPr/>
                </a:tc>
                <a:tc>
                  <a:txBody>
                    <a:bodyPr/>
                    <a:lstStyle/>
                    <a:p>
                      <a:r>
                        <a:rPr lang="en-US" altLang="zh-CN" baseline="0" dirty="0" smtClean="0">
                          <a:latin typeface="Times New Roman" panose="02020603050405020304" pitchFamily="18" charset="0"/>
                        </a:rPr>
                        <a:t>2012-3-29</a:t>
                      </a:r>
                      <a:endParaRPr lang="zh-CN" altLang="en-US" baseline="0" dirty="0">
                        <a:latin typeface="Times New Roman" panose="02020603050405020304" pitchFamily="18" charset="0"/>
                      </a:endParaRPr>
                    </a:p>
                  </a:txBody>
                  <a:tcPr/>
                </a:tc>
                <a:tc>
                  <a:txBody>
                    <a:bodyPr/>
                    <a:lstStyle/>
                    <a:p>
                      <a:r>
                        <a:rPr lang="en-US" altLang="zh-CN" baseline="0" dirty="0" smtClean="0">
                          <a:latin typeface="Times New Roman" panose="02020603050405020304" pitchFamily="18" charset="0"/>
                        </a:rPr>
                        <a:t>《</a:t>
                      </a:r>
                      <a:r>
                        <a:rPr lang="zh-CN" altLang="en-US" baseline="0" dirty="0" smtClean="0">
                          <a:latin typeface="Times New Roman" panose="02020603050405020304" pitchFamily="18" charset="0"/>
                        </a:rPr>
                        <a:t>大数据研究与发展计划</a:t>
                      </a:r>
                      <a:r>
                        <a:rPr lang="en-US" altLang="zh-CN" baseline="0" dirty="0" smtClean="0">
                          <a:latin typeface="Times New Roman" panose="02020603050405020304" pitchFamily="18" charset="0"/>
                        </a:rPr>
                        <a:t>》</a:t>
                      </a:r>
                      <a:endParaRPr lang="zh-CN" altLang="en-US" baseline="0" dirty="0">
                        <a:latin typeface="Times New Roman" panose="02020603050405020304" pitchFamily="18" charset="0"/>
                      </a:endParaRPr>
                    </a:p>
                  </a:txBody>
                  <a:tcPr/>
                </a:tc>
                <a:tc rowSpan="4">
                  <a:txBody>
                    <a:bodyPr/>
                    <a:lstStyle/>
                    <a:p>
                      <a:r>
                        <a:rPr lang="zh-CN" altLang="en-US" baseline="0" dirty="0" smtClean="0">
                          <a:latin typeface="Times New Roman" panose="02020603050405020304" pitchFamily="18" charset="0"/>
                        </a:rPr>
                        <a:t>推动政府开放、提升政策预见性（粮食、天气、流感等）、提高政府服务水平、降底运营开支</a:t>
                      </a:r>
                      <a:endParaRPr lang="zh-CN" altLang="en-US" baseline="0" dirty="0">
                        <a:latin typeface="Times New Roman" panose="02020603050405020304" pitchFamily="18" charset="0"/>
                      </a:endParaRPr>
                    </a:p>
                  </a:txBody>
                  <a:tcPr/>
                </a:tc>
              </a:tr>
              <a:tr h="843237">
                <a:tc>
                  <a:txBody>
                    <a:bodyPr/>
                    <a:lstStyle/>
                    <a:p>
                      <a:r>
                        <a:rPr lang="zh-CN" altLang="en-US" baseline="0" dirty="0" smtClean="0">
                          <a:latin typeface="Times New Roman" panose="02020603050405020304" pitchFamily="18" charset="0"/>
                        </a:rPr>
                        <a:t>英国</a:t>
                      </a:r>
                      <a:endParaRPr lang="zh-CN" altLang="en-US" baseline="0" dirty="0">
                        <a:latin typeface="Times New Roman" panose="02020603050405020304" pitchFamily="18" charset="0"/>
                      </a:endParaRPr>
                    </a:p>
                  </a:txBody>
                  <a:tcPr/>
                </a:tc>
                <a:tc>
                  <a:txBody>
                    <a:bodyPr/>
                    <a:lstStyle/>
                    <a:p>
                      <a:r>
                        <a:rPr lang="en-US" altLang="zh-CN" baseline="0" dirty="0" smtClean="0">
                          <a:latin typeface="Times New Roman" panose="02020603050405020304" pitchFamily="18" charset="0"/>
                        </a:rPr>
                        <a:t>2010-5</a:t>
                      </a:r>
                      <a:endParaRPr lang="zh-CN" altLang="en-US" baseline="0" dirty="0">
                        <a:latin typeface="Times New Roman" panose="02020603050405020304" pitchFamily="18" charset="0"/>
                      </a:endParaRPr>
                    </a:p>
                  </a:txBody>
                  <a:tcPr/>
                </a:tc>
                <a:tc>
                  <a:txBody>
                    <a:bodyPr/>
                    <a:lstStyle/>
                    <a:p>
                      <a:r>
                        <a:rPr lang="zh-CN" altLang="en-US" baseline="0" dirty="0" smtClean="0">
                          <a:latin typeface="Times New Roman" panose="02020603050405020304" pitchFamily="18" charset="0"/>
                        </a:rPr>
                        <a:t>数据权、我的数据</a:t>
                      </a:r>
                      <a:endParaRPr lang="zh-CN" altLang="en-US" baseline="0" dirty="0">
                        <a:latin typeface="Times New Roman" panose="02020603050405020304" pitchFamily="18" charset="0"/>
                      </a:endParaRPr>
                    </a:p>
                  </a:txBody>
                  <a:tcPr/>
                </a:tc>
                <a:tc vMerge="1">
                  <a:txBody>
                    <a:bodyPr/>
                    <a:lstStyle/>
                    <a:p>
                      <a:endParaRPr lang="zh-CN" altLang="en-US" dirty="0"/>
                    </a:p>
                  </a:txBody>
                  <a:tcPr/>
                </a:tc>
              </a:tr>
              <a:tr h="1016505">
                <a:tc>
                  <a:txBody>
                    <a:bodyPr/>
                    <a:lstStyle/>
                    <a:p>
                      <a:r>
                        <a:rPr lang="zh-CN" altLang="en-US" baseline="0" dirty="0" smtClean="0">
                          <a:latin typeface="Times New Roman" panose="02020603050405020304" pitchFamily="18" charset="0"/>
                        </a:rPr>
                        <a:t>日本</a:t>
                      </a:r>
                      <a:endParaRPr lang="zh-CN" altLang="en-US" baseline="0" dirty="0">
                        <a:latin typeface="Times New Roman" panose="02020603050405020304" pitchFamily="18" charset="0"/>
                      </a:endParaRPr>
                    </a:p>
                  </a:txBody>
                  <a:tcPr/>
                </a:tc>
                <a:tc>
                  <a:txBody>
                    <a:bodyPr/>
                    <a:lstStyle/>
                    <a:p>
                      <a:r>
                        <a:rPr lang="en-US" altLang="zh-CN" baseline="0" dirty="0" smtClean="0">
                          <a:latin typeface="Times New Roman" panose="02020603050405020304" pitchFamily="18" charset="0"/>
                        </a:rPr>
                        <a:t>2012-5</a:t>
                      </a:r>
                      <a:endParaRPr lang="zh-CN" altLang="en-US" baseline="0" dirty="0">
                        <a:latin typeface="Times New Roman" panose="02020603050405020304" pitchFamily="18" charset="0"/>
                      </a:endParaRPr>
                    </a:p>
                  </a:txBody>
                  <a:tcPr/>
                </a:tc>
                <a:tc>
                  <a:txBody>
                    <a:bodyPr/>
                    <a:lstStyle/>
                    <a:p>
                      <a:r>
                        <a:rPr lang="en-US" altLang="zh-CN" baseline="0" dirty="0" smtClean="0">
                          <a:latin typeface="Times New Roman" panose="02020603050405020304" pitchFamily="18" charset="0"/>
                        </a:rPr>
                        <a:t>ICT</a:t>
                      </a:r>
                      <a:r>
                        <a:rPr lang="zh-CN" altLang="en-US" baseline="0" dirty="0" smtClean="0">
                          <a:latin typeface="Times New Roman" panose="02020603050405020304" pitchFamily="18" charset="0"/>
                        </a:rPr>
                        <a:t>战略</a:t>
                      </a:r>
                      <a:endParaRPr lang="zh-CN" altLang="en-US" baseline="0" dirty="0">
                        <a:latin typeface="Times New Roman" panose="02020603050405020304" pitchFamily="18" charset="0"/>
                      </a:endParaRPr>
                    </a:p>
                  </a:txBody>
                  <a:tcPr/>
                </a:tc>
                <a:tc vMerge="1">
                  <a:txBody>
                    <a:bodyPr/>
                    <a:lstStyle/>
                    <a:p>
                      <a:endParaRPr lang="zh-CN" altLang="en-US" dirty="0"/>
                    </a:p>
                  </a:txBody>
                  <a:tcPr/>
                </a:tc>
              </a:tr>
              <a:tr h="843237">
                <a:tc>
                  <a:txBody>
                    <a:bodyPr/>
                    <a:lstStyle/>
                    <a:p>
                      <a:r>
                        <a:rPr lang="zh-CN" altLang="en-US" baseline="0" dirty="0" smtClean="0">
                          <a:latin typeface="Times New Roman" panose="02020603050405020304" pitchFamily="18" charset="0"/>
                        </a:rPr>
                        <a:t>中国</a:t>
                      </a:r>
                      <a:endParaRPr lang="zh-CN" altLang="en-US" baseline="0" dirty="0">
                        <a:latin typeface="Times New Roman" panose="02020603050405020304" pitchFamily="18" charset="0"/>
                      </a:endParaRPr>
                    </a:p>
                  </a:txBody>
                  <a:tcPr/>
                </a:tc>
                <a:tc>
                  <a:txBody>
                    <a:bodyPr/>
                    <a:lstStyle/>
                    <a:p>
                      <a:r>
                        <a:rPr lang="en-US" altLang="zh-CN" baseline="0" dirty="0" smtClean="0">
                          <a:latin typeface="Times New Roman" panose="02020603050405020304" pitchFamily="18" charset="0"/>
                        </a:rPr>
                        <a:t>2012-5</a:t>
                      </a:r>
                      <a:endParaRPr lang="zh-CN" altLang="en-US" baseline="0" dirty="0">
                        <a:latin typeface="Times New Roman" panose="02020603050405020304" pitchFamily="18" charset="0"/>
                      </a:endParaRPr>
                    </a:p>
                  </a:txBody>
                  <a:tcPr/>
                </a:tc>
                <a:tc>
                  <a:txBody>
                    <a:bodyPr/>
                    <a:lstStyle/>
                    <a:p>
                      <a:r>
                        <a:rPr lang="zh-CN" altLang="en-US" baseline="0" dirty="0" smtClean="0">
                          <a:latin typeface="Times New Roman" panose="02020603050405020304" pitchFamily="18" charset="0"/>
                        </a:rPr>
                        <a:t>互联网大数据技术创新研究</a:t>
                      </a:r>
                      <a:endParaRPr lang="zh-CN" altLang="en-US" baseline="0" dirty="0">
                        <a:latin typeface="Times New Roman" panose="02020603050405020304" pitchFamily="18" charset="0"/>
                      </a:endParaRPr>
                    </a:p>
                  </a:txBody>
                  <a:tcPr/>
                </a:tc>
                <a:tc vMerge="1">
                  <a:txBody>
                    <a:bodyPr/>
                    <a:lstStyle/>
                    <a:p>
                      <a:endParaRPr lang="zh-CN" altLang="en-US" dirty="0"/>
                    </a:p>
                  </a:txBody>
                  <a:tcPr/>
                </a:tc>
              </a:tr>
            </a:tbl>
          </a:graphicData>
        </a:graphic>
      </p:graphicFrame>
    </p:spTree>
    <p:extLst>
      <p:ext uri="{BB962C8B-B14F-4D97-AF65-F5344CB8AC3E}">
        <p14:creationId xmlns:p14="http://schemas.microsoft.com/office/powerpoint/2010/main" val="20022043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大数据不仅仅是数据“大”</a:t>
            </a:r>
          </a:p>
        </p:txBody>
      </p:sp>
      <p:sp>
        <p:nvSpPr>
          <p:cNvPr id="4" name="椭圆 3"/>
          <p:cNvSpPr>
            <a:spLocks noChangeArrowheads="1"/>
          </p:cNvSpPr>
          <p:nvPr/>
        </p:nvSpPr>
        <p:spPr bwMode="auto">
          <a:xfrm>
            <a:off x="1818288" y="1776608"/>
            <a:ext cx="1792333" cy="1676054"/>
          </a:xfrm>
          <a:prstGeom prst="ellipse">
            <a:avLst/>
          </a:prstGeom>
          <a:solidFill>
            <a:schemeClr val="accent1"/>
          </a:solidFill>
          <a:ln w="25400" cmpd="sng">
            <a:solidFill>
              <a:srgbClr val="385D8A"/>
            </a:solidFill>
            <a:round/>
            <a:headEnd/>
            <a:tailEnd/>
          </a:ln>
        </p:spPr>
        <p:txBody>
          <a:bodyPr anchor="ctr"/>
          <a:lstStyle/>
          <a:p>
            <a:r>
              <a:rPr lang="zh-CN" altLang="en-US" sz="2800" dirty="0">
                <a:solidFill>
                  <a:srgbClr val="FFFFFF"/>
                </a:solidFill>
                <a:latin typeface="Times New Roman" panose="02020603050405020304" pitchFamily="18" charset="0"/>
              </a:rPr>
              <a:t>多大？</a:t>
            </a:r>
            <a:endParaRPr lang="en-US" sz="2800" dirty="0">
              <a:solidFill>
                <a:srgbClr val="FFFFFF"/>
              </a:solidFill>
              <a:latin typeface="Times New Roman" panose="02020603050405020304" pitchFamily="18" charset="0"/>
            </a:endParaRPr>
          </a:p>
          <a:p>
            <a:r>
              <a:rPr lang="en-US" sz="2800" dirty="0">
                <a:solidFill>
                  <a:srgbClr val="FFFFFF"/>
                </a:solidFill>
                <a:latin typeface="Times New Roman" panose="02020603050405020304" pitchFamily="18" charset="0"/>
              </a:rPr>
              <a:t>PB </a:t>
            </a:r>
            <a:r>
              <a:rPr lang="zh-CN" altLang="en-US" sz="2800" dirty="0">
                <a:solidFill>
                  <a:srgbClr val="FFFFFF"/>
                </a:solidFill>
                <a:latin typeface="Times New Roman" panose="02020603050405020304" pitchFamily="18" charset="0"/>
              </a:rPr>
              <a:t>级</a:t>
            </a:r>
          </a:p>
        </p:txBody>
      </p:sp>
      <p:sp>
        <p:nvSpPr>
          <p:cNvPr id="5" name="椭圆 4"/>
          <p:cNvSpPr>
            <a:spLocks noChangeArrowheads="1"/>
          </p:cNvSpPr>
          <p:nvPr/>
        </p:nvSpPr>
        <p:spPr bwMode="auto">
          <a:xfrm>
            <a:off x="4789676" y="1581962"/>
            <a:ext cx="3897124" cy="2209360"/>
          </a:xfrm>
          <a:prstGeom prst="ellipse">
            <a:avLst/>
          </a:prstGeom>
          <a:solidFill>
            <a:srgbClr val="D99694"/>
          </a:solidFill>
          <a:ln w="25400" cmpd="sng">
            <a:solidFill>
              <a:srgbClr val="385D8A"/>
            </a:solidFill>
            <a:round/>
            <a:headEnd/>
            <a:tailEnd/>
          </a:ln>
        </p:spPr>
        <p:txBody>
          <a:bodyPr anchor="ctr"/>
          <a:lstStyle/>
          <a:p>
            <a:r>
              <a:rPr lang="zh-CN" altLang="en-US" sz="2000" dirty="0">
                <a:solidFill>
                  <a:srgbClr val="FFFFFF"/>
                </a:solidFill>
                <a:latin typeface="+mn-ea"/>
              </a:rPr>
              <a:t>比</a:t>
            </a:r>
            <a:r>
              <a:rPr lang="zh-CN" altLang="en-US" sz="2000" b="1" dirty="0">
                <a:solidFill>
                  <a:srgbClr val="FF0000"/>
                </a:solidFill>
                <a:latin typeface="+mn-ea"/>
              </a:rPr>
              <a:t>大</a:t>
            </a:r>
            <a:r>
              <a:rPr lang="zh-CN" altLang="en-US" sz="2000" dirty="0">
                <a:solidFill>
                  <a:srgbClr val="FFFFFF"/>
                </a:solidFill>
                <a:latin typeface="+mn-ea"/>
              </a:rPr>
              <a:t>更重要的是</a:t>
            </a:r>
            <a:r>
              <a:rPr lang="zh-CN" altLang="en-US" sz="2000" b="1" dirty="0">
                <a:solidFill>
                  <a:srgbClr val="FF0000"/>
                </a:solidFill>
                <a:latin typeface="+mn-ea"/>
              </a:rPr>
              <a:t>数据的</a:t>
            </a:r>
            <a:r>
              <a:rPr lang="zh-CN" altLang="en-US" sz="2000" b="1" dirty="0" smtClean="0">
                <a:solidFill>
                  <a:srgbClr val="FF0000"/>
                </a:solidFill>
                <a:latin typeface="+mn-ea"/>
              </a:rPr>
              <a:t>复杂性、全面性</a:t>
            </a:r>
            <a:r>
              <a:rPr lang="zh-CN" altLang="en-US" sz="2000" dirty="0" smtClean="0">
                <a:solidFill>
                  <a:srgbClr val="FFFFFF"/>
                </a:solidFill>
                <a:latin typeface="+mn-ea"/>
              </a:rPr>
              <a:t>，</a:t>
            </a:r>
            <a:r>
              <a:rPr lang="zh-CN" altLang="en-US" sz="2000" dirty="0">
                <a:solidFill>
                  <a:srgbClr val="FFFFFF"/>
                </a:solidFill>
                <a:latin typeface="+mn-ea"/>
              </a:rPr>
              <a:t>有时甚至大数据中的小数据如一条微博就具有颠覆性的价值</a:t>
            </a:r>
          </a:p>
        </p:txBody>
      </p:sp>
      <p:sp>
        <p:nvSpPr>
          <p:cNvPr id="6" name="标题 1"/>
          <p:cNvSpPr txBox="1">
            <a:spLocks/>
          </p:cNvSpPr>
          <p:nvPr/>
        </p:nvSpPr>
        <p:spPr>
          <a:xfrm>
            <a:off x="-151432" y="3505572"/>
            <a:ext cx="5110484" cy="11430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a:lstStyle>
          <a:p>
            <a:r>
              <a:rPr lang="zh-CN" altLang="en-US" sz="3200" dirty="0" smtClean="0">
                <a:latin typeface="+mn-ea"/>
                <a:ea typeface="+mn-ea"/>
              </a:rPr>
              <a:t>软件是大数据的引擎</a:t>
            </a:r>
            <a:endParaRPr lang="zh-CN" altLang="en-US" sz="3200" dirty="0">
              <a:latin typeface="+mn-ea"/>
              <a:ea typeface="+mn-ea"/>
            </a:endParaRPr>
          </a:p>
        </p:txBody>
      </p:sp>
      <p:pic>
        <p:nvPicPr>
          <p:cNvPr id="7" name="Picture 2" descr="http://www.techcn.com.cn/uploads/201204/1335779641qK9TXe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9052" y="4077072"/>
            <a:ext cx="414337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hezhaohui\AppData\Local\Microsoft\Windows\Temporary Internet Files\Content.Outlook\YBV9WJHH\大数据技术.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16" y="4164111"/>
            <a:ext cx="4659313"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2737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a:t>
            </a:r>
            <a:r>
              <a:rPr lang="zh-CN" altLang="en-US" dirty="0" smtClean="0"/>
              <a:t>概念中的大数据</a:t>
            </a:r>
            <a:endParaRPr lang="zh-CN" altLang="en-US" dirty="0"/>
          </a:p>
        </p:txBody>
      </p:sp>
      <p:sp>
        <p:nvSpPr>
          <p:cNvPr id="3" name="内容占位符 2"/>
          <p:cNvSpPr>
            <a:spLocks noGrp="1"/>
          </p:cNvSpPr>
          <p:nvPr>
            <p:ph idx="1"/>
          </p:nvPr>
        </p:nvSpPr>
        <p:spPr/>
        <p:txBody>
          <a:bodyPr/>
          <a:lstStyle/>
          <a:p>
            <a:r>
              <a:rPr lang="zh-CN" altLang="en-US" dirty="0"/>
              <a:t>定义</a:t>
            </a:r>
          </a:p>
          <a:p>
            <a:pPr marL="0" indent="0">
              <a:buNone/>
            </a:pPr>
            <a:r>
              <a:rPr lang="en-US" altLang="zh-CN" dirty="0"/>
              <a:t>Big Data   =   Big    +    Data</a:t>
            </a:r>
          </a:p>
          <a:p>
            <a:endParaRPr lang="en-US" altLang="zh-CN" dirty="0"/>
          </a:p>
          <a:p>
            <a:r>
              <a:rPr lang="en-US" altLang="zh-CN" dirty="0"/>
              <a:t>Big Capability for Computing and Storage</a:t>
            </a:r>
          </a:p>
          <a:p>
            <a:pPr marL="0" indent="0">
              <a:buNone/>
            </a:pPr>
            <a:r>
              <a:rPr lang="zh-CN" altLang="en-US" dirty="0"/>
              <a:t>强大的计算和存储能力 </a:t>
            </a:r>
            <a:r>
              <a:rPr lang="zh-CN" altLang="en-US" dirty="0" smtClean="0"/>
              <a:t>  </a:t>
            </a:r>
            <a:r>
              <a:rPr lang="en-US" altLang="zh-CN" dirty="0" smtClean="0">
                <a:sym typeface="Wingdings" panose="05000000000000000000" pitchFamily="2" charset="2"/>
              </a:rPr>
              <a:t></a:t>
            </a:r>
            <a:r>
              <a:rPr lang="zh-CN" altLang="en-US" dirty="0" smtClean="0"/>
              <a:t>架构</a:t>
            </a:r>
            <a:endParaRPr lang="zh-CN" altLang="en-US" dirty="0"/>
          </a:p>
          <a:p>
            <a:endParaRPr lang="zh-CN" altLang="en-US" dirty="0"/>
          </a:p>
          <a:p>
            <a:r>
              <a:rPr lang="en-US" altLang="zh-CN" dirty="0"/>
              <a:t>Data Mining and Analysis</a:t>
            </a:r>
          </a:p>
          <a:p>
            <a:pPr marL="0" indent="0">
              <a:buNone/>
            </a:pPr>
            <a:r>
              <a:rPr lang="zh-CN" altLang="en-US" dirty="0"/>
              <a:t>数据挖掘和分析能力 </a:t>
            </a:r>
            <a:r>
              <a:rPr lang="zh-CN" altLang="en-US" dirty="0" smtClean="0"/>
              <a:t>  </a:t>
            </a:r>
            <a:r>
              <a:rPr lang="en-US" altLang="zh-CN" dirty="0" smtClean="0">
                <a:sym typeface="Wingdings" panose="05000000000000000000" pitchFamily="2" charset="2"/>
              </a:rPr>
              <a:t></a:t>
            </a:r>
            <a:r>
              <a:rPr lang="zh-CN" altLang="en-US" dirty="0" smtClean="0"/>
              <a:t>算法</a:t>
            </a:r>
            <a:endParaRPr lang="zh-CN" altLang="en-US" dirty="0"/>
          </a:p>
          <a:p>
            <a:endParaRPr lang="zh-CN" altLang="en-US" dirty="0"/>
          </a:p>
        </p:txBody>
      </p:sp>
    </p:spTree>
    <p:extLst>
      <p:ext uri="{BB962C8B-B14F-4D97-AF65-F5344CB8AC3E}">
        <p14:creationId xmlns:p14="http://schemas.microsoft.com/office/powerpoint/2010/main" val="1953226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大数据与传统数据库的区别</a:t>
            </a:r>
          </a:p>
        </p:txBody>
      </p:sp>
      <p:graphicFrame>
        <p:nvGraphicFramePr>
          <p:cNvPr id="5" name="内容占位符 3"/>
          <p:cNvGraphicFramePr>
            <a:graphicFrameLocks noGrp="1"/>
          </p:cNvGraphicFramePr>
          <p:nvPr>
            <p:ph idx="1"/>
            <p:extLst>
              <p:ext uri="{D42A27DB-BD31-4B8C-83A1-F6EECF244321}">
                <p14:modId xmlns:p14="http://schemas.microsoft.com/office/powerpoint/2010/main" val="2022428122"/>
              </p:ext>
            </p:extLst>
          </p:nvPr>
        </p:nvGraphicFramePr>
        <p:xfrm>
          <a:off x="982663" y="1617663"/>
          <a:ext cx="7704137" cy="438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6641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云计算与大</a:t>
            </a:r>
            <a:r>
              <a:rPr lang="zh-CN" altLang="en-US" dirty="0" smtClean="0"/>
              <a:t>数据</a:t>
            </a:r>
            <a:endParaRPr lang="zh-CN" altLang="en-US" dirty="0"/>
          </a:p>
        </p:txBody>
      </p:sp>
      <p:sp>
        <p:nvSpPr>
          <p:cNvPr id="4" name="云形 3"/>
          <p:cNvSpPr/>
          <p:nvPr/>
        </p:nvSpPr>
        <p:spPr bwMode="auto">
          <a:xfrm>
            <a:off x="500063" y="2924993"/>
            <a:ext cx="1728787" cy="1008063"/>
          </a:xfrm>
          <a:prstGeom prst="cloud">
            <a:avLst/>
          </a:prstGeom>
          <a:blipFill>
            <a:blip r:embed="rId2"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5" name="AutoShape 50"/>
          <p:cNvSpPr>
            <a:spLocks noChangeArrowheads="1"/>
          </p:cNvSpPr>
          <p:nvPr/>
        </p:nvSpPr>
        <p:spPr bwMode="auto">
          <a:xfrm>
            <a:off x="2663788" y="1700113"/>
            <a:ext cx="3311525" cy="863600"/>
          </a:xfrm>
          <a:prstGeom prst="roundRect">
            <a:avLst>
              <a:gd name="adj" fmla="val 50000"/>
            </a:avLst>
          </a:prstGeom>
          <a:gradFill rotWithShape="1">
            <a:gsLst>
              <a:gs pos="0">
                <a:srgbClr val="9CADC8"/>
              </a:gs>
              <a:gs pos="100000">
                <a:srgbClr val="FFFFFF"/>
              </a:gs>
            </a:gsLst>
            <a:lin ang="5400000" scaled="1"/>
          </a:gradFill>
          <a:ln w="19050">
            <a:solidFill>
              <a:srgbClr val="FFFFFF"/>
            </a:solidFill>
            <a:round/>
            <a:headEnd/>
            <a:tailEnd/>
          </a:ln>
        </p:spPr>
        <p:txBody>
          <a:bodyPr wrap="none" lIns="342000" tIns="36000" bIns="36000" anchor="ctr"/>
          <a:lstStyle/>
          <a:p>
            <a:r>
              <a:rPr lang="zh-CN" altLang="en-US" sz="2400" dirty="0" smtClean="0">
                <a:solidFill>
                  <a:srgbClr val="333333"/>
                </a:solidFill>
                <a:latin typeface="微软雅黑" pitchFamily="34" charset="-122"/>
                <a:ea typeface="微软雅黑" pitchFamily="34" charset="-122"/>
              </a:rPr>
              <a:t>大数据应用运行在</a:t>
            </a:r>
            <a:endParaRPr lang="en-US" altLang="zh-CN" sz="2400" dirty="0" smtClean="0">
              <a:solidFill>
                <a:srgbClr val="333333"/>
              </a:solidFill>
              <a:latin typeface="微软雅黑" pitchFamily="34" charset="-122"/>
              <a:ea typeface="微软雅黑" pitchFamily="34" charset="-122"/>
            </a:endParaRPr>
          </a:p>
          <a:p>
            <a:pPr algn="ctr"/>
            <a:r>
              <a:rPr lang="zh-CN" altLang="en-US" sz="2400" dirty="0" smtClean="0">
                <a:solidFill>
                  <a:srgbClr val="333333"/>
                </a:solidFill>
                <a:latin typeface="微软雅黑" pitchFamily="34" charset="-122"/>
                <a:ea typeface="微软雅黑" pitchFamily="34" charset="-122"/>
              </a:rPr>
              <a:t>云平台之上</a:t>
            </a:r>
            <a:endParaRPr lang="en-US" altLang="zh-CN" sz="2400" dirty="0">
              <a:solidFill>
                <a:srgbClr val="333333"/>
              </a:solidFill>
              <a:latin typeface="微软雅黑" pitchFamily="34" charset="-122"/>
              <a:ea typeface="微软雅黑" pitchFamily="34" charset="-122"/>
            </a:endParaRPr>
          </a:p>
        </p:txBody>
      </p:sp>
      <p:sp>
        <p:nvSpPr>
          <p:cNvPr id="6" name="云形 5"/>
          <p:cNvSpPr/>
          <p:nvPr/>
        </p:nvSpPr>
        <p:spPr bwMode="auto">
          <a:xfrm>
            <a:off x="2375756" y="2712926"/>
            <a:ext cx="1728788" cy="1008062"/>
          </a:xfrm>
          <a:prstGeom prst="cloud">
            <a:avLst/>
          </a:prstGeom>
          <a:blipFill>
            <a:blip r:embed="rId3"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7" name="云形 6"/>
          <p:cNvSpPr/>
          <p:nvPr/>
        </p:nvSpPr>
        <p:spPr bwMode="auto">
          <a:xfrm>
            <a:off x="4104544" y="2712926"/>
            <a:ext cx="1728787" cy="1008063"/>
          </a:xfrm>
          <a:prstGeom prst="cloud">
            <a:avLst/>
          </a:prstGeom>
          <a:blipFill>
            <a:blip r:embed="rId4"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8" name="云形 7"/>
          <p:cNvSpPr/>
          <p:nvPr/>
        </p:nvSpPr>
        <p:spPr bwMode="auto">
          <a:xfrm>
            <a:off x="5688124" y="2678660"/>
            <a:ext cx="1728787" cy="1008062"/>
          </a:xfrm>
          <a:prstGeom prst="cloud">
            <a:avLst/>
          </a:prstGeom>
          <a:blipFill>
            <a:blip r:embed="rId5"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9" name="云形 8"/>
          <p:cNvSpPr/>
          <p:nvPr/>
        </p:nvSpPr>
        <p:spPr bwMode="auto">
          <a:xfrm>
            <a:off x="7212037" y="2712926"/>
            <a:ext cx="1727200" cy="1008063"/>
          </a:xfrm>
          <a:prstGeom prst="cloud">
            <a:avLst/>
          </a:prstGeom>
          <a:blipFill>
            <a:blip r:embed="rId6" cstate="print"/>
            <a:stretch>
              <a:fillRect/>
            </a:stretch>
          </a:blip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
        <p:nvSpPr>
          <p:cNvPr id="10" name="TextBox 20"/>
          <p:cNvSpPr txBox="1">
            <a:spLocks noChangeArrowheads="1"/>
          </p:cNvSpPr>
          <p:nvPr/>
        </p:nvSpPr>
        <p:spPr bwMode="auto">
          <a:xfrm>
            <a:off x="630238" y="4499768"/>
            <a:ext cx="8308999" cy="1323439"/>
          </a:xfrm>
          <a:prstGeom prst="rect">
            <a:avLst/>
          </a:prstGeom>
          <a:solidFill>
            <a:schemeClr val="accent5">
              <a:lumMod val="50000"/>
            </a:schemeClr>
          </a:solidFill>
          <a:ln>
            <a:noFill/>
          </a:ln>
          <a:extLst/>
        </p:spPr>
        <p:txBody>
          <a:bodyPr wrap="square">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hangingPunct="1"/>
            <a:r>
              <a:rPr lang="zh-CN" altLang="en-US" sz="2000" dirty="0">
                <a:solidFill>
                  <a:schemeClr val="bg1"/>
                </a:solidFill>
                <a:latin typeface="+mn-ea"/>
                <a:ea typeface="+mn-ea"/>
              </a:rPr>
              <a:t>如果数据是财富，那么大数据就是</a:t>
            </a:r>
            <a:r>
              <a:rPr lang="zh-CN" altLang="en-US" sz="2000" dirty="0" smtClean="0">
                <a:solidFill>
                  <a:schemeClr val="bg1"/>
                </a:solidFill>
                <a:latin typeface="+mn-ea"/>
                <a:ea typeface="+mn-ea"/>
              </a:rPr>
              <a:t>宝藏；</a:t>
            </a:r>
            <a:endParaRPr lang="en-US" altLang="zh-CN" sz="2000" dirty="0" smtClean="0">
              <a:solidFill>
                <a:schemeClr val="bg1"/>
              </a:solidFill>
              <a:latin typeface="+mn-ea"/>
              <a:ea typeface="+mn-ea"/>
            </a:endParaRPr>
          </a:p>
          <a:p>
            <a:pPr eaLnBrk="1" hangingPunct="1"/>
            <a:r>
              <a:rPr lang="zh-CN" altLang="en-US" sz="2000" dirty="0" smtClean="0">
                <a:solidFill>
                  <a:schemeClr val="bg1"/>
                </a:solidFill>
                <a:latin typeface="+mn-ea"/>
                <a:ea typeface="+mn-ea"/>
              </a:rPr>
              <a:t>云</a:t>
            </a:r>
            <a:r>
              <a:rPr lang="zh-CN" altLang="en-US" sz="2000" dirty="0">
                <a:solidFill>
                  <a:schemeClr val="bg1"/>
                </a:solidFill>
                <a:latin typeface="+mn-ea"/>
                <a:ea typeface="+mn-ea"/>
              </a:rPr>
              <a:t>计算就是挖掘和利用宝藏的利器！没有强大的计算能力，数据宝藏终究是镜中花</a:t>
            </a:r>
            <a:r>
              <a:rPr lang="zh-CN" altLang="en-US" sz="2000" dirty="0" smtClean="0">
                <a:solidFill>
                  <a:schemeClr val="bg1"/>
                </a:solidFill>
                <a:latin typeface="+mn-ea"/>
                <a:ea typeface="+mn-ea"/>
              </a:rPr>
              <a:t>；</a:t>
            </a:r>
            <a:endParaRPr lang="en-US" altLang="zh-CN" sz="2000" dirty="0" smtClean="0">
              <a:solidFill>
                <a:schemeClr val="bg1"/>
              </a:solidFill>
              <a:latin typeface="+mn-ea"/>
              <a:ea typeface="+mn-ea"/>
            </a:endParaRPr>
          </a:p>
          <a:p>
            <a:pPr eaLnBrk="1" hangingPunct="1"/>
            <a:r>
              <a:rPr lang="zh-CN" altLang="en-US" sz="2000" dirty="0" smtClean="0">
                <a:solidFill>
                  <a:schemeClr val="bg1"/>
                </a:solidFill>
                <a:latin typeface="+mn-ea"/>
                <a:ea typeface="+mn-ea"/>
              </a:rPr>
              <a:t>没有</a:t>
            </a:r>
            <a:r>
              <a:rPr lang="zh-CN" altLang="en-US" sz="2000" dirty="0">
                <a:solidFill>
                  <a:schemeClr val="bg1"/>
                </a:solidFill>
                <a:latin typeface="+mn-ea"/>
                <a:ea typeface="+mn-ea"/>
              </a:rPr>
              <a:t>大数据</a:t>
            </a:r>
            <a:r>
              <a:rPr lang="zh-CN" altLang="en-US" sz="2000" dirty="0" smtClean="0">
                <a:solidFill>
                  <a:schemeClr val="bg1"/>
                </a:solidFill>
                <a:latin typeface="+mn-ea"/>
                <a:ea typeface="+mn-ea"/>
              </a:rPr>
              <a:t>的存储和积淀</a:t>
            </a:r>
            <a:r>
              <a:rPr lang="zh-CN" altLang="en-US" sz="2000" dirty="0">
                <a:solidFill>
                  <a:schemeClr val="bg1"/>
                </a:solidFill>
                <a:latin typeface="+mn-ea"/>
                <a:ea typeface="+mn-ea"/>
              </a:rPr>
              <a:t>，云计算也只能是杀鸡用的宰牛刀！</a:t>
            </a:r>
          </a:p>
        </p:txBody>
      </p:sp>
    </p:spTree>
    <p:extLst>
      <p:ext uri="{BB962C8B-B14F-4D97-AF65-F5344CB8AC3E}">
        <p14:creationId xmlns:p14="http://schemas.microsoft.com/office/powerpoint/2010/main" val="38097083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大数据技术体系：取、存、管、</a:t>
            </a:r>
            <a:r>
              <a:rPr lang="zh-CN" altLang="en-US" dirty="0" smtClean="0"/>
              <a:t>用</a:t>
            </a:r>
            <a:endParaRPr lang="zh-CN" altLang="en-US" dirty="0"/>
          </a:p>
        </p:txBody>
      </p:sp>
      <p:pic>
        <p:nvPicPr>
          <p:cNvPr id="4" name="Picture 1" descr="C:\Users\ibm\AppData\Roaming\Tencent\Users\45857885\QQ\WinTemp\RichOle\Y6EW2RAD$JF]8EW]6(UUB(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304" y="4828042"/>
            <a:ext cx="1314450" cy="10572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72232" y="1646573"/>
            <a:ext cx="4254128" cy="3693319"/>
          </a:xfrm>
          <a:prstGeom prst="rect">
            <a:avLst/>
          </a:prstGeom>
        </p:spPr>
        <p:txBody>
          <a:bodyPr wrap="square">
            <a:spAutoFit/>
          </a:bodyPr>
          <a:lstStyle/>
          <a:p>
            <a:pPr marL="285750" indent="-285750">
              <a:buFont typeface="Wingdings" pitchFamily="2" charset="2"/>
              <a:buChar char="Ø"/>
            </a:pPr>
            <a:r>
              <a:rPr lang="zh-CN" altLang="en-US" sz="1600" b="1" u="sng" dirty="0" smtClean="0">
                <a:latin typeface="Times New Roman" panose="02020603050405020304" pitchFamily="18" charset="0"/>
                <a:ea typeface="微软雅黑" pitchFamily="34" charset="-122"/>
              </a:rPr>
              <a:t>分析技术：</a:t>
            </a:r>
            <a:endParaRPr lang="en-US" altLang="zh-CN" sz="1600" b="1" u="sng" dirty="0" smtClean="0">
              <a:latin typeface="Times New Roman" panose="02020603050405020304" pitchFamily="18" charset="0"/>
              <a:ea typeface="微软雅黑" pitchFamily="34" charset="-122"/>
            </a:endParaRPr>
          </a:p>
          <a:p>
            <a:endParaRPr lang="zh-CN" altLang="en-US" sz="1400" dirty="0">
              <a:latin typeface="Times New Roman" panose="02020603050405020304" pitchFamily="18" charset="0"/>
              <a:ea typeface="微软雅黑" pitchFamily="34" charset="-122"/>
            </a:endParaRP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数据处理</a:t>
            </a:r>
            <a:r>
              <a:rPr lang="zh-CN" altLang="en-US" sz="1400" dirty="0">
                <a:latin typeface="Times New Roman" panose="02020603050405020304" pitchFamily="18" charset="0"/>
                <a:ea typeface="微软雅黑" pitchFamily="34" charset="-122"/>
              </a:rPr>
              <a:t>：自然语言处理技术</a:t>
            </a: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统计</a:t>
            </a:r>
            <a:r>
              <a:rPr lang="zh-CN" altLang="en-US" sz="1400" dirty="0">
                <a:latin typeface="Times New Roman" panose="02020603050405020304" pitchFamily="18" charset="0"/>
                <a:ea typeface="微软雅黑" pitchFamily="34" charset="-122"/>
              </a:rPr>
              <a:t>和分析：</a:t>
            </a:r>
            <a:r>
              <a:rPr lang="en-US" altLang="zh-CN" sz="1400" dirty="0">
                <a:latin typeface="Times New Roman" panose="02020603050405020304" pitchFamily="18" charset="0"/>
                <a:ea typeface="微软雅黑" pitchFamily="34" charset="-122"/>
              </a:rPr>
              <a:t>A/B test; top N</a:t>
            </a:r>
            <a:r>
              <a:rPr lang="zh-CN" altLang="en-US" sz="1400" dirty="0">
                <a:latin typeface="Times New Roman" panose="02020603050405020304" pitchFamily="18" charset="0"/>
                <a:ea typeface="微软雅黑" pitchFamily="34" charset="-122"/>
              </a:rPr>
              <a:t>排行榜；地域占比；文本情感分析</a:t>
            </a: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数据挖掘：关联规则分析；分类；聚类</a:t>
            </a: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模型预测：预测模型；机器学习；建模仿真</a:t>
            </a:r>
            <a:endParaRPr lang="en-US" altLang="zh-CN" sz="1400" dirty="0" smtClean="0">
              <a:latin typeface="Times New Roman" panose="02020603050405020304" pitchFamily="18" charset="0"/>
              <a:ea typeface="微软雅黑" pitchFamily="34" charset="-122"/>
            </a:endParaRPr>
          </a:p>
          <a:p>
            <a:endParaRPr lang="en-US" altLang="zh-CN" sz="1600" dirty="0" smtClean="0">
              <a:latin typeface="Times New Roman" panose="02020603050405020304" pitchFamily="18" charset="0"/>
              <a:ea typeface="微软雅黑" pitchFamily="34" charset="-122"/>
            </a:endParaRPr>
          </a:p>
          <a:p>
            <a:endParaRPr lang="en-US" altLang="zh-CN" sz="1600" dirty="0" smtClean="0">
              <a:latin typeface="Times New Roman" panose="02020603050405020304" pitchFamily="18" charset="0"/>
              <a:ea typeface="微软雅黑" pitchFamily="34" charset="-122"/>
            </a:endParaRPr>
          </a:p>
          <a:p>
            <a:endParaRPr lang="zh-CN" altLang="en-US" sz="1600" dirty="0" smtClean="0">
              <a:latin typeface="Times New Roman" panose="02020603050405020304" pitchFamily="18" charset="0"/>
              <a:ea typeface="微软雅黑" pitchFamily="34" charset="-122"/>
            </a:endParaRPr>
          </a:p>
          <a:p>
            <a:pPr marL="285750" indent="-285750">
              <a:buFont typeface="Wingdings" pitchFamily="2" charset="2"/>
              <a:buChar char="Ø"/>
            </a:pPr>
            <a:r>
              <a:rPr lang="zh-CN" altLang="en-US" sz="1600" b="1" u="sng" dirty="0" smtClean="0">
                <a:latin typeface="Times New Roman" panose="02020603050405020304" pitchFamily="18" charset="0"/>
                <a:ea typeface="微软雅黑" pitchFamily="34" charset="-122"/>
              </a:rPr>
              <a:t>大</a:t>
            </a:r>
            <a:r>
              <a:rPr lang="zh-CN" altLang="en-US" sz="1600" b="1" u="sng" dirty="0">
                <a:latin typeface="Times New Roman" panose="02020603050405020304" pitchFamily="18" charset="0"/>
                <a:ea typeface="微软雅黑" pitchFamily="34" charset="-122"/>
              </a:rPr>
              <a:t>数据</a:t>
            </a:r>
            <a:r>
              <a:rPr lang="zh-CN" altLang="en-US" sz="1600" b="1" u="sng" dirty="0" smtClean="0">
                <a:latin typeface="Times New Roman" panose="02020603050405020304" pitchFamily="18" charset="0"/>
                <a:ea typeface="微软雅黑" pitchFamily="34" charset="-122"/>
              </a:rPr>
              <a:t>技术：</a:t>
            </a:r>
            <a:endParaRPr lang="en-US" altLang="zh-CN" sz="1600" b="1" u="sng" dirty="0" smtClean="0">
              <a:latin typeface="Times New Roman" panose="02020603050405020304" pitchFamily="18" charset="0"/>
              <a:ea typeface="微软雅黑" pitchFamily="34" charset="-122"/>
            </a:endParaRPr>
          </a:p>
          <a:p>
            <a:endParaRPr lang="zh-CN" altLang="en-US" sz="1400" dirty="0">
              <a:latin typeface="Times New Roman" panose="02020603050405020304" pitchFamily="18" charset="0"/>
              <a:ea typeface="微软雅黑" pitchFamily="34" charset="-122"/>
            </a:endParaRP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数据采集</a:t>
            </a:r>
            <a:r>
              <a:rPr lang="zh-CN" altLang="en-US" sz="1400" dirty="0">
                <a:latin typeface="Times New Roman" panose="02020603050405020304" pitchFamily="18" charset="0"/>
                <a:ea typeface="微软雅黑" pitchFamily="34" charset="-122"/>
              </a:rPr>
              <a:t>：</a:t>
            </a:r>
            <a:r>
              <a:rPr lang="en-US" altLang="zh-CN" sz="1400" dirty="0">
                <a:latin typeface="Times New Roman" panose="02020603050405020304" pitchFamily="18" charset="0"/>
                <a:ea typeface="微软雅黑" pitchFamily="34" charset="-122"/>
              </a:rPr>
              <a:t>ETL</a:t>
            </a:r>
            <a:r>
              <a:rPr lang="zh-CN" altLang="en-US" sz="1400" dirty="0">
                <a:latin typeface="Times New Roman" panose="02020603050405020304" pitchFamily="18" charset="0"/>
                <a:ea typeface="微软雅黑" pitchFamily="34" charset="-122"/>
              </a:rPr>
              <a:t>工具</a:t>
            </a: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数据</a:t>
            </a:r>
            <a:r>
              <a:rPr lang="zh-CN" altLang="en-US" sz="1400" dirty="0">
                <a:latin typeface="Times New Roman" panose="02020603050405020304" pitchFamily="18" charset="0"/>
                <a:ea typeface="微软雅黑" pitchFamily="34" charset="-122"/>
              </a:rPr>
              <a:t>存取：关系数据库；</a:t>
            </a:r>
            <a:r>
              <a:rPr lang="en-US" altLang="zh-CN" sz="1400" dirty="0" err="1">
                <a:latin typeface="Times New Roman" panose="02020603050405020304" pitchFamily="18" charset="0"/>
                <a:ea typeface="微软雅黑" pitchFamily="34" charset="-122"/>
              </a:rPr>
              <a:t>NoSQL</a:t>
            </a:r>
            <a:r>
              <a:rPr lang="zh-CN" altLang="en-US" sz="1400" dirty="0">
                <a:latin typeface="Times New Roman" panose="02020603050405020304" pitchFamily="18" charset="0"/>
                <a:ea typeface="微软雅黑" pitchFamily="34" charset="-122"/>
              </a:rPr>
              <a:t>；</a:t>
            </a:r>
            <a:r>
              <a:rPr lang="en-US" altLang="zh-CN" sz="1400" dirty="0">
                <a:latin typeface="Times New Roman" panose="02020603050405020304" pitchFamily="18" charset="0"/>
                <a:ea typeface="微软雅黑" pitchFamily="34" charset="-122"/>
              </a:rPr>
              <a:t>SQL</a:t>
            </a:r>
            <a:r>
              <a:rPr lang="zh-CN" altLang="en-US" sz="1400" dirty="0">
                <a:latin typeface="Times New Roman" panose="02020603050405020304" pitchFamily="18" charset="0"/>
                <a:ea typeface="微软雅黑" pitchFamily="34" charset="-122"/>
              </a:rPr>
              <a:t>等</a:t>
            </a: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基础</a:t>
            </a:r>
            <a:r>
              <a:rPr lang="zh-CN" altLang="en-US" sz="1400" dirty="0">
                <a:latin typeface="Times New Roman" panose="02020603050405020304" pitchFamily="18" charset="0"/>
                <a:ea typeface="微软雅黑" pitchFamily="34" charset="-122"/>
              </a:rPr>
              <a:t>架构支持：云存储；分布式文件系统等</a:t>
            </a: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计算</a:t>
            </a:r>
            <a:r>
              <a:rPr lang="zh-CN" altLang="en-US" sz="1400" dirty="0">
                <a:latin typeface="Times New Roman" panose="02020603050405020304" pitchFamily="18" charset="0"/>
                <a:ea typeface="微软雅黑" pitchFamily="34" charset="-122"/>
              </a:rPr>
              <a:t>结果展现：云计算；标签云；关系图等</a:t>
            </a:r>
          </a:p>
        </p:txBody>
      </p:sp>
      <p:sp>
        <p:nvSpPr>
          <p:cNvPr id="6" name="矩形 5"/>
          <p:cNvSpPr/>
          <p:nvPr/>
        </p:nvSpPr>
        <p:spPr>
          <a:xfrm>
            <a:off x="4870376" y="1646573"/>
            <a:ext cx="4572000" cy="2277547"/>
          </a:xfrm>
          <a:prstGeom prst="rect">
            <a:avLst/>
          </a:prstGeom>
        </p:spPr>
        <p:txBody>
          <a:bodyPr>
            <a:spAutoFit/>
          </a:bodyPr>
          <a:lstStyle/>
          <a:p>
            <a:pPr marL="285750" indent="-285750">
              <a:buFont typeface="Wingdings" pitchFamily="2" charset="2"/>
              <a:buChar char="Ø"/>
            </a:pPr>
            <a:r>
              <a:rPr lang="zh-CN" altLang="en-US" sz="1600" b="1" u="sng" dirty="0" smtClean="0">
                <a:latin typeface="Times New Roman" panose="02020603050405020304" pitchFamily="18" charset="0"/>
                <a:ea typeface="微软雅黑" pitchFamily="34" charset="-122"/>
              </a:rPr>
              <a:t>存储</a:t>
            </a:r>
            <a:endParaRPr lang="en-US" altLang="zh-CN" sz="1600" b="1" u="sng" dirty="0" smtClean="0">
              <a:latin typeface="Times New Roman" panose="02020603050405020304" pitchFamily="18" charset="0"/>
              <a:ea typeface="微软雅黑" pitchFamily="34" charset="-122"/>
            </a:endParaRPr>
          </a:p>
          <a:p>
            <a:endParaRPr lang="en-US" altLang="zh-CN" sz="1400" dirty="0" smtClean="0">
              <a:latin typeface="Times New Roman" panose="02020603050405020304" pitchFamily="18" charset="0"/>
              <a:ea typeface="微软雅黑" pitchFamily="34" charset="-122"/>
            </a:endParaRP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结构化</a:t>
            </a:r>
            <a:r>
              <a:rPr lang="zh-CN" altLang="en-US" sz="1400" dirty="0">
                <a:latin typeface="Times New Roman" panose="02020603050405020304" pitchFamily="18" charset="0"/>
                <a:ea typeface="微软雅黑" pitchFamily="34" charset="-122"/>
              </a:rPr>
              <a:t>数据：</a:t>
            </a:r>
          </a:p>
          <a:p>
            <a:pPr marL="285750" indent="-285750">
              <a:buFont typeface="Wingdings" pitchFamily="2" charset="2"/>
              <a:buChar char="p"/>
            </a:pPr>
            <a:r>
              <a:rPr lang="zh-CN" altLang="en-US" sz="1400" dirty="0" smtClean="0">
                <a:latin typeface="Times New Roman" panose="02020603050405020304" pitchFamily="18" charset="0"/>
                <a:ea typeface="微软雅黑" pitchFamily="34" charset="-122"/>
              </a:rPr>
              <a:t>海量</a:t>
            </a:r>
            <a:r>
              <a:rPr lang="zh-CN" altLang="en-US" sz="1400" dirty="0">
                <a:latin typeface="Times New Roman" panose="02020603050405020304" pitchFamily="18" charset="0"/>
                <a:ea typeface="微软雅黑" pitchFamily="34" charset="-122"/>
              </a:rPr>
              <a:t>数据的查询、统计、更新等操作效率</a:t>
            </a:r>
            <a:r>
              <a:rPr lang="zh-CN" altLang="en-US" sz="1400" dirty="0" smtClean="0">
                <a:latin typeface="Times New Roman" panose="02020603050405020304" pitchFamily="18" charset="0"/>
                <a:ea typeface="微软雅黑" pitchFamily="34" charset="-122"/>
              </a:rPr>
              <a:t>低</a:t>
            </a:r>
            <a:endParaRPr lang="en-US" altLang="zh-CN" sz="1400" dirty="0" smtClean="0">
              <a:latin typeface="Times New Roman" panose="02020603050405020304" pitchFamily="18" charset="0"/>
              <a:ea typeface="微软雅黑" pitchFamily="34" charset="-122"/>
            </a:endParaRP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非</a:t>
            </a:r>
            <a:r>
              <a:rPr lang="zh-CN" altLang="en-US" sz="1400" dirty="0">
                <a:latin typeface="Times New Roman" panose="02020603050405020304" pitchFamily="18" charset="0"/>
                <a:ea typeface="微软雅黑" pitchFamily="34" charset="-122"/>
              </a:rPr>
              <a:t>结构化数据</a:t>
            </a:r>
          </a:p>
          <a:p>
            <a:pPr marL="285750" indent="-285750">
              <a:buFont typeface="Wingdings" pitchFamily="2" charset="2"/>
              <a:buChar char="p"/>
            </a:pPr>
            <a:r>
              <a:rPr lang="zh-CN" altLang="en-US" sz="1400" dirty="0" smtClean="0">
                <a:latin typeface="Times New Roman" panose="02020603050405020304" pitchFamily="18" charset="0"/>
                <a:ea typeface="微软雅黑" pitchFamily="34" charset="-122"/>
              </a:rPr>
              <a:t>图片</a:t>
            </a:r>
            <a:r>
              <a:rPr lang="zh-CN" altLang="en-US" sz="1400" dirty="0">
                <a:latin typeface="Times New Roman" panose="02020603050405020304" pitchFamily="18" charset="0"/>
                <a:ea typeface="微软雅黑" pitchFamily="34" charset="-122"/>
              </a:rPr>
              <a:t>、视频、</a:t>
            </a:r>
            <a:r>
              <a:rPr lang="en-US" altLang="zh-CN" sz="1400" dirty="0">
                <a:latin typeface="Times New Roman" panose="02020603050405020304" pitchFamily="18" charset="0"/>
                <a:ea typeface="微软雅黑" pitchFamily="34" charset="-122"/>
              </a:rPr>
              <a:t>word</a:t>
            </a:r>
            <a:r>
              <a:rPr lang="zh-CN" altLang="en-US" sz="1400" dirty="0">
                <a:latin typeface="Times New Roman" panose="02020603050405020304" pitchFamily="18" charset="0"/>
                <a:ea typeface="微软雅黑" pitchFamily="34" charset="-122"/>
              </a:rPr>
              <a:t>、</a:t>
            </a:r>
            <a:r>
              <a:rPr lang="en-US" altLang="zh-CN" sz="1400" dirty="0" err="1">
                <a:latin typeface="Times New Roman" panose="02020603050405020304" pitchFamily="18" charset="0"/>
                <a:ea typeface="微软雅黑" pitchFamily="34" charset="-122"/>
              </a:rPr>
              <a:t>pdf</a:t>
            </a:r>
            <a:r>
              <a:rPr lang="zh-CN" altLang="en-US" sz="1400" dirty="0">
                <a:latin typeface="Times New Roman" panose="02020603050405020304" pitchFamily="18" charset="0"/>
                <a:ea typeface="微软雅黑" pitchFamily="34" charset="-122"/>
              </a:rPr>
              <a:t>、</a:t>
            </a:r>
            <a:r>
              <a:rPr lang="en-US" altLang="zh-CN" sz="1400" dirty="0" err="1">
                <a:latin typeface="Times New Roman" panose="02020603050405020304" pitchFamily="18" charset="0"/>
                <a:ea typeface="微软雅黑" pitchFamily="34" charset="-122"/>
              </a:rPr>
              <a:t>ppt</a:t>
            </a:r>
            <a:r>
              <a:rPr lang="zh-CN" altLang="en-US" sz="1400" dirty="0">
                <a:latin typeface="Times New Roman" panose="02020603050405020304" pitchFamily="18" charset="0"/>
                <a:ea typeface="微软雅黑" pitchFamily="34" charset="-122"/>
              </a:rPr>
              <a:t>等文件存储</a:t>
            </a:r>
          </a:p>
          <a:p>
            <a:pPr marL="285750" indent="-285750">
              <a:buFont typeface="Wingdings" pitchFamily="2" charset="2"/>
              <a:buChar char="p"/>
            </a:pPr>
            <a:r>
              <a:rPr lang="zh-CN" altLang="en-US" sz="1400" dirty="0" smtClean="0">
                <a:latin typeface="Times New Roman" panose="02020603050405020304" pitchFamily="18" charset="0"/>
                <a:ea typeface="微软雅黑" pitchFamily="34" charset="-122"/>
              </a:rPr>
              <a:t>不利于</a:t>
            </a:r>
            <a:r>
              <a:rPr lang="zh-CN" altLang="en-US" sz="1400" dirty="0">
                <a:latin typeface="Times New Roman" panose="02020603050405020304" pitchFamily="18" charset="0"/>
                <a:ea typeface="微软雅黑" pitchFamily="34" charset="-122"/>
              </a:rPr>
              <a:t>检索、查询和</a:t>
            </a:r>
            <a:r>
              <a:rPr lang="zh-CN" altLang="en-US" sz="1400" dirty="0" smtClean="0">
                <a:latin typeface="Times New Roman" panose="02020603050405020304" pitchFamily="18" charset="0"/>
                <a:ea typeface="微软雅黑" pitchFamily="34" charset="-122"/>
              </a:rPr>
              <a:t>存储</a:t>
            </a:r>
            <a:endParaRPr lang="en-US" altLang="zh-CN" sz="1400" dirty="0" smtClean="0">
              <a:latin typeface="Times New Roman" panose="02020603050405020304" pitchFamily="18" charset="0"/>
              <a:ea typeface="微软雅黑" pitchFamily="34" charset="-122"/>
            </a:endParaRP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半</a:t>
            </a:r>
            <a:r>
              <a:rPr lang="zh-CN" altLang="en-US" sz="1400" dirty="0">
                <a:latin typeface="Times New Roman" panose="02020603050405020304" pitchFamily="18" charset="0"/>
                <a:ea typeface="微软雅黑" pitchFamily="34" charset="-122"/>
              </a:rPr>
              <a:t>结构化数据</a:t>
            </a:r>
          </a:p>
          <a:p>
            <a:pPr marL="285750" indent="-285750">
              <a:buFont typeface="Wingdings" pitchFamily="2" charset="2"/>
              <a:buChar char="p"/>
            </a:pPr>
            <a:r>
              <a:rPr lang="zh-CN" altLang="en-US" sz="1400" dirty="0" smtClean="0">
                <a:latin typeface="Times New Roman" panose="02020603050405020304" pitchFamily="18" charset="0"/>
                <a:ea typeface="微软雅黑" pitchFamily="34" charset="-122"/>
              </a:rPr>
              <a:t>转换</a:t>
            </a:r>
            <a:r>
              <a:rPr lang="zh-CN" altLang="en-US" sz="1400" dirty="0">
                <a:latin typeface="Times New Roman" panose="02020603050405020304" pitchFamily="18" charset="0"/>
                <a:ea typeface="微软雅黑" pitchFamily="34" charset="-122"/>
              </a:rPr>
              <a:t>为结构化存储</a:t>
            </a:r>
          </a:p>
          <a:p>
            <a:pPr marL="285750" indent="-285750">
              <a:buFont typeface="Wingdings" pitchFamily="2" charset="2"/>
              <a:buChar char="p"/>
            </a:pPr>
            <a:r>
              <a:rPr lang="zh-CN" altLang="en-US" sz="1400" dirty="0" smtClean="0">
                <a:latin typeface="Times New Roman" panose="02020603050405020304" pitchFamily="18" charset="0"/>
                <a:ea typeface="微软雅黑" pitchFamily="34" charset="-122"/>
              </a:rPr>
              <a:t>按照</a:t>
            </a:r>
            <a:r>
              <a:rPr lang="zh-CN" altLang="en-US" sz="1400" dirty="0">
                <a:latin typeface="Times New Roman" panose="02020603050405020304" pitchFamily="18" charset="0"/>
                <a:ea typeface="微软雅黑" pitchFamily="34" charset="-122"/>
              </a:rPr>
              <a:t>非结构化存储</a:t>
            </a:r>
          </a:p>
        </p:txBody>
      </p:sp>
      <p:sp>
        <p:nvSpPr>
          <p:cNvPr id="7" name="矩形 6"/>
          <p:cNvSpPr/>
          <p:nvPr/>
        </p:nvSpPr>
        <p:spPr>
          <a:xfrm>
            <a:off x="4705400" y="3924120"/>
            <a:ext cx="4572000" cy="984885"/>
          </a:xfrm>
          <a:prstGeom prst="rect">
            <a:avLst/>
          </a:prstGeom>
        </p:spPr>
        <p:txBody>
          <a:bodyPr>
            <a:spAutoFit/>
          </a:bodyPr>
          <a:lstStyle/>
          <a:p>
            <a:pPr marL="285750" indent="-285750">
              <a:buFont typeface="Wingdings" pitchFamily="2" charset="2"/>
              <a:buChar char="Ø"/>
            </a:pPr>
            <a:r>
              <a:rPr lang="zh-CN" altLang="en-US" sz="1600" b="1" u="sng" dirty="0" smtClean="0">
                <a:latin typeface="Times New Roman" panose="02020603050405020304" pitchFamily="18" charset="0"/>
                <a:ea typeface="微软雅黑" pitchFamily="34" charset="-122"/>
              </a:rPr>
              <a:t>解决方案：</a:t>
            </a:r>
            <a:endParaRPr lang="en-US" altLang="zh-CN" sz="1600" b="1" u="sng" dirty="0" smtClean="0">
              <a:latin typeface="Times New Roman" panose="02020603050405020304" pitchFamily="18" charset="0"/>
              <a:ea typeface="微软雅黑" pitchFamily="34" charset="-122"/>
            </a:endParaRPr>
          </a:p>
          <a:p>
            <a:endParaRPr lang="zh-CN" altLang="en-US" sz="1400" dirty="0">
              <a:latin typeface="Times New Roman" panose="02020603050405020304" pitchFamily="18" charset="0"/>
              <a:ea typeface="微软雅黑" pitchFamily="34" charset="-122"/>
            </a:endParaRPr>
          </a:p>
          <a:p>
            <a:pPr marL="285750" indent="-285750">
              <a:buFont typeface="Arial" pitchFamily="34" charset="0"/>
              <a:buChar char="•"/>
            </a:pPr>
            <a:r>
              <a:rPr lang="en-US" altLang="zh-CN" sz="1400" dirty="0" err="1" smtClean="0">
                <a:latin typeface="Times New Roman" panose="02020603050405020304" pitchFamily="18" charset="0"/>
                <a:ea typeface="微软雅黑" pitchFamily="34" charset="-122"/>
              </a:rPr>
              <a:t>Hadoop</a:t>
            </a:r>
            <a:r>
              <a:rPr lang="zh-CN" altLang="en-US" sz="1400" dirty="0">
                <a:latin typeface="Times New Roman" panose="02020603050405020304" pitchFamily="18" charset="0"/>
                <a:ea typeface="微软雅黑" pitchFamily="34" charset="-122"/>
              </a:rPr>
              <a:t>（</a:t>
            </a:r>
            <a:r>
              <a:rPr lang="en-US" altLang="zh-CN" sz="1400" dirty="0" err="1">
                <a:latin typeface="Times New Roman" panose="02020603050405020304" pitchFamily="18" charset="0"/>
                <a:ea typeface="微软雅黑" pitchFamily="34" charset="-122"/>
              </a:rPr>
              <a:t>MapReduce</a:t>
            </a:r>
            <a:r>
              <a:rPr lang="zh-CN" altLang="en-US" sz="1400" dirty="0">
                <a:latin typeface="Times New Roman" panose="02020603050405020304" pitchFamily="18" charset="0"/>
                <a:ea typeface="微软雅黑" pitchFamily="34" charset="-122"/>
              </a:rPr>
              <a:t>技术）</a:t>
            </a:r>
          </a:p>
          <a:p>
            <a:pPr marL="285750" indent="-285750">
              <a:buFont typeface="Arial" pitchFamily="34" charset="0"/>
              <a:buChar char="•"/>
            </a:pPr>
            <a:r>
              <a:rPr lang="zh-CN" altLang="en-US" sz="1400" dirty="0" smtClean="0">
                <a:latin typeface="Times New Roman" panose="02020603050405020304" pitchFamily="18" charset="0"/>
                <a:ea typeface="微软雅黑" pitchFamily="34" charset="-122"/>
              </a:rPr>
              <a:t>流</a:t>
            </a:r>
            <a:r>
              <a:rPr lang="zh-CN" altLang="en-US" sz="1400" dirty="0">
                <a:latin typeface="Times New Roman" panose="02020603050405020304" pitchFamily="18" charset="0"/>
                <a:ea typeface="微软雅黑" pitchFamily="34" charset="-122"/>
              </a:rPr>
              <a:t>计算（</a:t>
            </a:r>
            <a:r>
              <a:rPr lang="en-US" altLang="zh-CN" sz="1400" dirty="0">
                <a:latin typeface="Times New Roman" panose="02020603050405020304" pitchFamily="18" charset="0"/>
                <a:ea typeface="微软雅黑" pitchFamily="34" charset="-122"/>
              </a:rPr>
              <a:t>twitter</a:t>
            </a:r>
            <a:r>
              <a:rPr lang="zh-CN" altLang="en-US" sz="1400" dirty="0">
                <a:latin typeface="Times New Roman" panose="02020603050405020304" pitchFamily="18" charset="0"/>
                <a:ea typeface="微软雅黑" pitchFamily="34" charset="-122"/>
              </a:rPr>
              <a:t>的</a:t>
            </a:r>
            <a:r>
              <a:rPr lang="en-US" altLang="zh-CN" sz="1400" dirty="0">
                <a:latin typeface="Times New Roman" panose="02020603050405020304" pitchFamily="18" charset="0"/>
                <a:ea typeface="微软雅黑" pitchFamily="34" charset="-122"/>
              </a:rPr>
              <a:t>storm</a:t>
            </a:r>
            <a:r>
              <a:rPr lang="zh-CN" altLang="en-US" sz="1400" dirty="0">
                <a:latin typeface="Times New Roman" panose="02020603050405020304" pitchFamily="18" charset="0"/>
                <a:ea typeface="微软雅黑" pitchFamily="34" charset="-122"/>
              </a:rPr>
              <a:t>和</a:t>
            </a:r>
            <a:r>
              <a:rPr lang="en-US" altLang="zh-CN" sz="1400" dirty="0">
                <a:latin typeface="Times New Roman" panose="02020603050405020304" pitchFamily="18" charset="0"/>
                <a:ea typeface="微软雅黑" pitchFamily="34" charset="-122"/>
              </a:rPr>
              <a:t>yahoo</a:t>
            </a:r>
            <a:r>
              <a:rPr lang="zh-CN" altLang="en-US" sz="1400" dirty="0">
                <a:latin typeface="Times New Roman" panose="02020603050405020304" pitchFamily="18" charset="0"/>
                <a:ea typeface="微软雅黑" pitchFamily="34" charset="-122"/>
              </a:rPr>
              <a:t>！的</a:t>
            </a:r>
            <a:r>
              <a:rPr lang="en-US" altLang="zh-CN" sz="1400" dirty="0">
                <a:latin typeface="Times New Roman" panose="02020603050405020304" pitchFamily="18" charset="0"/>
                <a:ea typeface="微软雅黑" pitchFamily="34" charset="-122"/>
              </a:rPr>
              <a:t>S4</a:t>
            </a:r>
            <a:r>
              <a:rPr lang="zh-CN" altLang="en-US" sz="1400" dirty="0">
                <a:latin typeface="Times New Roman" panose="02020603050405020304" pitchFamily="18" charset="0"/>
                <a:ea typeface="微软雅黑" pitchFamily="34" charset="-122"/>
              </a:rPr>
              <a:t>）</a:t>
            </a:r>
          </a:p>
        </p:txBody>
      </p:sp>
      <p:graphicFrame>
        <p:nvGraphicFramePr>
          <p:cNvPr id="8" name="图示 7"/>
          <p:cNvGraphicFramePr/>
          <p:nvPr>
            <p:extLst>
              <p:ext uri="{D42A27DB-BD31-4B8C-83A1-F6EECF244321}">
                <p14:modId xmlns:p14="http://schemas.microsoft.com/office/powerpoint/2010/main" val="234708339"/>
              </p:ext>
            </p:extLst>
          </p:nvPr>
        </p:nvGraphicFramePr>
        <p:xfrm>
          <a:off x="1413992" y="5378191"/>
          <a:ext cx="7272808" cy="1249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71444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a:t>
            </a:r>
            <a:r>
              <a:rPr lang="zh-CN" altLang="en-US" dirty="0" smtClean="0"/>
              <a:t>数据分析的核心是关联性</a:t>
            </a:r>
            <a:endParaRPr lang="zh-CN" altLang="en-US" dirty="0"/>
          </a:p>
        </p:txBody>
      </p:sp>
      <p:sp>
        <p:nvSpPr>
          <p:cNvPr id="3" name="内容占位符 2"/>
          <p:cNvSpPr>
            <a:spLocks noGrp="1"/>
          </p:cNvSpPr>
          <p:nvPr>
            <p:ph idx="1"/>
          </p:nvPr>
        </p:nvSpPr>
        <p:spPr/>
        <p:txBody>
          <a:bodyPr/>
          <a:lstStyle/>
          <a:p>
            <a:r>
              <a:rPr lang="zh-CN" altLang="en-US" dirty="0"/>
              <a:t>典型的大数据应用</a:t>
            </a:r>
          </a:p>
          <a:p>
            <a:r>
              <a:rPr lang="zh-CN" altLang="en-US" dirty="0"/>
              <a:t>从谷歌流感趋势看大数据的应用价值</a:t>
            </a:r>
          </a:p>
          <a:p>
            <a:r>
              <a:rPr lang="zh-CN" altLang="en-US" dirty="0"/>
              <a:t>通过搜索用户输入的特定关键词</a:t>
            </a:r>
            <a:r>
              <a:rPr lang="en-US" altLang="zh-CN" dirty="0"/>
              <a:t>(</a:t>
            </a:r>
            <a:r>
              <a:rPr lang="zh-CN" altLang="en-US" dirty="0"/>
              <a:t>比如温度计、流感症状、肌肉疼痛、胸闷等</a:t>
            </a:r>
            <a:r>
              <a:rPr lang="en-US" altLang="zh-CN" dirty="0"/>
              <a:t>)</a:t>
            </a:r>
            <a:r>
              <a:rPr lang="zh-CN" altLang="en-US" dirty="0"/>
              <a:t>，系统展开追踪分析，创建地区流感图表和流感地图。</a:t>
            </a:r>
          </a:p>
          <a:p>
            <a:r>
              <a:rPr lang="zh-CN" altLang="en-US" dirty="0"/>
              <a:t>谷歌多次把测试结果</a:t>
            </a:r>
            <a:r>
              <a:rPr lang="en-US" altLang="zh-CN" dirty="0"/>
              <a:t>(</a:t>
            </a:r>
            <a:r>
              <a:rPr lang="zh-CN" altLang="en-US" dirty="0"/>
              <a:t>蓝线</a:t>
            </a:r>
            <a:r>
              <a:rPr lang="en-US" altLang="zh-CN" dirty="0"/>
              <a:t>)</a:t>
            </a:r>
            <a:r>
              <a:rPr lang="zh-CN" altLang="en-US" dirty="0"/>
              <a:t>与美国疾病控制和预防中心的报告</a:t>
            </a:r>
            <a:r>
              <a:rPr lang="en-US" altLang="zh-CN" dirty="0"/>
              <a:t>(</a:t>
            </a:r>
            <a:r>
              <a:rPr lang="zh-CN" altLang="en-US" dirty="0"/>
              <a:t>黄线</a:t>
            </a:r>
            <a:r>
              <a:rPr lang="en-US" altLang="zh-CN" dirty="0"/>
              <a:t>)</a:t>
            </a:r>
            <a:r>
              <a:rPr lang="zh-CN" altLang="en-US" dirty="0"/>
              <a:t>做比对，两者结论存在很大的相关性</a:t>
            </a:r>
            <a:r>
              <a:rPr lang="zh-CN" altLang="en-US" dirty="0" smtClean="0"/>
              <a:t>。</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906" y="4761186"/>
            <a:ext cx="5092824"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8087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normAutofit/>
          </a:bodyPr>
          <a:lstStyle/>
          <a:p>
            <a:r>
              <a:rPr lang="zh-CN" altLang="en-US" dirty="0" smtClean="0">
                <a:solidFill>
                  <a:schemeClr val="bg1">
                    <a:lumMod val="65000"/>
                  </a:schemeClr>
                </a:solidFill>
              </a:rPr>
              <a:t>云计算与大数据</a:t>
            </a:r>
            <a:endParaRPr lang="en-US" altLang="zh-CN" dirty="0" smtClean="0">
              <a:solidFill>
                <a:schemeClr val="bg1">
                  <a:lumMod val="65000"/>
                </a:schemeClr>
              </a:solidFill>
            </a:endParaRPr>
          </a:p>
          <a:p>
            <a:pPr lvl="1"/>
            <a:r>
              <a:rPr lang="zh-CN" altLang="en-US" dirty="0" smtClean="0"/>
              <a:t>大数据出现的背景</a:t>
            </a:r>
            <a:endParaRPr lang="en-US" altLang="zh-CN" dirty="0" smtClean="0"/>
          </a:p>
          <a:p>
            <a:pPr lvl="1"/>
            <a:r>
              <a:rPr lang="zh-CN" altLang="en-US" dirty="0" smtClean="0">
                <a:solidFill>
                  <a:schemeClr val="bg1">
                    <a:lumMod val="65000"/>
                  </a:schemeClr>
                </a:solidFill>
              </a:rPr>
              <a:t>云计算与虚拟化</a:t>
            </a:r>
            <a:endParaRPr lang="en-US" altLang="zh-CN" dirty="0" smtClean="0">
              <a:solidFill>
                <a:schemeClr val="bg1">
                  <a:lumMod val="65000"/>
                </a:schemeClr>
              </a:solidFill>
            </a:endParaRPr>
          </a:p>
          <a:p>
            <a:pPr lvl="1"/>
            <a:r>
              <a:rPr lang="zh-CN" altLang="en-US" dirty="0">
                <a:solidFill>
                  <a:schemeClr val="bg1">
                    <a:lumMod val="65000"/>
                  </a:schemeClr>
                </a:solidFill>
              </a:rPr>
              <a:t>大</a:t>
            </a:r>
            <a:r>
              <a:rPr lang="zh-CN" altLang="en-US" dirty="0" smtClean="0">
                <a:solidFill>
                  <a:schemeClr val="bg1">
                    <a:lumMod val="65000"/>
                  </a:schemeClr>
                </a:solidFill>
              </a:rPr>
              <a:t>数据概述</a:t>
            </a:r>
            <a:endParaRPr lang="en-US" altLang="zh-CN" dirty="0" smtClean="0">
              <a:solidFill>
                <a:schemeClr val="bg1">
                  <a:lumMod val="65000"/>
                </a:schemeClr>
              </a:solidFill>
            </a:endParaRPr>
          </a:p>
          <a:p>
            <a:pPr lvl="1"/>
            <a:r>
              <a:rPr lang="en-US" altLang="zh-CN" dirty="0">
                <a:solidFill>
                  <a:schemeClr val="bg1">
                    <a:lumMod val="65000"/>
                  </a:schemeClr>
                </a:solidFill>
              </a:rPr>
              <a:t>NoSQL</a:t>
            </a:r>
            <a:endParaRPr lang="en-US" altLang="zh-CN" dirty="0" smtClean="0">
              <a:solidFill>
                <a:schemeClr val="bg1">
                  <a:lumMod val="65000"/>
                </a:schemeClr>
              </a:solidFill>
            </a:endParaRPr>
          </a:p>
          <a:p>
            <a:pPr lvl="1"/>
            <a:r>
              <a:rPr lang="zh-CN" altLang="en-US" dirty="0" smtClean="0">
                <a:solidFill>
                  <a:schemeClr val="bg1">
                    <a:lumMod val="65000"/>
                  </a:schemeClr>
                </a:solidFill>
              </a:rPr>
              <a:t>案例解析</a:t>
            </a:r>
            <a:endParaRPr lang="en-US" altLang="zh-CN" dirty="0" smtClean="0">
              <a:solidFill>
                <a:schemeClr val="bg1">
                  <a:lumMod val="65000"/>
                </a:schemeClr>
              </a:solidFill>
            </a:endParaRPr>
          </a:p>
          <a:p>
            <a:pPr lvl="1"/>
            <a:endParaRPr lang="en-US" altLang="zh-CN" dirty="0" smtClean="0"/>
          </a:p>
          <a:p>
            <a:pPr lvl="1"/>
            <a:endParaRPr lang="en-US" altLang="zh-CN" dirty="0" smtClean="0"/>
          </a:p>
        </p:txBody>
      </p:sp>
    </p:spTree>
    <p:extLst>
      <p:ext uri="{BB962C8B-B14F-4D97-AF65-F5344CB8AC3E}">
        <p14:creationId xmlns:p14="http://schemas.microsoft.com/office/powerpoint/2010/main" val="6462324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大数据分析的核心是关联性</a:t>
            </a:r>
          </a:p>
        </p:txBody>
      </p:sp>
      <p:sp>
        <p:nvSpPr>
          <p:cNvPr id="3" name="内容占位符 2"/>
          <p:cNvSpPr>
            <a:spLocks noGrp="1"/>
          </p:cNvSpPr>
          <p:nvPr>
            <p:ph idx="1"/>
          </p:nvPr>
        </p:nvSpPr>
        <p:spPr/>
        <p:txBody>
          <a:bodyPr/>
          <a:lstStyle/>
          <a:p>
            <a:r>
              <a:rPr lang="zh-CN" altLang="en-US" dirty="0"/>
              <a:t>典型的大数据应用</a:t>
            </a:r>
          </a:p>
          <a:p>
            <a:r>
              <a:rPr lang="zh-CN" altLang="en-US" dirty="0"/>
              <a:t>沃尔玛的“啤酒”和“尿布”</a:t>
            </a:r>
          </a:p>
          <a:p>
            <a:r>
              <a:rPr lang="zh-CN" altLang="en-US" dirty="0"/>
              <a:t>沃尔玛一年内数据挖掘的结果显示，在居民区中尿布卖得好的店面啤酒也卖得很好。原因其实很简单，一般太太让先生下楼买尿布的时候，先生们一般都会犒劳自己两听啤酒。</a:t>
            </a:r>
          </a:p>
          <a:p>
            <a:r>
              <a:rPr lang="zh-CN" altLang="en-US" dirty="0"/>
              <a:t>利用“关联规则”进行</a:t>
            </a:r>
            <a:r>
              <a:rPr lang="zh-CN" altLang="en-US" dirty="0" smtClean="0"/>
              <a:t>挖掘</a:t>
            </a:r>
            <a:endParaRPr lang="zh-CN" altLang="en-US" dirty="0"/>
          </a:p>
        </p:txBody>
      </p:sp>
    </p:spTree>
    <p:extLst>
      <p:ext uri="{BB962C8B-B14F-4D97-AF65-F5344CB8AC3E}">
        <p14:creationId xmlns:p14="http://schemas.microsoft.com/office/powerpoint/2010/main" val="13052930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几点认识误区</a:t>
            </a:r>
            <a:endParaRPr lang="zh-CN" altLang="en-US" dirty="0"/>
          </a:p>
        </p:txBody>
      </p:sp>
      <p:sp>
        <p:nvSpPr>
          <p:cNvPr id="3" name="内容占位符 2"/>
          <p:cNvSpPr>
            <a:spLocks noGrp="1"/>
          </p:cNvSpPr>
          <p:nvPr>
            <p:ph idx="1"/>
          </p:nvPr>
        </p:nvSpPr>
        <p:spPr/>
        <p:txBody>
          <a:bodyPr/>
          <a:lstStyle/>
          <a:p>
            <a:r>
              <a:rPr lang="en-US" altLang="zh-CN" dirty="0" smtClean="0"/>
              <a:t>1</a:t>
            </a:r>
            <a:r>
              <a:rPr lang="en-US" altLang="zh-CN" dirty="0"/>
              <a:t>) </a:t>
            </a:r>
            <a:r>
              <a:rPr lang="zh-CN" altLang="en-US" dirty="0"/>
              <a:t>关系型数据库不能扩展到非常大的数据量，因此不被认为是大数据的技术； </a:t>
            </a:r>
          </a:p>
          <a:p>
            <a:r>
              <a:rPr lang="en-US" altLang="zh-CN" dirty="0"/>
              <a:t>2) </a:t>
            </a:r>
            <a:r>
              <a:rPr lang="zh-CN" altLang="en-US" dirty="0"/>
              <a:t>无论工作负载有多大，也无论使用场景如何，</a:t>
            </a:r>
            <a:r>
              <a:rPr lang="en-US" altLang="zh-CN" dirty="0"/>
              <a:t>Hadoop</a:t>
            </a:r>
            <a:r>
              <a:rPr lang="zh-CN" altLang="en-US" dirty="0"/>
              <a:t>（或推而广之，任何</a:t>
            </a:r>
            <a:r>
              <a:rPr lang="en-US" altLang="zh-CN" dirty="0"/>
              <a:t>MapReduce</a:t>
            </a:r>
            <a:r>
              <a:rPr lang="zh-CN" altLang="en-US" dirty="0"/>
              <a:t>的环境）都是大数据的最佳选择；</a:t>
            </a:r>
          </a:p>
          <a:p>
            <a:r>
              <a:rPr lang="en-US" altLang="zh-CN" dirty="0"/>
              <a:t>3) </a:t>
            </a:r>
            <a:r>
              <a:rPr lang="zh-CN" altLang="en-US" dirty="0"/>
              <a:t>基于数据模型的数据库管理系统的时代已经结束了，数据模型必须大数据的方式来建立。 </a:t>
            </a:r>
          </a:p>
        </p:txBody>
      </p:sp>
    </p:spTree>
    <p:extLst>
      <p:ext uri="{BB962C8B-B14F-4D97-AF65-F5344CB8AC3E}">
        <p14:creationId xmlns:p14="http://schemas.microsoft.com/office/powerpoint/2010/main" val="13120331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normAutofit/>
          </a:bodyPr>
          <a:lstStyle/>
          <a:p>
            <a:r>
              <a:rPr lang="zh-CN" altLang="en-US" dirty="0" smtClean="0">
                <a:solidFill>
                  <a:schemeClr val="bg1">
                    <a:lumMod val="65000"/>
                  </a:schemeClr>
                </a:solidFill>
              </a:rPr>
              <a:t>云计算与大数据</a:t>
            </a:r>
            <a:endParaRPr lang="en-US" altLang="zh-CN" dirty="0" smtClean="0">
              <a:solidFill>
                <a:schemeClr val="bg1">
                  <a:lumMod val="65000"/>
                </a:schemeClr>
              </a:solidFill>
            </a:endParaRPr>
          </a:p>
          <a:p>
            <a:pPr lvl="1"/>
            <a:r>
              <a:rPr lang="zh-CN" altLang="en-US" dirty="0" smtClean="0">
                <a:solidFill>
                  <a:schemeClr val="bg1">
                    <a:lumMod val="65000"/>
                  </a:schemeClr>
                </a:solidFill>
              </a:rPr>
              <a:t>大数据出现的背景</a:t>
            </a:r>
            <a:endParaRPr lang="en-US" altLang="zh-CN" dirty="0" smtClean="0">
              <a:solidFill>
                <a:schemeClr val="bg1">
                  <a:lumMod val="65000"/>
                </a:schemeClr>
              </a:solidFill>
            </a:endParaRPr>
          </a:p>
          <a:p>
            <a:pPr lvl="1"/>
            <a:r>
              <a:rPr lang="zh-CN" altLang="en-US" dirty="0" smtClean="0">
                <a:solidFill>
                  <a:schemeClr val="bg1">
                    <a:lumMod val="65000"/>
                  </a:schemeClr>
                </a:solidFill>
              </a:rPr>
              <a:t>云计算与虚拟化</a:t>
            </a:r>
            <a:endParaRPr lang="en-US" altLang="zh-CN" dirty="0" smtClean="0">
              <a:solidFill>
                <a:schemeClr val="bg1">
                  <a:lumMod val="65000"/>
                </a:schemeClr>
              </a:solidFill>
            </a:endParaRPr>
          </a:p>
          <a:p>
            <a:pPr lvl="1"/>
            <a:r>
              <a:rPr lang="zh-CN" altLang="en-US" dirty="0">
                <a:solidFill>
                  <a:schemeClr val="bg1">
                    <a:lumMod val="65000"/>
                  </a:schemeClr>
                </a:solidFill>
              </a:rPr>
              <a:t>大</a:t>
            </a:r>
            <a:r>
              <a:rPr lang="zh-CN" altLang="en-US" dirty="0" smtClean="0">
                <a:solidFill>
                  <a:schemeClr val="bg1">
                    <a:lumMod val="65000"/>
                  </a:schemeClr>
                </a:solidFill>
              </a:rPr>
              <a:t>数据概述</a:t>
            </a:r>
            <a:endParaRPr lang="en-US" altLang="zh-CN" dirty="0" smtClean="0">
              <a:solidFill>
                <a:schemeClr val="bg1">
                  <a:lumMod val="65000"/>
                </a:schemeClr>
              </a:solidFill>
            </a:endParaRPr>
          </a:p>
          <a:p>
            <a:pPr lvl="1"/>
            <a:r>
              <a:rPr lang="en-US" altLang="zh-CN" dirty="0"/>
              <a:t>NoSQL</a:t>
            </a:r>
            <a:endParaRPr lang="en-US" altLang="zh-CN" dirty="0" smtClean="0"/>
          </a:p>
          <a:p>
            <a:pPr lvl="1"/>
            <a:r>
              <a:rPr lang="zh-CN" altLang="en-US" dirty="0" smtClean="0">
                <a:solidFill>
                  <a:schemeClr val="bg1">
                    <a:lumMod val="65000"/>
                  </a:schemeClr>
                </a:solidFill>
              </a:rPr>
              <a:t>案例解析</a:t>
            </a:r>
            <a:endParaRPr lang="en-US" altLang="zh-CN" dirty="0" smtClean="0">
              <a:solidFill>
                <a:schemeClr val="bg1">
                  <a:lumMod val="65000"/>
                </a:schemeClr>
              </a:solidFill>
            </a:endParaRPr>
          </a:p>
          <a:p>
            <a:pPr lvl="1"/>
            <a:endParaRPr lang="en-US" altLang="zh-CN" dirty="0" smtClean="0"/>
          </a:p>
          <a:p>
            <a:pPr lvl="1"/>
            <a:endParaRPr lang="en-US" altLang="zh-CN" dirty="0" smtClean="0"/>
          </a:p>
        </p:txBody>
      </p:sp>
    </p:spTree>
    <p:extLst>
      <p:ext uri="{BB962C8B-B14F-4D97-AF65-F5344CB8AC3E}">
        <p14:creationId xmlns:p14="http://schemas.microsoft.com/office/powerpoint/2010/main" val="23962043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NoSQL</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Not Only the SQL</a:t>
            </a:r>
          </a:p>
          <a:p>
            <a:r>
              <a:rPr lang="en-US" altLang="zh-CN" dirty="0"/>
              <a:t>NoSQL</a:t>
            </a:r>
            <a:r>
              <a:rPr lang="zh-CN" altLang="en-US" dirty="0"/>
              <a:t>，意即反</a:t>
            </a:r>
            <a:r>
              <a:rPr lang="en-US" altLang="zh-CN" dirty="0"/>
              <a:t>SQL</a:t>
            </a:r>
            <a:r>
              <a:rPr lang="zh-CN" altLang="en-US" dirty="0"/>
              <a:t>运动，是一项全新的数据库革命性</a:t>
            </a:r>
            <a:r>
              <a:rPr lang="zh-CN" altLang="en-US" dirty="0" smtClean="0"/>
              <a:t>运动</a:t>
            </a:r>
            <a:endParaRPr lang="en-US" altLang="zh-CN" dirty="0" smtClean="0"/>
          </a:p>
          <a:p>
            <a:r>
              <a:rPr lang="en-US" altLang="zh-CN" dirty="0"/>
              <a:t>NoSQL</a:t>
            </a:r>
            <a:r>
              <a:rPr lang="zh-CN" altLang="en-US" dirty="0"/>
              <a:t>的拥护者们提倡运用非关系型的数据</a:t>
            </a:r>
            <a:r>
              <a:rPr lang="zh-CN" altLang="en-US" dirty="0" smtClean="0"/>
              <a:t>存储</a:t>
            </a:r>
            <a:endParaRPr lang="en-US" altLang="zh-CN" dirty="0" smtClean="0"/>
          </a:p>
          <a:p>
            <a:r>
              <a:rPr lang="en-US" altLang="zh-CN" dirty="0" smtClean="0"/>
              <a:t>Facebook Cassandra</a:t>
            </a:r>
            <a:r>
              <a:rPr lang="zh-CN" altLang="en-US" dirty="0"/>
              <a:t>仅用</a:t>
            </a:r>
            <a:r>
              <a:rPr lang="en-US" altLang="zh-CN" dirty="0"/>
              <a:t>0.12</a:t>
            </a:r>
            <a:r>
              <a:rPr lang="zh-CN" altLang="en-US" dirty="0"/>
              <a:t>毫秒就可以写入</a:t>
            </a:r>
            <a:r>
              <a:rPr lang="en-US" altLang="zh-CN" dirty="0"/>
              <a:t>50GB</a:t>
            </a:r>
            <a:r>
              <a:rPr lang="zh-CN" altLang="en-US" dirty="0"/>
              <a:t>的数据，比</a:t>
            </a:r>
            <a:r>
              <a:rPr lang="en-US" altLang="zh-CN" dirty="0"/>
              <a:t>MySQL</a:t>
            </a:r>
            <a:r>
              <a:rPr lang="zh-CN" altLang="en-US" dirty="0"/>
              <a:t>快了超过</a:t>
            </a:r>
            <a:r>
              <a:rPr lang="en-US" altLang="zh-CN" dirty="0"/>
              <a:t>2500</a:t>
            </a:r>
            <a:r>
              <a:rPr lang="zh-CN" altLang="en-US" dirty="0" smtClean="0"/>
              <a:t>倍</a:t>
            </a:r>
            <a:endParaRPr lang="en-US" altLang="zh-CN" dirty="0"/>
          </a:p>
          <a:p>
            <a:r>
              <a:rPr lang="zh-CN" altLang="en-US" dirty="0" smtClean="0"/>
              <a:t>满足</a:t>
            </a:r>
            <a:r>
              <a:rPr lang="en-US" altLang="zh-CN" dirty="0" smtClean="0"/>
              <a:t>ACID</a:t>
            </a:r>
            <a:r>
              <a:rPr lang="zh-CN" altLang="en-US" dirty="0"/>
              <a:t>，指数据库事务正确执行的四个基本要素的缩写。包含：原子性（</a:t>
            </a:r>
            <a:r>
              <a:rPr lang="en-US" altLang="zh-CN" dirty="0"/>
              <a:t>Atomicity</a:t>
            </a:r>
            <a:r>
              <a:rPr lang="zh-CN" altLang="en-US" dirty="0"/>
              <a:t>）、一致性（</a:t>
            </a:r>
            <a:r>
              <a:rPr lang="en-US" altLang="zh-CN" dirty="0"/>
              <a:t>Consistency</a:t>
            </a:r>
            <a:r>
              <a:rPr lang="zh-CN" altLang="en-US" dirty="0"/>
              <a:t>）、隔离性（</a:t>
            </a:r>
            <a:r>
              <a:rPr lang="en-US" altLang="zh-CN" dirty="0"/>
              <a:t>Isolation</a:t>
            </a:r>
            <a:r>
              <a:rPr lang="zh-CN" altLang="en-US" dirty="0"/>
              <a:t>）、持久性（</a:t>
            </a:r>
            <a:r>
              <a:rPr lang="en-US" altLang="zh-CN" dirty="0"/>
              <a:t>Durability</a:t>
            </a:r>
            <a:r>
              <a:rPr lang="zh-CN" altLang="en-US" dirty="0"/>
              <a:t>）</a:t>
            </a:r>
            <a:r>
              <a:rPr lang="zh-CN" altLang="en-US" dirty="0" smtClean="0"/>
              <a:t>。</a:t>
            </a:r>
            <a:endParaRPr lang="en-US" altLang="zh-CN" dirty="0"/>
          </a:p>
          <a:p>
            <a:endParaRPr lang="zh-CN" altLang="en-US" dirty="0"/>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192" y="457201"/>
            <a:ext cx="17145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16052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NoSQL</a:t>
            </a:r>
            <a:endParaRPr lang="zh-CN" altLang="en-US" dirty="0"/>
          </a:p>
        </p:txBody>
      </p:sp>
      <p:sp>
        <p:nvSpPr>
          <p:cNvPr id="3" name="内容占位符 2"/>
          <p:cNvSpPr>
            <a:spLocks noGrp="1"/>
          </p:cNvSpPr>
          <p:nvPr>
            <p:ph idx="1"/>
          </p:nvPr>
        </p:nvSpPr>
        <p:spPr/>
        <p:txBody>
          <a:bodyPr>
            <a:normAutofit/>
          </a:bodyPr>
          <a:lstStyle/>
          <a:p>
            <a:r>
              <a:rPr lang="zh-CN" altLang="en-US" dirty="0"/>
              <a:t>数据库事务一致性需求</a:t>
            </a:r>
            <a:endParaRPr lang="en-US" altLang="zh-CN" dirty="0"/>
          </a:p>
          <a:p>
            <a:r>
              <a:rPr lang="zh-CN" altLang="en-US" dirty="0"/>
              <a:t>数据库的写实时性和读实时性需求</a:t>
            </a:r>
            <a:endParaRPr lang="en-US" altLang="zh-CN" dirty="0"/>
          </a:p>
          <a:p>
            <a:r>
              <a:rPr lang="zh-CN" altLang="en-US" dirty="0"/>
              <a:t>对复杂的</a:t>
            </a:r>
            <a:r>
              <a:rPr lang="en-US" altLang="zh-CN" b="1" dirty="0"/>
              <a:t>SQL</a:t>
            </a:r>
            <a:r>
              <a:rPr lang="zh-CN" altLang="en-US" dirty="0"/>
              <a:t>查询，特别是多表关联查询的</a:t>
            </a:r>
            <a:r>
              <a:rPr lang="zh-CN" altLang="en-US" dirty="0" smtClean="0"/>
              <a:t>需求</a:t>
            </a:r>
            <a:endParaRPr lang="en-US" altLang="zh-CN" dirty="0" smtClean="0"/>
          </a:p>
          <a:p>
            <a:pPr marL="0" indent="0">
              <a:buNone/>
            </a:pPr>
            <a:endParaRPr lang="en-US" altLang="zh-CN" dirty="0"/>
          </a:p>
          <a:p>
            <a:r>
              <a:rPr lang="zh-CN" altLang="en-US" dirty="0" smtClean="0"/>
              <a:t>以</a:t>
            </a:r>
            <a:r>
              <a:rPr lang="en-US" altLang="zh-CN" dirty="0"/>
              <a:t>key/value</a:t>
            </a:r>
            <a:r>
              <a:rPr lang="zh-CN" altLang="en-US" dirty="0"/>
              <a:t>为基础，支持通过</a:t>
            </a:r>
            <a:r>
              <a:rPr lang="en-US" altLang="zh-CN" dirty="0"/>
              <a:t>key</a:t>
            </a:r>
            <a:r>
              <a:rPr lang="zh-CN" altLang="en-US" dirty="0"/>
              <a:t>进行</a:t>
            </a:r>
            <a:r>
              <a:rPr lang="zh-CN" altLang="en-US" dirty="0" smtClean="0"/>
              <a:t>查找</a:t>
            </a:r>
            <a:endParaRPr lang="en-US" altLang="zh-CN" dirty="0" smtClean="0"/>
          </a:p>
          <a:p>
            <a:r>
              <a:rPr lang="en-US" altLang="zh-CN" dirty="0"/>
              <a:t>HTTP/REST</a:t>
            </a:r>
            <a:r>
              <a:rPr lang="zh-CN" altLang="en-US" dirty="0"/>
              <a:t>或很容易编程的</a:t>
            </a:r>
            <a:r>
              <a:rPr lang="en-US" altLang="zh-CN" dirty="0"/>
              <a:t>API </a:t>
            </a:r>
            <a:endParaRPr lang="en-US" altLang="zh-CN" dirty="0" smtClean="0"/>
          </a:p>
          <a:p>
            <a:r>
              <a:rPr lang="zh-CN" altLang="en-US" dirty="0"/>
              <a:t>水平</a:t>
            </a:r>
            <a:r>
              <a:rPr lang="zh-CN" altLang="en-US" dirty="0" smtClean="0"/>
              <a:t>扩展、</a:t>
            </a:r>
            <a:r>
              <a:rPr lang="zh-CN" altLang="en-US" dirty="0"/>
              <a:t>内置复制</a:t>
            </a:r>
            <a:endParaRPr lang="en-US" altLang="zh-CN" dirty="0" smtClean="0"/>
          </a:p>
          <a:p>
            <a:r>
              <a:rPr lang="zh-CN" altLang="en-US" dirty="0"/>
              <a:t>支持</a:t>
            </a:r>
            <a:r>
              <a:rPr lang="en-US" altLang="zh-CN" dirty="0" err="1"/>
              <a:t>MapReduce</a:t>
            </a:r>
            <a:r>
              <a:rPr lang="zh-CN" altLang="en-US" dirty="0"/>
              <a:t>的风格的</a:t>
            </a:r>
            <a:r>
              <a:rPr lang="zh-CN" altLang="en-US" dirty="0" smtClean="0"/>
              <a:t>编程</a:t>
            </a:r>
            <a:endParaRPr lang="en-US" altLang="zh-CN" dirty="0" smtClean="0"/>
          </a:p>
          <a:p>
            <a:endParaRPr lang="en-US" altLang="zh-CN" dirty="0"/>
          </a:p>
          <a:p>
            <a:endParaRPr lang="en-US" altLang="zh-CN" dirty="0" smtClean="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8936733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062" y="1373423"/>
            <a:ext cx="7272808" cy="5059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49777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7544" y="1916832"/>
            <a:ext cx="8229600" cy="4752528"/>
          </a:xfrm>
        </p:spPr>
        <p:txBody>
          <a:bodyPr>
            <a:normAutofit/>
          </a:bodyPr>
          <a:lstStyle/>
          <a:p>
            <a:pPr lvl="1" algn="just"/>
            <a:r>
              <a:rPr lang="zh-CN" altLang="en-US" dirty="0" smtClean="0"/>
              <a:t>业务数据量激增（百万亿条记录，</a:t>
            </a:r>
            <a:r>
              <a:rPr lang="en-US" altLang="zh-CN" dirty="0" smtClean="0"/>
              <a:t>PB</a:t>
            </a:r>
            <a:r>
              <a:rPr lang="zh-CN" altLang="en-US" dirty="0" smtClean="0"/>
              <a:t>级的数据存储）；</a:t>
            </a:r>
            <a:endParaRPr lang="en-US" altLang="zh-CN" dirty="0" smtClean="0"/>
          </a:p>
          <a:p>
            <a:pPr lvl="1" algn="just"/>
            <a:r>
              <a:rPr lang="zh-CN" altLang="en-US" dirty="0" smtClean="0"/>
              <a:t>基于关系数据库的数据查询、建模分析，涉及到表内、表间的若干次链接，特别是数据变化迅速的情况，数据库性能衰退严重；</a:t>
            </a:r>
            <a:endParaRPr lang="en-US" altLang="zh-CN" dirty="0" smtClean="0"/>
          </a:p>
          <a:p>
            <a:pPr lvl="1" algn="just"/>
            <a:r>
              <a:rPr lang="zh-CN" altLang="en-US" dirty="0" smtClean="0"/>
              <a:t>基于关系数据库的情报分析，需要大量的人为干预到表的链接、记录选择的工作中。</a:t>
            </a:r>
            <a:endParaRPr lang="en-US" altLang="zh-CN" dirty="0" smtClean="0"/>
          </a:p>
          <a:p>
            <a:pPr algn="just"/>
            <a:r>
              <a:rPr lang="zh-CN" altLang="en-US" dirty="0" smtClean="0"/>
              <a:t>图数据库优势</a:t>
            </a:r>
            <a:endParaRPr lang="en-US" altLang="zh-CN" dirty="0" smtClean="0"/>
          </a:p>
          <a:p>
            <a:pPr lvl="1" algn="just"/>
            <a:r>
              <a:rPr lang="zh-CN" altLang="en-US" dirty="0" smtClean="0"/>
              <a:t>图数据库应用图论存储实体之间的关系信息，善于处理大量复杂、互连接、低结构化的数据；</a:t>
            </a:r>
            <a:endParaRPr lang="en-US" altLang="zh-CN" dirty="0" smtClean="0"/>
          </a:p>
          <a:p>
            <a:pPr lvl="1" algn="just"/>
            <a:r>
              <a:rPr lang="zh-CN" altLang="en-US" dirty="0" smtClean="0"/>
              <a:t>图数据库专著于构建关系图谱，易实现快速的实体遍历，方便情报分析中的实体关系分析。</a:t>
            </a:r>
            <a:endParaRPr lang="en-US" altLang="zh-CN" dirty="0" smtClean="0"/>
          </a:p>
        </p:txBody>
      </p:sp>
      <p:sp>
        <p:nvSpPr>
          <p:cNvPr id="3" name="标题 2"/>
          <p:cNvSpPr>
            <a:spLocks noGrp="1"/>
          </p:cNvSpPr>
          <p:nvPr>
            <p:ph type="title"/>
          </p:nvPr>
        </p:nvSpPr>
        <p:spPr/>
        <p:txBody>
          <a:bodyPr/>
          <a:lstStyle/>
          <a:p>
            <a:r>
              <a:rPr lang="zh-CN" altLang="en-US" dirty="0" smtClean="0"/>
              <a:t>图数据库</a:t>
            </a:r>
            <a:endParaRPr lang="zh-CN" altLang="en-US" dirty="0"/>
          </a:p>
        </p:txBody>
      </p:sp>
    </p:spTree>
    <p:extLst>
      <p:ext uri="{BB962C8B-B14F-4D97-AF65-F5344CB8AC3E}">
        <p14:creationId xmlns:p14="http://schemas.microsoft.com/office/powerpoint/2010/main" val="39628196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772816"/>
            <a:ext cx="8229600" cy="5085184"/>
          </a:xfrm>
        </p:spPr>
        <p:txBody>
          <a:bodyPr>
            <a:normAutofit fontScale="92500" lnSpcReduction="20000"/>
          </a:bodyPr>
          <a:lstStyle/>
          <a:p>
            <a:pPr lvl="1" algn="just"/>
            <a:r>
              <a:rPr lang="en-US" altLang="zh-CN" dirty="0" smtClean="0"/>
              <a:t>Neo4j</a:t>
            </a:r>
          </a:p>
          <a:p>
            <a:pPr marL="393192" lvl="1" indent="0" algn="just">
              <a:buNone/>
            </a:pPr>
            <a:r>
              <a:rPr lang="en-US" altLang="zh-CN" dirty="0"/>
              <a:t>Neo4J</a:t>
            </a:r>
            <a:r>
              <a:rPr lang="zh-CN" altLang="en-US" dirty="0"/>
              <a:t>属于开源项目</a:t>
            </a:r>
            <a:r>
              <a:rPr lang="zh-CN" altLang="en-US" dirty="0" smtClean="0"/>
              <a:t>，主要支持</a:t>
            </a:r>
            <a:r>
              <a:rPr lang="en-US" altLang="zh-CN" dirty="0" smtClean="0"/>
              <a:t>java</a:t>
            </a:r>
            <a:r>
              <a:rPr lang="zh-CN" altLang="en-US" dirty="0" smtClean="0"/>
              <a:t>的开发，及</a:t>
            </a:r>
            <a:r>
              <a:rPr lang="en-US" altLang="zh-CN" dirty="0" smtClean="0"/>
              <a:t>python</a:t>
            </a:r>
            <a:r>
              <a:rPr lang="zh-CN" altLang="en-US" dirty="0" smtClean="0"/>
              <a:t>、</a:t>
            </a:r>
            <a:r>
              <a:rPr lang="en-US" altLang="zh-CN" dirty="0" smtClean="0"/>
              <a:t>ruby</a:t>
            </a:r>
            <a:r>
              <a:rPr lang="zh-CN" altLang="en-US" dirty="0" smtClean="0"/>
              <a:t>等脚本。它将</a:t>
            </a:r>
            <a:r>
              <a:rPr lang="zh-CN" altLang="en-US" dirty="0"/>
              <a:t>结构化数据存储在网络</a:t>
            </a:r>
            <a:r>
              <a:rPr lang="zh-CN" altLang="en-US" dirty="0" smtClean="0"/>
              <a:t>上，工作</a:t>
            </a:r>
            <a:r>
              <a:rPr lang="zh-CN" altLang="en-US" dirty="0"/>
              <a:t>在一个面向对象的、灵活的网络结构</a:t>
            </a:r>
            <a:r>
              <a:rPr lang="zh-CN" altLang="en-US" dirty="0" smtClean="0"/>
              <a:t>下。</a:t>
            </a:r>
            <a:r>
              <a:rPr lang="en-US" altLang="zh-CN" dirty="0" smtClean="0"/>
              <a:t>Neo4j</a:t>
            </a:r>
            <a:r>
              <a:rPr lang="zh-CN" altLang="en-US" dirty="0"/>
              <a:t>因其嵌入式、高性能、轻量级等优势</a:t>
            </a:r>
            <a:r>
              <a:rPr lang="zh-CN" altLang="en-US" dirty="0" smtClean="0"/>
              <a:t>，被受关注。</a:t>
            </a:r>
            <a:endParaRPr lang="en-US" altLang="zh-CN" dirty="0" smtClean="0"/>
          </a:p>
          <a:p>
            <a:pPr lvl="1" algn="just"/>
            <a:r>
              <a:rPr lang="en-US" altLang="zh-CN" dirty="0" err="1"/>
              <a:t>AllegroGraph</a:t>
            </a:r>
            <a:endParaRPr lang="en-US" altLang="zh-CN" dirty="0"/>
          </a:p>
          <a:p>
            <a:pPr marL="393192" lvl="1" indent="0" algn="just">
              <a:buNone/>
            </a:pPr>
            <a:r>
              <a:rPr lang="zh-CN" altLang="en-US" dirty="0"/>
              <a:t>是一个基于</a:t>
            </a:r>
            <a:r>
              <a:rPr lang="en-US" altLang="zh-CN" dirty="0"/>
              <a:t>W3c</a:t>
            </a:r>
            <a:r>
              <a:rPr lang="zh-CN" altLang="en-US" dirty="0"/>
              <a:t>标准的为资源描述框架（</a:t>
            </a:r>
            <a:r>
              <a:rPr lang="en-US" altLang="zh-CN" dirty="0"/>
              <a:t>RDF</a:t>
            </a:r>
            <a:r>
              <a:rPr lang="zh-CN" altLang="en-US" dirty="0"/>
              <a:t>）构建的图形数据库。它为处理链接数据和</a:t>
            </a:r>
            <a:r>
              <a:rPr lang="en-US" altLang="zh-CN" dirty="0"/>
              <a:t>Web</a:t>
            </a:r>
            <a:r>
              <a:rPr lang="zh-CN" altLang="en-US" dirty="0"/>
              <a:t>语义而设计，支持</a:t>
            </a:r>
            <a:r>
              <a:rPr lang="en-US" altLang="zh-CN" dirty="0"/>
              <a:t>SPARQL</a:t>
            </a:r>
            <a:r>
              <a:rPr lang="zh-CN" altLang="en-US" dirty="0"/>
              <a:t>、</a:t>
            </a:r>
            <a:r>
              <a:rPr lang="en-US" altLang="zh-CN" dirty="0"/>
              <a:t>RDFS++</a:t>
            </a:r>
            <a:r>
              <a:rPr lang="zh-CN" altLang="en-US" dirty="0"/>
              <a:t>和</a:t>
            </a:r>
            <a:r>
              <a:rPr lang="en-US" altLang="zh-CN" dirty="0"/>
              <a:t>Prolog</a:t>
            </a:r>
            <a:r>
              <a:rPr lang="zh-CN" altLang="en-US" dirty="0" smtClean="0"/>
              <a:t>。</a:t>
            </a:r>
            <a:endParaRPr lang="en-US" altLang="zh-CN" dirty="0"/>
          </a:p>
          <a:p>
            <a:pPr lvl="1" algn="just"/>
            <a:r>
              <a:rPr lang="en-US" altLang="zh-CN" dirty="0" err="1"/>
              <a:t>InfiniteGraph</a:t>
            </a:r>
            <a:endParaRPr lang="en-US" altLang="zh-CN" dirty="0"/>
          </a:p>
          <a:p>
            <a:pPr marL="393192" lvl="1" indent="0" algn="just">
              <a:buNone/>
            </a:pPr>
            <a:r>
              <a:rPr lang="zh-CN" altLang="en-US" dirty="0"/>
              <a:t>基于</a:t>
            </a:r>
            <a:r>
              <a:rPr lang="en-US" altLang="zh-CN" dirty="0"/>
              <a:t>Java</a:t>
            </a:r>
            <a:r>
              <a:rPr lang="zh-CN" altLang="en-US" dirty="0"/>
              <a:t>实现，需要作为服务项目加以安装，目标是构建“分布式的图形数据库”</a:t>
            </a:r>
            <a:r>
              <a:rPr lang="zh-CN" altLang="en-US" dirty="0" smtClean="0"/>
              <a:t>。</a:t>
            </a:r>
            <a:endParaRPr lang="zh-CN" altLang="en-US" dirty="0"/>
          </a:p>
          <a:p>
            <a:pPr lvl="1" algn="just"/>
            <a:r>
              <a:rPr lang="en-US" altLang="zh-CN" dirty="0"/>
              <a:t>DEX</a:t>
            </a:r>
          </a:p>
          <a:p>
            <a:pPr marL="393192" lvl="1" indent="0" algn="just">
              <a:buNone/>
            </a:pPr>
            <a:r>
              <a:rPr lang="en-US" altLang="zh-CN" dirty="0"/>
              <a:t>DEX</a:t>
            </a:r>
            <a:r>
              <a:rPr lang="zh-CN" altLang="en-US" dirty="0"/>
              <a:t>具备高性能及优秀可扩展性的数据库，支持</a:t>
            </a:r>
            <a:r>
              <a:rPr lang="en-US" altLang="zh-CN" dirty="0"/>
              <a:t>Java</a:t>
            </a:r>
            <a:r>
              <a:rPr lang="zh-CN" altLang="en-US" dirty="0"/>
              <a:t>及</a:t>
            </a:r>
            <a:r>
              <a:rPr lang="en-US" altLang="zh-CN" dirty="0" err="1"/>
              <a:t>.Net</a:t>
            </a:r>
            <a:r>
              <a:rPr lang="zh-CN" altLang="en-US" dirty="0"/>
              <a:t>编程</a:t>
            </a:r>
            <a:r>
              <a:rPr lang="zh-CN" altLang="en-US" dirty="0" smtClean="0"/>
              <a:t>。</a:t>
            </a:r>
            <a:endParaRPr lang="en-US" altLang="zh-CN" dirty="0" smtClean="0"/>
          </a:p>
          <a:p>
            <a:pPr lvl="1" algn="just"/>
            <a:r>
              <a:rPr lang="en-US" altLang="zh-CN" dirty="0" err="1" smtClean="0"/>
              <a:t>FlockDB</a:t>
            </a:r>
            <a:endParaRPr lang="en-US" altLang="zh-CN" dirty="0" smtClean="0"/>
          </a:p>
          <a:p>
            <a:pPr marL="393192" lvl="1" indent="0" algn="just">
              <a:buNone/>
            </a:pPr>
            <a:r>
              <a:rPr lang="en-US" altLang="zh-CN" dirty="0" smtClean="0"/>
              <a:t>Twitter</a:t>
            </a:r>
            <a:r>
              <a:rPr lang="zh-CN" altLang="en-US" dirty="0"/>
              <a:t>为进行关系数据分析而</a:t>
            </a:r>
            <a:r>
              <a:rPr lang="zh-CN" altLang="en-US" dirty="0" smtClean="0"/>
              <a:t>构建图数据库的，由于其存储的简洁性，能支持高速</a:t>
            </a:r>
            <a:r>
              <a:rPr lang="zh-CN" altLang="en-US" dirty="0"/>
              <a:t>增</a:t>
            </a:r>
            <a:r>
              <a:rPr lang="en-US" altLang="zh-CN" dirty="0"/>
              <a:t>/</a:t>
            </a:r>
            <a:r>
              <a:rPr lang="zh-CN" altLang="en-US" dirty="0"/>
              <a:t>册</a:t>
            </a:r>
            <a:r>
              <a:rPr lang="en-US" altLang="zh-CN" dirty="0"/>
              <a:t>/</a:t>
            </a:r>
            <a:r>
              <a:rPr lang="zh-CN" altLang="en-US" dirty="0"/>
              <a:t>改</a:t>
            </a:r>
            <a:r>
              <a:rPr lang="zh-CN" altLang="en-US" dirty="0" smtClean="0"/>
              <a:t>操作，及超</a:t>
            </a:r>
            <a:r>
              <a:rPr lang="zh-CN" altLang="en-US" dirty="0"/>
              <a:t>大规模邻接矩阵</a:t>
            </a:r>
            <a:r>
              <a:rPr lang="zh-CN" altLang="en-US" dirty="0" smtClean="0"/>
              <a:t>查询。</a:t>
            </a:r>
            <a:endParaRPr lang="en-US" altLang="zh-CN" dirty="0" smtClean="0"/>
          </a:p>
          <a:p>
            <a:pPr marL="393192" lvl="1" indent="0">
              <a:buNone/>
            </a:pPr>
            <a:endParaRPr lang="en-US" altLang="zh-CN" dirty="0" smtClean="0"/>
          </a:p>
          <a:p>
            <a:pPr marL="393192" lvl="1" indent="0">
              <a:buNone/>
            </a:pPr>
            <a:endParaRPr lang="en-US" altLang="zh-CN" dirty="0" smtClean="0"/>
          </a:p>
        </p:txBody>
      </p:sp>
      <p:sp>
        <p:nvSpPr>
          <p:cNvPr id="3" name="标题 2"/>
          <p:cNvSpPr>
            <a:spLocks noGrp="1"/>
          </p:cNvSpPr>
          <p:nvPr>
            <p:ph type="title"/>
          </p:nvPr>
        </p:nvSpPr>
        <p:spPr/>
        <p:txBody>
          <a:bodyPr/>
          <a:lstStyle/>
          <a:p>
            <a:r>
              <a:rPr lang="zh-CN" altLang="en-US" dirty="0"/>
              <a:t>目前热门的图数据库</a:t>
            </a:r>
            <a:endParaRPr lang="en-US" altLang="zh-CN" dirty="0"/>
          </a:p>
        </p:txBody>
      </p:sp>
    </p:spTree>
    <p:extLst>
      <p:ext uri="{BB962C8B-B14F-4D97-AF65-F5344CB8AC3E}">
        <p14:creationId xmlns:p14="http://schemas.microsoft.com/office/powerpoint/2010/main" val="11624690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935480"/>
            <a:ext cx="8229600" cy="4733880"/>
          </a:xfrm>
        </p:spPr>
        <p:txBody>
          <a:bodyPr>
            <a:normAutofit fontScale="92500" lnSpcReduction="10000"/>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Neo4j</a:t>
            </a:r>
            <a:r>
              <a:rPr lang="zh-CN" altLang="zh-CN" dirty="0"/>
              <a:t>是</a:t>
            </a:r>
            <a:r>
              <a:rPr lang="zh-CN" altLang="en-US" dirty="0"/>
              <a:t>现今</a:t>
            </a:r>
            <a:r>
              <a:rPr lang="zh-CN" altLang="zh-CN" dirty="0"/>
              <a:t>人气最高的图形数据库。从名称我们就能看出</a:t>
            </a:r>
            <a:r>
              <a:rPr lang="en-US" altLang="zh-CN" dirty="0"/>
              <a:t>Neo4j</a:t>
            </a:r>
            <a:r>
              <a:rPr lang="zh-CN" altLang="zh-CN" dirty="0"/>
              <a:t>在设计上主要考虑到</a:t>
            </a:r>
            <a:r>
              <a:rPr lang="en-US" altLang="zh-CN" dirty="0"/>
              <a:t>Java</a:t>
            </a:r>
            <a:r>
              <a:rPr lang="zh-CN" altLang="zh-CN" dirty="0"/>
              <a:t>应用程序的实际需求，同时它也支持</a:t>
            </a:r>
            <a:r>
              <a:rPr lang="en-US" altLang="zh-CN" dirty="0"/>
              <a:t>Python</a:t>
            </a:r>
            <a:r>
              <a:rPr lang="zh-CN" altLang="zh-CN" dirty="0"/>
              <a:t>调用。</a:t>
            </a:r>
          </a:p>
          <a:p>
            <a:endParaRPr lang="en-US" altLang="zh-CN" dirty="0" smtClean="0"/>
          </a:p>
        </p:txBody>
      </p:sp>
      <p:sp>
        <p:nvSpPr>
          <p:cNvPr id="3" name="标题 2"/>
          <p:cNvSpPr>
            <a:spLocks noGrp="1"/>
          </p:cNvSpPr>
          <p:nvPr>
            <p:ph type="title"/>
          </p:nvPr>
        </p:nvSpPr>
        <p:spPr/>
        <p:txBody>
          <a:bodyPr/>
          <a:lstStyle/>
          <a:p>
            <a:r>
              <a:rPr lang="zh-CN" altLang="en-US" dirty="0"/>
              <a:t>目前热门的图数据库对比</a:t>
            </a:r>
          </a:p>
        </p:txBody>
      </p:sp>
      <p:graphicFrame>
        <p:nvGraphicFramePr>
          <p:cNvPr id="4" name="表格 3"/>
          <p:cNvGraphicFramePr>
            <a:graphicFrameLocks noGrp="1"/>
          </p:cNvGraphicFramePr>
          <p:nvPr>
            <p:extLst>
              <p:ext uri="{D42A27DB-BD31-4B8C-83A1-F6EECF244321}">
                <p14:modId xmlns:p14="http://schemas.microsoft.com/office/powerpoint/2010/main" val="2746164857"/>
              </p:ext>
            </p:extLst>
          </p:nvPr>
        </p:nvGraphicFramePr>
        <p:xfrm>
          <a:off x="467544" y="1772816"/>
          <a:ext cx="8208913" cy="3395641"/>
        </p:xfrm>
        <a:graphic>
          <a:graphicData uri="http://schemas.openxmlformats.org/drawingml/2006/table">
            <a:tbl>
              <a:tblPr>
                <a:effectLst/>
              </a:tblPr>
              <a:tblGrid>
                <a:gridCol w="1584176"/>
                <a:gridCol w="1280734"/>
                <a:gridCol w="1671594"/>
                <a:gridCol w="1656184"/>
                <a:gridCol w="936104"/>
                <a:gridCol w="1080121"/>
              </a:tblGrid>
              <a:tr h="811727">
                <a:tc>
                  <a:txBody>
                    <a:bodyPr/>
                    <a:lstStyle/>
                    <a:p>
                      <a:pPr algn="ctr" fontAlgn="base">
                        <a:spcBef>
                          <a:spcPts val="720"/>
                        </a:spcBef>
                        <a:spcAft>
                          <a:spcPts val="1440"/>
                        </a:spcAft>
                      </a:pPr>
                      <a:r>
                        <a:rPr lang="en-US" sz="1800" baseline="0" dirty="0">
                          <a:solidFill>
                            <a:schemeClr val="tx1"/>
                          </a:solidFill>
                          <a:effectLst/>
                          <a:latin typeface="Times New Roman" panose="02020603050405020304" pitchFamily="18" charset="0"/>
                        </a:rPr>
                        <a:t/>
                      </a:r>
                      <a:br>
                        <a:rPr lang="en-US" sz="1800" baseline="0" dirty="0">
                          <a:solidFill>
                            <a:schemeClr val="tx1"/>
                          </a:solidFill>
                          <a:effectLst/>
                          <a:latin typeface="Times New Roman" panose="02020603050405020304" pitchFamily="18" charset="0"/>
                        </a:rPr>
                      </a:br>
                      <a:endParaRPr lang="en-US" sz="1800" baseline="0" dirty="0">
                        <a:solidFill>
                          <a:schemeClr val="tx1"/>
                        </a:solidFill>
                        <a:effectLst/>
                        <a:latin typeface="Times New Roman" panose="02020603050405020304" pitchFamily="18" charset="0"/>
                      </a:endParaRPr>
                    </a:p>
                  </a:txBody>
                  <a:tcPr marL="76200" marR="76200" anchor="b">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fontAlgn="base">
                        <a:spcBef>
                          <a:spcPts val="720"/>
                        </a:spcBef>
                        <a:spcAft>
                          <a:spcPts val="1440"/>
                        </a:spcAft>
                      </a:pPr>
                      <a:r>
                        <a:rPr lang="en-US" altLang="zh-CN" sz="1800" baseline="0" dirty="0" smtClean="0">
                          <a:solidFill>
                            <a:schemeClr val="tx1"/>
                          </a:solidFill>
                          <a:effectLst/>
                          <a:latin typeface="Times New Roman" panose="02020603050405020304" pitchFamily="18" charset="0"/>
                          <a:ea typeface="Arial Unicode MS" pitchFamily="34" charset="-122"/>
                          <a:cs typeface="Arial Unicode MS" pitchFamily="34" charset="-122"/>
                        </a:rPr>
                        <a:t>Neo4j</a:t>
                      </a:r>
                      <a:endParaRPr lang="en-US" sz="1800" baseline="0" dirty="0">
                        <a:solidFill>
                          <a:schemeClr val="tx1"/>
                        </a:solidFill>
                        <a:effectLst/>
                        <a:latin typeface="Times New Roman" panose="02020603050405020304" pitchFamily="18" charset="0"/>
                        <a:ea typeface="Arial Unicode MS" pitchFamily="34" charset="-122"/>
                        <a:cs typeface="Arial Unicode MS" pitchFamily="34" charset="-122"/>
                      </a:endParaRP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720"/>
                        </a:spcBef>
                        <a:spcAft>
                          <a:spcPts val="1440"/>
                        </a:spcAft>
                        <a:buClrTx/>
                        <a:buSzTx/>
                        <a:buFontTx/>
                        <a:buNone/>
                        <a:tabLst/>
                        <a:defRPr/>
                      </a:pPr>
                      <a:r>
                        <a:rPr kumimoji="0" lang="en-US" altLang="zh-CN" sz="1800" kern="1200" baseline="0" dirty="0" err="1" smtClean="0">
                          <a:solidFill>
                            <a:schemeClr val="tx1"/>
                          </a:solidFill>
                          <a:effectLst/>
                          <a:latin typeface="Times New Roman" panose="02020603050405020304" pitchFamily="18" charset="0"/>
                          <a:ea typeface="Arial Unicode MS" pitchFamily="34" charset="-122"/>
                          <a:cs typeface="Arial Unicode MS" pitchFamily="34" charset="-122"/>
                        </a:rPr>
                        <a:t>AllegroGraph</a:t>
                      </a:r>
                      <a:endParaRPr kumimoji="0" lang="zh-CN" altLang="en-US" sz="1800" kern="1200" baseline="0" dirty="0">
                        <a:solidFill>
                          <a:schemeClr val="tx1"/>
                        </a:solidFill>
                        <a:effectLst/>
                        <a:latin typeface="Times New Roman" panose="02020603050405020304" pitchFamily="18" charset="0"/>
                        <a:ea typeface="Arial Unicode MS" pitchFamily="34" charset="-122"/>
                        <a:cs typeface="Arial Unicode MS" pitchFamily="34" charset="-122"/>
                      </a:endParaRPr>
                    </a:p>
                  </a:txBody>
                  <a:tcPr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720"/>
                        </a:spcBef>
                        <a:spcAft>
                          <a:spcPts val="1440"/>
                        </a:spcAft>
                        <a:buClrTx/>
                        <a:buSzTx/>
                        <a:buFontTx/>
                        <a:buNone/>
                        <a:tabLst/>
                        <a:defRPr/>
                      </a:pPr>
                      <a:r>
                        <a:rPr lang="en-US" altLang="zh-CN" sz="1800" baseline="0" dirty="0" err="1" smtClean="0">
                          <a:solidFill>
                            <a:schemeClr val="tx1"/>
                          </a:solidFill>
                          <a:effectLst/>
                          <a:latin typeface="Times New Roman" panose="02020603050405020304" pitchFamily="18" charset="0"/>
                          <a:ea typeface="Arial Unicode MS" pitchFamily="34" charset="-122"/>
                          <a:cs typeface="Arial Unicode MS" pitchFamily="34" charset="-122"/>
                        </a:rPr>
                        <a:t>InfiniteGraph</a:t>
                      </a:r>
                      <a:endParaRPr lang="en-US" sz="1800" baseline="0" dirty="0">
                        <a:solidFill>
                          <a:schemeClr val="tx1"/>
                        </a:solidFill>
                        <a:effectLst/>
                        <a:latin typeface="Times New Roman" panose="02020603050405020304" pitchFamily="18" charset="0"/>
                        <a:ea typeface="Arial Unicode MS" pitchFamily="34" charset="-122"/>
                        <a:cs typeface="Arial Unicode MS" pitchFamily="34" charset="-122"/>
                      </a:endParaRP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720"/>
                        </a:spcBef>
                        <a:spcAft>
                          <a:spcPts val="1440"/>
                        </a:spcAft>
                        <a:buClrTx/>
                        <a:buSzTx/>
                        <a:buFontTx/>
                        <a:buNone/>
                        <a:tabLst/>
                        <a:defRPr/>
                      </a:pPr>
                      <a:r>
                        <a:rPr lang="en-US" altLang="zh-CN" sz="1800" baseline="0" dirty="0" smtClean="0">
                          <a:solidFill>
                            <a:schemeClr val="tx1"/>
                          </a:solidFill>
                          <a:effectLst/>
                          <a:latin typeface="Times New Roman" panose="02020603050405020304" pitchFamily="18" charset="0"/>
                          <a:ea typeface="Arial Unicode MS" pitchFamily="34" charset="-122"/>
                          <a:cs typeface="Arial Unicode MS" pitchFamily="34" charset="-122"/>
                        </a:rPr>
                        <a:t>DEX</a:t>
                      </a:r>
                      <a:endParaRPr lang="en-US" sz="1800" baseline="0" dirty="0">
                        <a:solidFill>
                          <a:schemeClr val="tx1"/>
                        </a:solidFill>
                        <a:effectLst/>
                        <a:latin typeface="Times New Roman" panose="02020603050405020304" pitchFamily="18" charset="0"/>
                        <a:ea typeface="Arial Unicode MS" pitchFamily="34" charset="-122"/>
                        <a:cs typeface="Arial Unicode MS" pitchFamily="34" charset="-122"/>
                      </a:endParaRP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720"/>
                        </a:spcBef>
                        <a:spcAft>
                          <a:spcPts val="1440"/>
                        </a:spcAft>
                        <a:buClrTx/>
                        <a:buSzTx/>
                        <a:buFontTx/>
                        <a:buNone/>
                        <a:tabLst/>
                        <a:defRPr/>
                      </a:pPr>
                      <a:r>
                        <a:rPr lang="en-US" altLang="zh-CN" sz="1800" baseline="0" dirty="0" err="1" smtClean="0">
                          <a:solidFill>
                            <a:schemeClr val="tx1"/>
                          </a:solidFill>
                          <a:effectLst/>
                          <a:latin typeface="Times New Roman" panose="02020603050405020304" pitchFamily="18" charset="0"/>
                          <a:ea typeface="Arial Unicode MS" pitchFamily="34" charset="-122"/>
                          <a:cs typeface="Arial Unicode MS" pitchFamily="34" charset="-122"/>
                        </a:rPr>
                        <a:t>FlockDB</a:t>
                      </a:r>
                      <a:endParaRPr lang="en-US" sz="1800" baseline="0" dirty="0">
                        <a:solidFill>
                          <a:schemeClr val="tx1"/>
                        </a:solidFill>
                        <a:effectLst/>
                        <a:latin typeface="Times New Roman" panose="02020603050405020304" pitchFamily="18" charset="0"/>
                        <a:ea typeface="Arial Unicode MS" pitchFamily="34" charset="-122"/>
                        <a:cs typeface="Arial Unicode MS" pitchFamily="34" charset="-122"/>
                      </a:endParaRP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r>
              <a:tr h="507329">
                <a:tc>
                  <a:txBody>
                    <a:bodyPr/>
                    <a:lstStyle/>
                    <a:p>
                      <a:pPr algn="ctr" fontAlgn="base">
                        <a:spcBef>
                          <a:spcPts val="720"/>
                        </a:spcBef>
                        <a:spcAft>
                          <a:spcPts val="1440"/>
                        </a:spcAft>
                      </a:pPr>
                      <a:r>
                        <a:rPr lang="zh-CN" altLang="en-US" sz="1800" baseline="0" dirty="0">
                          <a:solidFill>
                            <a:schemeClr val="tx1"/>
                          </a:solidFill>
                          <a:effectLst/>
                          <a:latin typeface="Times New Roman" panose="02020603050405020304" pitchFamily="18" charset="0"/>
                        </a:rPr>
                        <a:t>说明文档质量</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好</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好</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好</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一般</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smtClean="0">
                          <a:solidFill>
                            <a:schemeClr val="tx1"/>
                          </a:solidFill>
                          <a:effectLst/>
                          <a:latin typeface="Times New Roman" panose="02020603050405020304" pitchFamily="18" charset="0"/>
                        </a:rPr>
                        <a:t>好</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r>
              <a:tr h="507329">
                <a:tc>
                  <a:txBody>
                    <a:bodyPr/>
                    <a:lstStyle/>
                    <a:p>
                      <a:pPr algn="ctr" fontAlgn="base">
                        <a:spcBef>
                          <a:spcPts val="720"/>
                        </a:spcBef>
                        <a:spcAft>
                          <a:spcPts val="1440"/>
                        </a:spcAft>
                      </a:pPr>
                      <a:r>
                        <a:rPr lang="zh-CN" altLang="en-US" sz="1800" baseline="0" dirty="0">
                          <a:solidFill>
                            <a:schemeClr val="tx1"/>
                          </a:solidFill>
                          <a:effectLst/>
                          <a:latin typeface="Times New Roman" panose="02020603050405020304" pitchFamily="18" charset="0"/>
                        </a:rPr>
                        <a:t>便携性如何</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好</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差</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差</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好</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smtClean="0">
                          <a:solidFill>
                            <a:schemeClr val="tx1"/>
                          </a:solidFill>
                          <a:effectLst/>
                          <a:latin typeface="Times New Roman" panose="02020603050405020304" pitchFamily="18" charset="0"/>
                        </a:rPr>
                        <a:t>一般</a:t>
                      </a:r>
                      <a:endParaRPr lang="zh-CN" altLang="en-US" sz="1800" baseline="0" dirty="0">
                        <a:solidFill>
                          <a:schemeClr val="tx1"/>
                        </a:solidFill>
                        <a:effectLst/>
                        <a:latin typeface="Times New Roman" panose="02020603050405020304" pitchFamily="18" charset="0"/>
                      </a:endParaRP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r>
              <a:tr h="507329">
                <a:tc>
                  <a:txBody>
                    <a:bodyPr/>
                    <a:lstStyle/>
                    <a:p>
                      <a:pPr algn="ctr">
                        <a:spcAft>
                          <a:spcPts val="0"/>
                        </a:spcAft>
                      </a:pPr>
                      <a:r>
                        <a:rPr lang="zh-CN" altLang="en-US" sz="1800" baseline="0" dirty="0" smtClean="0">
                          <a:solidFill>
                            <a:schemeClr val="tx1"/>
                          </a:solidFill>
                          <a:effectLst/>
                          <a:latin typeface="Times New Roman" panose="02020603050405020304" pitchFamily="18" charset="0"/>
                        </a:rPr>
                        <a:t>支持</a:t>
                      </a:r>
                      <a:r>
                        <a:rPr lang="en-US" sz="1800" baseline="0" dirty="0">
                          <a:solidFill>
                            <a:schemeClr val="tx1"/>
                          </a:solidFill>
                          <a:effectLst/>
                          <a:latin typeface="Times New Roman" panose="02020603050405020304" pitchFamily="18" charset="0"/>
                        </a:rPr>
                        <a:t>Java</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是</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是</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是</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是</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smtClean="0">
                          <a:solidFill>
                            <a:schemeClr val="tx1"/>
                          </a:solidFill>
                          <a:effectLst/>
                          <a:latin typeface="Times New Roman" panose="02020603050405020304" pitchFamily="18" charset="0"/>
                        </a:rPr>
                        <a:t>是</a:t>
                      </a:r>
                      <a:endParaRPr lang="zh-CN" altLang="en-US" sz="1800" baseline="0" dirty="0">
                        <a:solidFill>
                          <a:schemeClr val="tx1"/>
                        </a:solidFill>
                        <a:effectLst/>
                        <a:latin typeface="Times New Roman" panose="02020603050405020304" pitchFamily="18" charset="0"/>
                      </a:endParaRP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r>
              <a:tr h="507329">
                <a:tc>
                  <a:txBody>
                    <a:bodyPr/>
                    <a:lstStyle/>
                    <a:p>
                      <a:pPr algn="ctr">
                        <a:spcAft>
                          <a:spcPts val="0"/>
                        </a:spcAft>
                      </a:pPr>
                      <a:r>
                        <a:rPr lang="zh-CN" altLang="en-US" sz="1800" baseline="0" dirty="0" smtClean="0">
                          <a:solidFill>
                            <a:schemeClr val="tx1"/>
                          </a:solidFill>
                          <a:effectLst/>
                          <a:latin typeface="Times New Roman" panose="02020603050405020304" pitchFamily="18" charset="0"/>
                        </a:rPr>
                        <a:t>是否免费</a:t>
                      </a:r>
                      <a:endParaRPr lang="zh-CN" altLang="en-US" sz="1800" baseline="0" dirty="0">
                        <a:solidFill>
                          <a:schemeClr val="tx1"/>
                        </a:solidFill>
                        <a:effectLst/>
                        <a:latin typeface="Times New Roman" panose="02020603050405020304" pitchFamily="18" charset="0"/>
                      </a:endParaRP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是</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en-US" sz="1800" baseline="0" dirty="0">
                          <a:solidFill>
                            <a:schemeClr val="tx1"/>
                          </a:solidFill>
                          <a:effectLst/>
                          <a:latin typeface="Times New Roman" panose="02020603050405020304" pitchFamily="18" charset="0"/>
                        </a:rPr>
                        <a:t>&lt; 50 M</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en-US" sz="1800" baseline="0" dirty="0">
                          <a:solidFill>
                            <a:schemeClr val="tx1"/>
                          </a:solidFill>
                          <a:effectLst/>
                          <a:latin typeface="Times New Roman" panose="02020603050405020304" pitchFamily="18" charset="0"/>
                        </a:rPr>
                        <a:t>&lt; 1M</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en-US" sz="1800" baseline="0" dirty="0">
                          <a:solidFill>
                            <a:schemeClr val="tx1"/>
                          </a:solidFill>
                          <a:effectLst/>
                          <a:latin typeface="Times New Roman" panose="02020603050405020304" pitchFamily="18" charset="0"/>
                        </a:rPr>
                        <a:t>&lt; 1M</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smtClean="0">
                          <a:solidFill>
                            <a:schemeClr val="tx1"/>
                          </a:solidFill>
                          <a:effectLst/>
                          <a:latin typeface="Times New Roman" panose="02020603050405020304" pitchFamily="18" charset="0"/>
                        </a:rPr>
                        <a:t>是</a:t>
                      </a:r>
                      <a:endParaRPr lang="zh-CN" altLang="en-US" sz="1800" baseline="0" dirty="0">
                        <a:solidFill>
                          <a:schemeClr val="tx1"/>
                        </a:solidFill>
                        <a:effectLst/>
                        <a:latin typeface="Times New Roman" panose="02020603050405020304" pitchFamily="18" charset="0"/>
                      </a:endParaRP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r>
              <a:tr h="554598">
                <a:tc>
                  <a:txBody>
                    <a:bodyPr/>
                    <a:lstStyle/>
                    <a:p>
                      <a:pPr algn="ctr">
                        <a:spcAft>
                          <a:spcPts val="0"/>
                        </a:spcAft>
                      </a:pPr>
                      <a:r>
                        <a:rPr lang="zh-CN" altLang="en-US" sz="1800" baseline="0" dirty="0" smtClean="0">
                          <a:solidFill>
                            <a:schemeClr val="tx1"/>
                          </a:solidFill>
                          <a:effectLst/>
                          <a:latin typeface="Times New Roman" panose="02020603050405020304" pitchFamily="18" charset="0"/>
                        </a:rPr>
                        <a:t>支持</a:t>
                      </a:r>
                      <a:r>
                        <a:rPr lang="zh-CN" altLang="en-US" sz="1800" baseline="0" dirty="0">
                          <a:solidFill>
                            <a:schemeClr val="tx1"/>
                          </a:solidFill>
                          <a:effectLst/>
                          <a:latin typeface="Times New Roman" panose="02020603050405020304" pitchFamily="18" charset="0"/>
                        </a:rPr>
                        <a:t>属性图</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是</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en-US" sz="1800" baseline="0" dirty="0">
                          <a:solidFill>
                            <a:schemeClr val="tx1"/>
                          </a:solidFill>
                          <a:effectLst/>
                          <a:latin typeface="Times New Roman" panose="02020603050405020304" pitchFamily="18" charset="0"/>
                        </a:rPr>
                        <a:t>RDF</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是</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algn="ctr">
                        <a:spcAft>
                          <a:spcPts val="0"/>
                        </a:spcAft>
                      </a:pPr>
                      <a:r>
                        <a:rPr lang="zh-CN" altLang="en-US" sz="1800" baseline="0" dirty="0">
                          <a:solidFill>
                            <a:schemeClr val="tx1"/>
                          </a:solidFill>
                          <a:effectLst/>
                          <a:latin typeface="Times New Roman" panose="02020603050405020304" pitchFamily="18" charset="0"/>
                        </a:rPr>
                        <a:t>是</a:t>
                      </a: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smtClean="0">
                          <a:solidFill>
                            <a:schemeClr val="tx1"/>
                          </a:solidFill>
                          <a:effectLst/>
                          <a:latin typeface="Times New Roman" panose="02020603050405020304" pitchFamily="18" charset="0"/>
                        </a:rPr>
                        <a:t>是</a:t>
                      </a:r>
                      <a:endParaRPr lang="zh-CN" altLang="en-US" sz="1800" baseline="0" dirty="0">
                        <a:solidFill>
                          <a:schemeClr val="tx1"/>
                        </a:solidFill>
                        <a:effectLst/>
                        <a:latin typeface="Times New Roman" panose="02020603050405020304" pitchFamily="18" charset="0"/>
                      </a:endParaRPr>
                    </a:p>
                  </a:txBody>
                  <a:tcPr marL="76200" marR="76200" anchor="ctr">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533414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normAutofit/>
          </a:bodyPr>
          <a:lstStyle/>
          <a:p>
            <a:r>
              <a:rPr lang="zh-CN" altLang="en-US" dirty="0" smtClean="0">
                <a:solidFill>
                  <a:schemeClr val="bg1">
                    <a:lumMod val="65000"/>
                  </a:schemeClr>
                </a:solidFill>
              </a:rPr>
              <a:t>云计算与大数据</a:t>
            </a:r>
            <a:endParaRPr lang="en-US" altLang="zh-CN" dirty="0" smtClean="0">
              <a:solidFill>
                <a:schemeClr val="bg1">
                  <a:lumMod val="65000"/>
                </a:schemeClr>
              </a:solidFill>
            </a:endParaRPr>
          </a:p>
          <a:p>
            <a:pPr lvl="1"/>
            <a:r>
              <a:rPr lang="zh-CN" altLang="en-US" dirty="0" smtClean="0">
                <a:solidFill>
                  <a:schemeClr val="bg1">
                    <a:lumMod val="65000"/>
                  </a:schemeClr>
                </a:solidFill>
              </a:rPr>
              <a:t>大数据出现的背景</a:t>
            </a:r>
            <a:endParaRPr lang="en-US" altLang="zh-CN" dirty="0" smtClean="0">
              <a:solidFill>
                <a:schemeClr val="bg1">
                  <a:lumMod val="65000"/>
                </a:schemeClr>
              </a:solidFill>
            </a:endParaRPr>
          </a:p>
          <a:p>
            <a:pPr lvl="1"/>
            <a:r>
              <a:rPr lang="zh-CN" altLang="en-US" dirty="0" smtClean="0">
                <a:solidFill>
                  <a:schemeClr val="bg1">
                    <a:lumMod val="65000"/>
                  </a:schemeClr>
                </a:solidFill>
              </a:rPr>
              <a:t>云计算与虚拟化</a:t>
            </a:r>
            <a:endParaRPr lang="en-US" altLang="zh-CN" dirty="0" smtClean="0">
              <a:solidFill>
                <a:schemeClr val="bg1">
                  <a:lumMod val="65000"/>
                </a:schemeClr>
              </a:solidFill>
            </a:endParaRPr>
          </a:p>
          <a:p>
            <a:pPr lvl="1"/>
            <a:r>
              <a:rPr lang="zh-CN" altLang="en-US" dirty="0">
                <a:solidFill>
                  <a:schemeClr val="bg1">
                    <a:lumMod val="65000"/>
                  </a:schemeClr>
                </a:solidFill>
              </a:rPr>
              <a:t>大</a:t>
            </a:r>
            <a:r>
              <a:rPr lang="zh-CN" altLang="en-US" dirty="0" smtClean="0">
                <a:solidFill>
                  <a:schemeClr val="bg1">
                    <a:lumMod val="65000"/>
                  </a:schemeClr>
                </a:solidFill>
              </a:rPr>
              <a:t>数据概述</a:t>
            </a:r>
            <a:endParaRPr lang="en-US" altLang="zh-CN" dirty="0" smtClean="0">
              <a:solidFill>
                <a:schemeClr val="bg1">
                  <a:lumMod val="65000"/>
                </a:schemeClr>
              </a:solidFill>
            </a:endParaRPr>
          </a:p>
          <a:p>
            <a:pPr lvl="1"/>
            <a:r>
              <a:rPr lang="en-US" altLang="zh-CN" dirty="0">
                <a:solidFill>
                  <a:schemeClr val="bg1">
                    <a:lumMod val="65000"/>
                  </a:schemeClr>
                </a:solidFill>
              </a:rPr>
              <a:t>NoSQL</a:t>
            </a:r>
            <a:endParaRPr lang="en-US" altLang="zh-CN" dirty="0" smtClean="0">
              <a:solidFill>
                <a:schemeClr val="bg1">
                  <a:lumMod val="65000"/>
                </a:schemeClr>
              </a:solidFill>
            </a:endParaRPr>
          </a:p>
          <a:p>
            <a:pPr lvl="1"/>
            <a:r>
              <a:rPr lang="zh-CN" altLang="en-US" dirty="0" smtClean="0"/>
              <a:t>案例解析</a:t>
            </a:r>
            <a:endParaRPr lang="en-US" altLang="zh-CN" dirty="0" smtClean="0"/>
          </a:p>
          <a:p>
            <a:pPr lvl="1"/>
            <a:endParaRPr lang="en-US" altLang="zh-CN" dirty="0" smtClean="0"/>
          </a:p>
          <a:p>
            <a:pPr lvl="1"/>
            <a:endParaRPr lang="en-US" altLang="zh-CN" dirty="0" smtClean="0"/>
          </a:p>
        </p:txBody>
      </p:sp>
    </p:spTree>
    <p:extLst>
      <p:ext uri="{BB962C8B-B14F-4D97-AF65-F5344CB8AC3E}">
        <p14:creationId xmlns:p14="http://schemas.microsoft.com/office/powerpoint/2010/main" val="995131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信息技术加速中国发展</a:t>
            </a:r>
          </a:p>
        </p:txBody>
      </p:sp>
      <p:sp>
        <p:nvSpPr>
          <p:cNvPr id="3" name="内容占位符 2"/>
          <p:cNvSpPr>
            <a:spLocks noGrp="1"/>
          </p:cNvSpPr>
          <p:nvPr>
            <p:ph idx="1"/>
          </p:nvPr>
        </p:nvSpPr>
        <p:spPr>
          <a:xfrm>
            <a:off x="982133" y="1463227"/>
            <a:ext cx="7704667" cy="4382683"/>
          </a:xfrm>
        </p:spPr>
        <p:txBody>
          <a:bodyPr/>
          <a:lstStyle/>
          <a:p>
            <a:r>
              <a:rPr lang="zh-CN" altLang="en-US" sz="2000" dirty="0"/>
              <a:t>改革开放三十多年来，中国走过了美国等资本主义国家上百年才走完的发展道路，信息技术</a:t>
            </a:r>
            <a:r>
              <a:rPr lang="zh-CN" altLang="en-US" sz="2000" dirty="0" smtClean="0"/>
              <a:t>在</a:t>
            </a:r>
            <a:r>
              <a:rPr lang="zh-CN" altLang="en-US" sz="2000" dirty="0"/>
              <a:t>我</a:t>
            </a:r>
            <a:r>
              <a:rPr lang="zh-CN" altLang="en-US" sz="2000" dirty="0" smtClean="0"/>
              <a:t>国的</a:t>
            </a:r>
            <a:r>
              <a:rPr lang="zh-CN" altLang="en-US" sz="2000" dirty="0"/>
              <a:t>发展功不可没。</a:t>
            </a:r>
          </a:p>
          <a:p>
            <a:endParaRPr lang="zh-CN" altLang="en-US" dirty="0"/>
          </a:p>
        </p:txBody>
      </p:sp>
      <p:sp>
        <p:nvSpPr>
          <p:cNvPr id="4" name="Rectangle 4"/>
          <p:cNvSpPr>
            <a:spLocks noChangeArrowheads="1"/>
          </p:cNvSpPr>
          <p:nvPr/>
        </p:nvSpPr>
        <p:spPr bwMode="auto">
          <a:xfrm>
            <a:off x="3866033" y="2831997"/>
            <a:ext cx="2762250" cy="3275013"/>
          </a:xfrm>
          <a:prstGeom prst="rect">
            <a:avLst/>
          </a:prstGeom>
          <a:solidFill>
            <a:srgbClr val="FF99CC">
              <a:alpha val="39999"/>
            </a:srgbClr>
          </a:solidFill>
          <a:ln w="9525">
            <a:solidFill>
              <a:schemeClr val="tx1"/>
            </a:solidFill>
            <a:miter lim="800000"/>
            <a:headEnd/>
            <a:tailEnd/>
          </a:ln>
        </p:spPr>
        <p:txBody>
          <a:bodyPr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lvl="1" eaLnBrk="0" hangingPunct="0"/>
            <a:endParaRPr kumimoji="1" lang="zh-CN" altLang="en-US" sz="1600" b="1">
              <a:latin typeface="+mn-ea"/>
              <a:ea typeface="+mn-ea"/>
            </a:endParaRPr>
          </a:p>
          <a:p>
            <a:r>
              <a:rPr kumimoji="1" lang="zh-CN" altLang="en-US" sz="1600" b="1">
                <a:solidFill>
                  <a:srgbClr val="000066"/>
                </a:solidFill>
                <a:latin typeface="+mn-ea"/>
                <a:ea typeface="+mn-ea"/>
              </a:rPr>
              <a:t>信息革命开创了以</a:t>
            </a:r>
            <a:r>
              <a:rPr kumimoji="1" lang="zh-CN" altLang="en-US" sz="1600" b="1">
                <a:solidFill>
                  <a:srgbClr val="FF3300"/>
                </a:solidFill>
                <a:latin typeface="+mn-ea"/>
                <a:ea typeface="+mn-ea"/>
              </a:rPr>
              <a:t>信息资源</a:t>
            </a:r>
            <a:r>
              <a:rPr kumimoji="1" lang="zh-CN" altLang="en-US" sz="1600" b="1">
                <a:solidFill>
                  <a:srgbClr val="000066"/>
                </a:solidFill>
                <a:latin typeface="+mn-ea"/>
                <a:ea typeface="+mn-ea"/>
              </a:rPr>
              <a:t>为关键资源的知识经济。</a:t>
            </a:r>
          </a:p>
          <a:p>
            <a:endParaRPr kumimoji="1" lang="zh-CN" altLang="en-US" sz="1600" b="1">
              <a:solidFill>
                <a:srgbClr val="000066"/>
              </a:solidFill>
              <a:latin typeface="+mn-ea"/>
              <a:ea typeface="+mn-ea"/>
            </a:endParaRPr>
          </a:p>
          <a:p>
            <a:r>
              <a:rPr kumimoji="1" lang="zh-CN" altLang="en-US" sz="1600" b="1">
                <a:solidFill>
                  <a:srgbClr val="000066"/>
                </a:solidFill>
                <a:latin typeface="+mn-ea"/>
                <a:ea typeface="+mn-ea"/>
              </a:rPr>
              <a:t>第一个是信息处理和传播方式的巨大进步。</a:t>
            </a:r>
          </a:p>
          <a:p>
            <a:r>
              <a:rPr kumimoji="1" lang="zh-CN" altLang="en-US" sz="1600" b="1">
                <a:solidFill>
                  <a:srgbClr val="000066"/>
                </a:solidFill>
                <a:latin typeface="+mn-ea"/>
                <a:ea typeface="+mn-ea"/>
              </a:rPr>
              <a:t> 第二个是先进的信息处理和传播方式的广泛普及化应用。</a:t>
            </a:r>
          </a:p>
          <a:p>
            <a:r>
              <a:rPr kumimoji="1" lang="zh-CN" altLang="en-US" sz="1600" b="1">
                <a:solidFill>
                  <a:srgbClr val="000066"/>
                </a:solidFill>
                <a:latin typeface="+mn-ea"/>
                <a:ea typeface="+mn-ea"/>
              </a:rPr>
              <a:t>  第三个是由此对社会面貌、社会状态、社会结构和体制的全方位、综合性和全息性的改造。</a:t>
            </a:r>
            <a:r>
              <a:rPr kumimoji="1" lang="zh-CN" altLang="en-US" sz="1600" b="1">
                <a:latin typeface="+mn-ea"/>
                <a:ea typeface="+mn-ea"/>
              </a:rPr>
              <a:t> </a:t>
            </a:r>
          </a:p>
        </p:txBody>
      </p:sp>
      <p:sp>
        <p:nvSpPr>
          <p:cNvPr id="5" name="Rectangle 5"/>
          <p:cNvSpPr>
            <a:spLocks noChangeArrowheads="1"/>
          </p:cNvSpPr>
          <p:nvPr/>
        </p:nvSpPr>
        <p:spPr bwMode="auto">
          <a:xfrm>
            <a:off x="1859433" y="6361010"/>
            <a:ext cx="1668463" cy="395287"/>
          </a:xfrm>
          <a:prstGeom prst="rect">
            <a:avLst/>
          </a:prstGeom>
          <a:gradFill rotWithShape="1">
            <a:gsLst>
              <a:gs pos="0">
                <a:srgbClr val="3B0000"/>
              </a:gs>
              <a:gs pos="50000">
                <a:srgbClr val="800000"/>
              </a:gs>
              <a:gs pos="100000">
                <a:srgbClr val="3B0000"/>
              </a:gs>
            </a:gsLst>
            <a:lin ang="5400000" scaled="1"/>
          </a:gradFill>
          <a:ln w="28575">
            <a:solidFill>
              <a:schemeClr val="tx1"/>
            </a:solidFill>
            <a:miter lim="800000"/>
            <a:headEnd/>
            <a:tailEnd/>
          </a:ln>
        </p:spPr>
        <p:txBody>
          <a:bodyPr wrap="none"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latin typeface="微软雅黑" pitchFamily="34" charset="-122"/>
              <a:ea typeface="微软雅黑" pitchFamily="34" charset="-122"/>
            </a:endParaRPr>
          </a:p>
        </p:txBody>
      </p:sp>
      <p:sp>
        <p:nvSpPr>
          <p:cNvPr id="6" name="Text Box 6"/>
          <p:cNvSpPr txBox="1">
            <a:spLocks noChangeArrowheads="1"/>
          </p:cNvSpPr>
          <p:nvPr/>
        </p:nvSpPr>
        <p:spPr bwMode="auto">
          <a:xfrm>
            <a:off x="2154708" y="6416572"/>
            <a:ext cx="1060450" cy="274638"/>
          </a:xfrm>
          <a:prstGeom prst="rect">
            <a:avLst/>
          </a:prstGeom>
          <a:noFill/>
          <a:ln w="9525">
            <a:noFill/>
            <a:miter lim="800000"/>
            <a:headEnd/>
            <a:tailEnd/>
          </a:ln>
        </p:spPr>
        <p:txBody>
          <a:bodyPr lIns="18000" rIns="18000"/>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kumimoji="1" lang="zh-CN" altLang="en-US" sz="1400" b="1" dirty="0">
                <a:solidFill>
                  <a:schemeClr val="bg1"/>
                </a:solidFill>
                <a:latin typeface="+mn-ea"/>
                <a:ea typeface="+mn-ea"/>
              </a:rPr>
              <a:t>工业社会</a:t>
            </a:r>
          </a:p>
        </p:txBody>
      </p:sp>
      <p:sp>
        <p:nvSpPr>
          <p:cNvPr id="7" name="Rectangle 7"/>
          <p:cNvSpPr>
            <a:spLocks noChangeArrowheads="1"/>
          </p:cNvSpPr>
          <p:nvPr/>
        </p:nvSpPr>
        <p:spPr bwMode="auto">
          <a:xfrm>
            <a:off x="3896196" y="6361010"/>
            <a:ext cx="5099050" cy="395287"/>
          </a:xfrm>
          <a:prstGeom prst="rect">
            <a:avLst/>
          </a:prstGeom>
          <a:gradFill rotWithShape="1">
            <a:gsLst>
              <a:gs pos="0">
                <a:srgbClr val="3B0000"/>
              </a:gs>
              <a:gs pos="50000">
                <a:srgbClr val="800000"/>
              </a:gs>
              <a:gs pos="100000">
                <a:srgbClr val="3B0000"/>
              </a:gs>
            </a:gsLst>
            <a:lin ang="5400000" scaled="1"/>
          </a:gradFill>
          <a:ln w="28575">
            <a:solidFill>
              <a:schemeClr val="tx1"/>
            </a:solidFill>
            <a:miter lim="800000"/>
            <a:headEnd/>
            <a:tailEnd/>
          </a:ln>
        </p:spPr>
        <p:txBody>
          <a:bodyPr wrap="none"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latin typeface="微软雅黑" pitchFamily="34" charset="-122"/>
              <a:ea typeface="微软雅黑" pitchFamily="34" charset="-122"/>
            </a:endParaRPr>
          </a:p>
        </p:txBody>
      </p:sp>
      <p:sp>
        <p:nvSpPr>
          <p:cNvPr id="8" name="Text Box 8"/>
          <p:cNvSpPr txBox="1">
            <a:spLocks noChangeArrowheads="1"/>
          </p:cNvSpPr>
          <p:nvPr/>
        </p:nvSpPr>
        <p:spPr bwMode="auto">
          <a:xfrm>
            <a:off x="4686771" y="6387997"/>
            <a:ext cx="3449637" cy="288925"/>
          </a:xfrm>
          <a:prstGeom prst="rect">
            <a:avLst/>
          </a:prstGeom>
          <a:noFill/>
          <a:ln w="9525">
            <a:noFill/>
            <a:miter lim="800000"/>
            <a:headEnd/>
            <a:tailEnd/>
          </a:ln>
        </p:spPr>
        <p:txBody>
          <a:bodyPr lIns="18000" rIns="18000"/>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kumimoji="1" lang="zh-CN" altLang="en-US" sz="1400" b="1">
                <a:solidFill>
                  <a:schemeClr val="bg1"/>
                </a:solidFill>
                <a:latin typeface="+mn-ea"/>
                <a:ea typeface="+mn-ea"/>
              </a:rPr>
              <a:t>信息社会（知识社会）</a:t>
            </a:r>
          </a:p>
        </p:txBody>
      </p:sp>
      <p:sp>
        <p:nvSpPr>
          <p:cNvPr id="9" name="Rectangle 9"/>
          <p:cNvSpPr>
            <a:spLocks noChangeArrowheads="1"/>
          </p:cNvSpPr>
          <p:nvPr/>
        </p:nvSpPr>
        <p:spPr bwMode="auto">
          <a:xfrm>
            <a:off x="140171" y="6361010"/>
            <a:ext cx="1362075" cy="395287"/>
          </a:xfrm>
          <a:prstGeom prst="rect">
            <a:avLst/>
          </a:prstGeom>
          <a:gradFill rotWithShape="1">
            <a:gsLst>
              <a:gs pos="0">
                <a:srgbClr val="3B0000"/>
              </a:gs>
              <a:gs pos="50000">
                <a:srgbClr val="800000"/>
              </a:gs>
              <a:gs pos="100000">
                <a:srgbClr val="3B0000"/>
              </a:gs>
            </a:gsLst>
            <a:lin ang="5400000" scaled="1"/>
          </a:gradFill>
          <a:ln w="28575">
            <a:solidFill>
              <a:schemeClr val="tx1"/>
            </a:solidFill>
            <a:miter lim="800000"/>
            <a:headEnd/>
            <a:tailEnd/>
          </a:ln>
        </p:spPr>
        <p:txBody>
          <a:bodyPr wrap="none"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latin typeface="微软雅黑" pitchFamily="34" charset="-122"/>
              <a:ea typeface="微软雅黑" pitchFamily="34" charset="-122"/>
            </a:endParaRPr>
          </a:p>
        </p:txBody>
      </p:sp>
      <p:sp>
        <p:nvSpPr>
          <p:cNvPr id="10" name="Text Box 10"/>
          <p:cNvSpPr txBox="1">
            <a:spLocks noChangeArrowheads="1"/>
          </p:cNvSpPr>
          <p:nvPr/>
        </p:nvSpPr>
        <p:spPr bwMode="auto">
          <a:xfrm>
            <a:off x="297333" y="6416572"/>
            <a:ext cx="965200" cy="274638"/>
          </a:xfrm>
          <a:prstGeom prst="rect">
            <a:avLst/>
          </a:prstGeom>
          <a:noFill/>
          <a:ln w="9525">
            <a:noFill/>
            <a:miter lim="800000"/>
            <a:headEnd/>
            <a:tailEnd/>
          </a:ln>
        </p:spPr>
        <p:txBody>
          <a:bodyPr lIns="18000" rIns="18000"/>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kumimoji="1" lang="zh-CN" altLang="en-US" sz="1400" b="1">
                <a:solidFill>
                  <a:schemeClr val="bg1"/>
                </a:solidFill>
                <a:latin typeface="+mn-ea"/>
                <a:ea typeface="+mn-ea"/>
              </a:rPr>
              <a:t>农业社会</a:t>
            </a:r>
          </a:p>
        </p:txBody>
      </p:sp>
      <p:sp>
        <p:nvSpPr>
          <p:cNvPr id="11" name="AutoShape 11"/>
          <p:cNvSpPr>
            <a:spLocks noChangeArrowheads="1"/>
          </p:cNvSpPr>
          <p:nvPr/>
        </p:nvSpPr>
        <p:spPr bwMode="auto">
          <a:xfrm rot="5400000">
            <a:off x="1524471" y="6184797"/>
            <a:ext cx="330200" cy="733425"/>
          </a:xfrm>
          <a:prstGeom prst="triangle">
            <a:avLst>
              <a:gd name="adj" fmla="val 50000"/>
            </a:avLst>
          </a:prstGeom>
          <a:solidFill>
            <a:srgbClr val="99CC00"/>
          </a:solidFill>
          <a:ln w="9525">
            <a:solidFill>
              <a:srgbClr val="000000"/>
            </a:solidFill>
            <a:miter lim="800000"/>
            <a:headEnd/>
            <a:tailEnd/>
          </a:ln>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latin typeface="微软雅黑" pitchFamily="34" charset="-122"/>
              <a:ea typeface="微软雅黑" pitchFamily="34" charset="-122"/>
            </a:endParaRPr>
          </a:p>
        </p:txBody>
      </p:sp>
      <p:sp>
        <p:nvSpPr>
          <p:cNvPr id="12" name="AutoShape 12"/>
          <p:cNvSpPr>
            <a:spLocks noChangeArrowheads="1"/>
          </p:cNvSpPr>
          <p:nvPr/>
        </p:nvSpPr>
        <p:spPr bwMode="auto">
          <a:xfrm rot="5400000">
            <a:off x="3545359" y="6195909"/>
            <a:ext cx="330200" cy="733425"/>
          </a:xfrm>
          <a:prstGeom prst="triangle">
            <a:avLst>
              <a:gd name="adj" fmla="val 50000"/>
            </a:avLst>
          </a:prstGeom>
          <a:solidFill>
            <a:srgbClr val="99CC00"/>
          </a:solidFill>
          <a:ln w="9525">
            <a:solidFill>
              <a:schemeClr val="tx1"/>
            </a:solidFill>
            <a:miter lim="800000"/>
            <a:headEnd/>
            <a:tailEnd/>
          </a:ln>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latin typeface="微软雅黑" pitchFamily="34" charset="-122"/>
              <a:ea typeface="微软雅黑" pitchFamily="34" charset="-122"/>
            </a:endParaRPr>
          </a:p>
        </p:txBody>
      </p:sp>
      <p:sp>
        <p:nvSpPr>
          <p:cNvPr id="13" name="Rectangle 13"/>
          <p:cNvSpPr>
            <a:spLocks noChangeArrowheads="1"/>
          </p:cNvSpPr>
          <p:nvPr/>
        </p:nvSpPr>
        <p:spPr bwMode="auto">
          <a:xfrm>
            <a:off x="130646" y="2827235"/>
            <a:ext cx="1474787" cy="3275012"/>
          </a:xfrm>
          <a:prstGeom prst="rect">
            <a:avLst/>
          </a:prstGeom>
          <a:solidFill>
            <a:schemeClr val="bg1">
              <a:alpha val="50195"/>
            </a:schemeClr>
          </a:solidFill>
          <a:ln w="12700" algn="ctr">
            <a:solidFill>
              <a:schemeClr val="tx1"/>
            </a:solidFill>
            <a:miter lim="800000"/>
            <a:headEnd/>
            <a:tailEnd/>
          </a:ln>
        </p:spPr>
        <p:txBody>
          <a:bodyPr lIns="92075" tIns="46038" rIns="92075" bIns="46038"/>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0" hangingPunct="0"/>
            <a:endParaRPr kumimoji="1" lang="zh-CN" altLang="en-US" sz="1600" b="1">
              <a:latin typeface="+mn-ea"/>
              <a:ea typeface="+mn-ea"/>
            </a:endParaRPr>
          </a:p>
          <a:p>
            <a:pPr algn="ctr" eaLnBrk="0" hangingPunct="0"/>
            <a:r>
              <a:rPr kumimoji="1" lang="zh-CN" altLang="en-US" sz="1600" b="1">
                <a:latin typeface="+mn-ea"/>
                <a:ea typeface="+mn-ea"/>
              </a:rPr>
              <a:t>  </a:t>
            </a:r>
            <a:r>
              <a:rPr kumimoji="1" lang="zh-CN" altLang="en-US" sz="1600" b="1">
                <a:solidFill>
                  <a:srgbClr val="000066"/>
                </a:solidFill>
                <a:latin typeface="+mn-ea"/>
                <a:ea typeface="+mn-ea"/>
              </a:rPr>
              <a:t>农业革命实现了游牧经济到农业经济的变革，农业生产成为社会经济的主导因素；开创了</a:t>
            </a:r>
            <a:r>
              <a:rPr kumimoji="1" lang="en-US" altLang="zh-CN" sz="1600" b="1">
                <a:solidFill>
                  <a:srgbClr val="000066"/>
                </a:solidFill>
                <a:latin typeface="+mn-ea"/>
                <a:ea typeface="+mn-ea"/>
              </a:rPr>
              <a:t>5000</a:t>
            </a:r>
            <a:r>
              <a:rPr kumimoji="1" lang="zh-CN" altLang="en-US" sz="1600" b="1">
                <a:solidFill>
                  <a:srgbClr val="000066"/>
                </a:solidFill>
                <a:latin typeface="+mn-ea"/>
                <a:ea typeface="+mn-ea"/>
              </a:rPr>
              <a:t>多年以</a:t>
            </a:r>
            <a:r>
              <a:rPr kumimoji="1" lang="zh-CN" altLang="en-US" sz="1600" b="1">
                <a:solidFill>
                  <a:srgbClr val="FF3300"/>
                </a:solidFill>
                <a:latin typeface="+mn-ea"/>
                <a:ea typeface="+mn-ea"/>
              </a:rPr>
              <a:t>土地、牲畜、简单的劳动工具</a:t>
            </a:r>
            <a:r>
              <a:rPr kumimoji="1" lang="zh-CN" altLang="en-US" sz="1600" b="1">
                <a:solidFill>
                  <a:srgbClr val="000066"/>
                </a:solidFill>
                <a:latin typeface="+mn-ea"/>
                <a:ea typeface="+mn-ea"/>
              </a:rPr>
              <a:t>为主要资源的农业经济。</a:t>
            </a:r>
          </a:p>
        </p:txBody>
      </p:sp>
      <p:sp>
        <p:nvSpPr>
          <p:cNvPr id="14" name="Rectangle 14"/>
          <p:cNvSpPr>
            <a:spLocks noChangeArrowheads="1"/>
          </p:cNvSpPr>
          <p:nvPr/>
        </p:nvSpPr>
        <p:spPr bwMode="auto">
          <a:xfrm>
            <a:off x="1838796" y="2830410"/>
            <a:ext cx="1711325" cy="3275012"/>
          </a:xfrm>
          <a:prstGeom prst="rect">
            <a:avLst/>
          </a:prstGeom>
          <a:solidFill>
            <a:srgbClr val="CCFFFF">
              <a:alpha val="41176"/>
            </a:srgbClr>
          </a:solidFill>
          <a:ln w="12700" algn="ctr">
            <a:solidFill>
              <a:schemeClr val="tx1"/>
            </a:solidFill>
            <a:miter lim="800000"/>
            <a:headEnd/>
            <a:tailEnd/>
          </a:ln>
        </p:spPr>
        <p:txBody>
          <a:bodyPr lIns="92075" tIns="46038" rIns="92075" bIns="46038"/>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0" hangingPunct="0"/>
            <a:endParaRPr kumimoji="1" lang="zh-CN" altLang="en-US" sz="1600" b="1">
              <a:latin typeface="+mn-ea"/>
              <a:ea typeface="+mn-ea"/>
            </a:endParaRPr>
          </a:p>
          <a:p>
            <a:pPr algn="ctr" eaLnBrk="0" hangingPunct="0"/>
            <a:r>
              <a:rPr kumimoji="1" lang="zh-CN" altLang="en-US" sz="1600" b="1">
                <a:latin typeface="+mn-ea"/>
                <a:ea typeface="+mn-ea"/>
              </a:rPr>
              <a:t>  </a:t>
            </a:r>
            <a:r>
              <a:rPr kumimoji="1" lang="zh-CN" altLang="en-US" sz="1600" b="1">
                <a:solidFill>
                  <a:srgbClr val="000066"/>
                </a:solidFill>
                <a:latin typeface="+mn-ea"/>
                <a:ea typeface="+mn-ea"/>
              </a:rPr>
              <a:t>工业革命开创了</a:t>
            </a:r>
            <a:r>
              <a:rPr kumimoji="1" lang="en-US" altLang="zh-CN" sz="1600" b="1">
                <a:solidFill>
                  <a:srgbClr val="000066"/>
                </a:solidFill>
                <a:latin typeface="+mn-ea"/>
                <a:ea typeface="+mn-ea"/>
              </a:rPr>
              <a:t>300</a:t>
            </a:r>
            <a:r>
              <a:rPr kumimoji="1" lang="zh-CN" altLang="en-US" sz="1600" b="1">
                <a:solidFill>
                  <a:srgbClr val="000066"/>
                </a:solidFill>
                <a:latin typeface="+mn-ea"/>
                <a:ea typeface="+mn-ea"/>
              </a:rPr>
              <a:t>年以</a:t>
            </a:r>
            <a:r>
              <a:rPr kumimoji="1" lang="zh-CN" altLang="en-US" sz="1600" b="1">
                <a:solidFill>
                  <a:srgbClr val="FF3300"/>
                </a:solidFill>
                <a:latin typeface="+mn-ea"/>
                <a:ea typeface="+mn-ea"/>
              </a:rPr>
              <a:t>材料、能源和机器</a:t>
            </a:r>
            <a:r>
              <a:rPr kumimoji="1" lang="zh-CN" altLang="en-US" sz="1600" b="1">
                <a:solidFill>
                  <a:srgbClr val="000066"/>
                </a:solidFill>
                <a:latin typeface="+mn-ea"/>
                <a:ea typeface="+mn-ea"/>
              </a:rPr>
              <a:t>为主要资源的工业经济。工业经济时代的管理重点是生产，制造业是工业经济时代的主体产业，刚性的生产方式关注的是劳动生产率的提升。</a:t>
            </a:r>
          </a:p>
        </p:txBody>
      </p:sp>
      <p:sp>
        <p:nvSpPr>
          <p:cNvPr id="15" name="Rectangle 15"/>
          <p:cNvSpPr>
            <a:spLocks noChangeArrowheads="1"/>
          </p:cNvSpPr>
          <p:nvPr/>
        </p:nvSpPr>
        <p:spPr bwMode="auto">
          <a:xfrm>
            <a:off x="6875933" y="2816122"/>
            <a:ext cx="2103438" cy="3275013"/>
          </a:xfrm>
          <a:prstGeom prst="rect">
            <a:avLst/>
          </a:prstGeom>
          <a:solidFill>
            <a:srgbClr val="FF99CC">
              <a:alpha val="39999"/>
            </a:srgbClr>
          </a:solidFill>
          <a:ln w="12700" algn="ctr">
            <a:solidFill>
              <a:schemeClr val="tx1"/>
            </a:solidFill>
            <a:miter lim="800000"/>
            <a:headEnd/>
            <a:tailEnd/>
          </a:ln>
        </p:spPr>
        <p:txBody>
          <a:bodyPr lIns="92075" tIns="46038" rIns="92075" bIns="46038"/>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endParaRPr kumimoji="1" lang="zh-CN" altLang="en-US" sz="1600" b="1">
              <a:latin typeface="+mn-ea"/>
              <a:ea typeface="+mn-ea"/>
            </a:endParaRPr>
          </a:p>
          <a:p>
            <a:pPr eaLnBrk="0" hangingPunct="0"/>
            <a:endParaRPr kumimoji="1" lang="zh-CN" altLang="en-US" sz="1600" b="1">
              <a:latin typeface="+mn-ea"/>
              <a:ea typeface="+mn-ea"/>
            </a:endParaRPr>
          </a:p>
          <a:p>
            <a:pPr eaLnBrk="0" hangingPunct="0"/>
            <a:r>
              <a:rPr kumimoji="1" lang="zh-CN" altLang="en-US" sz="1600" b="1">
                <a:solidFill>
                  <a:srgbClr val="000066"/>
                </a:solidFill>
                <a:latin typeface="+mn-ea"/>
                <a:ea typeface="+mn-ea"/>
              </a:rPr>
              <a:t>基于新一轮</a:t>
            </a:r>
            <a:r>
              <a:rPr kumimoji="1" lang="en-US" altLang="zh-CN" sz="1600" b="1">
                <a:solidFill>
                  <a:srgbClr val="000066"/>
                </a:solidFill>
                <a:latin typeface="+mn-ea"/>
                <a:ea typeface="+mn-ea"/>
              </a:rPr>
              <a:t>IT</a:t>
            </a:r>
            <a:r>
              <a:rPr kumimoji="1" lang="zh-CN" altLang="en-US" sz="1600" b="1">
                <a:solidFill>
                  <a:srgbClr val="000066"/>
                </a:solidFill>
                <a:latin typeface="+mn-ea"/>
                <a:ea typeface="+mn-ea"/>
              </a:rPr>
              <a:t>创新变革和知识经济的深入发展，构建城市发展的智慧环境，形成基于海量信息和智能过滤处理的新的生活、产业发展、社会管理等模式，面向未来构建</a:t>
            </a:r>
            <a:r>
              <a:rPr kumimoji="1" lang="zh-CN" altLang="en-US" sz="1600" b="1">
                <a:solidFill>
                  <a:srgbClr val="FF3300"/>
                </a:solidFill>
                <a:latin typeface="+mn-ea"/>
                <a:ea typeface="+mn-ea"/>
              </a:rPr>
              <a:t>一种更新的城市形态</a:t>
            </a:r>
            <a:r>
              <a:rPr kumimoji="1" lang="zh-CN" altLang="en-US" sz="1600" b="1">
                <a:latin typeface="+mn-ea"/>
                <a:ea typeface="+mn-ea"/>
              </a:rPr>
              <a:t>。 </a:t>
            </a:r>
            <a:endParaRPr kumimoji="1" lang="en-US" altLang="zh-CN" sz="1600" b="1">
              <a:latin typeface="+mn-ea"/>
              <a:ea typeface="+mn-ea"/>
            </a:endParaRPr>
          </a:p>
        </p:txBody>
      </p:sp>
      <p:sp>
        <p:nvSpPr>
          <p:cNvPr id="16" name="Text Box 16"/>
          <p:cNvSpPr txBox="1">
            <a:spLocks noChangeArrowheads="1"/>
          </p:cNvSpPr>
          <p:nvPr/>
        </p:nvSpPr>
        <p:spPr bwMode="auto">
          <a:xfrm>
            <a:off x="1181571" y="2337902"/>
            <a:ext cx="6738937" cy="461962"/>
          </a:xfrm>
          <a:prstGeom prst="rect">
            <a:avLst/>
          </a:prstGeom>
          <a:noFill/>
          <a:ln w="12700" algn="ctr">
            <a:noFill/>
            <a:prstDash val="dash"/>
            <a:miter lim="800000"/>
            <a:headEnd/>
            <a:tailEnd/>
          </a:ln>
        </p:spPr>
        <p:txBody>
          <a:bodyPr lIns="92075" tIns="46038" rIns="92075" bIns="46038">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0" hangingPunct="0"/>
            <a:r>
              <a:rPr lang="zh-CN" altLang="en-US" sz="2400" b="1" dirty="0">
                <a:solidFill>
                  <a:srgbClr val="000000"/>
                </a:solidFill>
                <a:latin typeface="+mn-ea"/>
                <a:ea typeface="+mn-ea"/>
              </a:rPr>
              <a:t>信息资源日益成为重要生产要素的表现</a:t>
            </a:r>
          </a:p>
        </p:txBody>
      </p:sp>
    </p:spTree>
    <p:extLst>
      <p:ext uri="{BB962C8B-B14F-4D97-AF65-F5344CB8AC3E}">
        <p14:creationId xmlns:p14="http://schemas.microsoft.com/office/powerpoint/2010/main" val="36581512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系统架构与实现方案</a:t>
            </a:r>
            <a:endParaRPr lang="en-US" altLang="zh-CN"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nvPr>
        </p:nvGraphicFramePr>
        <p:xfrm>
          <a:off x="183626" y="2060848"/>
          <a:ext cx="8776747" cy="3888432"/>
        </p:xfrm>
        <a:graphic>
          <a:graphicData uri="http://schemas.openxmlformats.org/presentationml/2006/ole">
            <mc:AlternateContent xmlns:mc="http://schemas.openxmlformats.org/markup-compatibility/2006">
              <mc:Choice xmlns:v="urn:schemas-microsoft-com:vml" Requires="v">
                <p:oleObj spid="_x0000_s2067" name="Visio" r:id="rId3" imgW="8262080" imgH="3653281" progId="Visio.Drawing.11">
                  <p:embed/>
                </p:oleObj>
              </mc:Choice>
              <mc:Fallback>
                <p:oleObj name="Visio" r:id="rId3" imgW="8262080" imgH="365328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26" y="2060848"/>
                        <a:ext cx="8776747" cy="3888432"/>
                      </a:xfrm>
                      <a:prstGeom prst="rect">
                        <a:avLst/>
                      </a:prstGeom>
                      <a:noFill/>
                      <a:extLst/>
                    </p:spPr>
                  </p:pic>
                </p:oleObj>
              </mc:Fallback>
            </mc:AlternateContent>
          </a:graphicData>
        </a:graphic>
      </p:graphicFrame>
    </p:spTree>
    <p:extLst>
      <p:ext uri="{BB962C8B-B14F-4D97-AF65-F5344CB8AC3E}">
        <p14:creationId xmlns:p14="http://schemas.microsoft.com/office/powerpoint/2010/main" val="13021168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75151" y="2184053"/>
            <a:ext cx="3617329" cy="3405187"/>
          </a:xfrm>
        </p:spPr>
        <p:txBody>
          <a:bodyPr>
            <a:normAutofit lnSpcReduction="10000"/>
          </a:bodyPr>
          <a:lstStyle/>
          <a:p>
            <a:r>
              <a:rPr lang="en-US" altLang="zh-CN" dirty="0" smtClean="0"/>
              <a:t>Neo4j</a:t>
            </a:r>
            <a:r>
              <a:rPr lang="zh-CN" altLang="en-US" dirty="0" smtClean="0"/>
              <a:t>自身整合了</a:t>
            </a:r>
            <a:r>
              <a:rPr lang="en-US" altLang="zh-CN" dirty="0" smtClean="0"/>
              <a:t>Browser</a:t>
            </a:r>
            <a:r>
              <a:rPr lang="zh-CN" altLang="en-US" dirty="0" smtClean="0"/>
              <a:t>控制台，方便用户操作</a:t>
            </a:r>
            <a:endParaRPr lang="en-US" altLang="zh-CN" dirty="0" smtClean="0"/>
          </a:p>
          <a:p>
            <a:r>
              <a:rPr lang="zh-CN" altLang="en-US" dirty="0" smtClean="0"/>
              <a:t>优势</a:t>
            </a:r>
            <a:endParaRPr lang="en-US" altLang="zh-CN" dirty="0"/>
          </a:p>
          <a:p>
            <a:pPr marL="109728" indent="0">
              <a:buNone/>
            </a:pPr>
            <a:r>
              <a:rPr lang="zh-CN" altLang="en-US" dirty="0" smtClean="0"/>
              <a:t>（</a:t>
            </a:r>
            <a:r>
              <a:rPr lang="en-US" altLang="zh-CN" dirty="0" smtClean="0"/>
              <a:t>1</a:t>
            </a:r>
            <a:r>
              <a:rPr lang="zh-CN" altLang="en-US" dirty="0" smtClean="0"/>
              <a:t>）可以快捷的执行</a:t>
            </a:r>
            <a:r>
              <a:rPr lang="en-US" altLang="zh-CN" dirty="0" smtClean="0"/>
              <a:t>Cypher</a:t>
            </a:r>
          </a:p>
          <a:p>
            <a:pPr marL="109728" indent="0">
              <a:buNone/>
            </a:pPr>
            <a:r>
              <a:rPr lang="zh-CN" altLang="en-US" dirty="0" smtClean="0"/>
              <a:t>（</a:t>
            </a:r>
            <a:r>
              <a:rPr lang="en-US" altLang="zh-CN" dirty="0" smtClean="0"/>
              <a:t>2</a:t>
            </a:r>
            <a:r>
              <a:rPr lang="zh-CN" altLang="en-US" dirty="0" smtClean="0"/>
              <a:t>） 图形界面友好，可以实时进行相关操作</a:t>
            </a:r>
            <a:endParaRPr lang="zh-CN" altLang="en-US" dirty="0"/>
          </a:p>
        </p:txBody>
      </p:sp>
      <p:sp>
        <p:nvSpPr>
          <p:cNvPr id="3" name="标题 2"/>
          <p:cNvSpPr>
            <a:spLocks noGrp="1"/>
          </p:cNvSpPr>
          <p:nvPr>
            <p:ph type="title"/>
          </p:nvPr>
        </p:nvSpPr>
        <p:spPr/>
        <p:txBody>
          <a:bodyPr/>
          <a:lstStyle/>
          <a:p>
            <a:r>
              <a:rPr lang="en-US" altLang="zh-CN" dirty="0" smtClean="0"/>
              <a:t>Neo4j Browser</a:t>
            </a:r>
            <a:endParaRPr lang="zh-CN"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52" y="2040037"/>
            <a:ext cx="4876799" cy="340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1"/>
          <p:cNvSpPr txBox="1">
            <a:spLocks/>
          </p:cNvSpPr>
          <p:nvPr/>
        </p:nvSpPr>
        <p:spPr>
          <a:xfrm>
            <a:off x="2016945" y="5445224"/>
            <a:ext cx="6669855" cy="1316955"/>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457200">
              <a:spcBef>
                <a:spcPct val="20000"/>
              </a:spcBef>
              <a:spcAft>
                <a:spcPts val="600"/>
              </a:spcAft>
              <a:buClr>
                <a:schemeClr val="accent1">
                  <a:lumMod val="75000"/>
                </a:schemeClr>
              </a:buClr>
              <a:buSzPct val="145000"/>
              <a:buFont typeface="Arial" panose="020B0604020202020204" pitchFamily="34" charset="0"/>
              <a:buChar char="•"/>
            </a:pPr>
            <a:r>
              <a:rPr lang="zh-CN" altLang="en-US" sz="2400" dirty="0">
                <a:latin typeface="Times New Roman" panose="02020603050405020304" pitchFamily="18" charset="0"/>
              </a:rPr>
              <a:t>劣势</a:t>
            </a:r>
            <a:endParaRPr lang="en-US" altLang="zh-CN" sz="2400" dirty="0">
              <a:latin typeface="Times New Roman" panose="02020603050405020304" pitchFamily="18" charset="0"/>
            </a:endParaRPr>
          </a:p>
          <a:p>
            <a:pPr marL="109728" indent="0" defTabSz="457200">
              <a:spcBef>
                <a:spcPct val="20000"/>
              </a:spcBef>
              <a:spcAft>
                <a:spcPts val="600"/>
              </a:spcAft>
              <a:buClr>
                <a:schemeClr val="accent1">
                  <a:lumMod val="75000"/>
                </a:schemeClr>
              </a:buClr>
              <a:buSzPct val="145000"/>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）无法再进行开发，对于高层算法无法整合</a:t>
            </a:r>
            <a:endParaRPr lang="en-US" altLang="zh-CN" sz="2400" dirty="0">
              <a:latin typeface="Times New Roman" panose="02020603050405020304" pitchFamily="18" charset="0"/>
            </a:endParaRPr>
          </a:p>
          <a:p>
            <a:pPr marL="109728" indent="0" defTabSz="457200">
              <a:spcBef>
                <a:spcPct val="20000"/>
              </a:spcBef>
              <a:spcAft>
                <a:spcPts val="600"/>
              </a:spcAft>
              <a:buClr>
                <a:schemeClr val="accent1">
                  <a:lumMod val="75000"/>
                </a:schemeClr>
              </a:buClr>
              <a:buSzPct val="145000"/>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zh-CN" altLang="en-US" sz="2400" dirty="0">
                <a:latin typeface="Times New Roman" panose="02020603050405020304" pitchFamily="18" charset="0"/>
              </a:rPr>
              <a:t>）图形界面耗费资源较大</a:t>
            </a:r>
          </a:p>
        </p:txBody>
      </p:sp>
    </p:spTree>
    <p:extLst>
      <p:ext uri="{BB962C8B-B14F-4D97-AF65-F5344CB8AC3E}">
        <p14:creationId xmlns:p14="http://schemas.microsoft.com/office/powerpoint/2010/main" val="15819112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60032" y="1916832"/>
            <a:ext cx="3826768" cy="4392488"/>
          </a:xfrm>
        </p:spPr>
        <p:txBody>
          <a:bodyPr>
            <a:normAutofit/>
          </a:bodyPr>
          <a:lstStyle/>
          <a:p>
            <a:r>
              <a:rPr lang="zh-CN" altLang="en-US" dirty="0" smtClean="0"/>
              <a:t>为了扩展后期功能，自主实现平台架构，考虑引入</a:t>
            </a:r>
            <a:r>
              <a:rPr lang="en-US" altLang="zh-CN" dirty="0" smtClean="0"/>
              <a:t>Java</a:t>
            </a:r>
            <a:r>
              <a:rPr lang="zh-CN" altLang="en-US" dirty="0" smtClean="0"/>
              <a:t>和</a:t>
            </a:r>
            <a:r>
              <a:rPr lang="en-US" altLang="zh-CN" dirty="0" smtClean="0"/>
              <a:t>Python</a:t>
            </a:r>
            <a:r>
              <a:rPr lang="zh-CN" altLang="en-US" dirty="0" smtClean="0"/>
              <a:t>作为数据处理层，通过利用</a:t>
            </a:r>
            <a:r>
              <a:rPr lang="en-US" altLang="zh-CN" dirty="0" smtClean="0"/>
              <a:t>Neo4j Cypher Query Language</a:t>
            </a:r>
            <a:r>
              <a:rPr lang="zh-CN" altLang="en-US" dirty="0" smtClean="0"/>
              <a:t>调用</a:t>
            </a:r>
            <a:r>
              <a:rPr lang="en-US" altLang="zh-CN" dirty="0" smtClean="0"/>
              <a:t>REST API</a:t>
            </a:r>
            <a:r>
              <a:rPr lang="zh-CN" altLang="en-US" dirty="0" smtClean="0"/>
              <a:t>，从而获取图数据库中的相关数据。</a:t>
            </a:r>
            <a:endParaRPr lang="en-US" altLang="zh-CN" dirty="0" smtClean="0"/>
          </a:p>
          <a:p>
            <a:r>
              <a:rPr lang="zh-CN" altLang="en-US" dirty="0" smtClean="0"/>
              <a:t>根据实际应用需求和应用场景的不同，现有两套方案</a:t>
            </a:r>
            <a:endParaRPr lang="zh-CN" altLang="en-US" dirty="0"/>
          </a:p>
        </p:txBody>
      </p:sp>
      <p:sp>
        <p:nvSpPr>
          <p:cNvPr id="3" name="标题 2"/>
          <p:cNvSpPr>
            <a:spLocks noGrp="1"/>
          </p:cNvSpPr>
          <p:nvPr>
            <p:ph type="title"/>
          </p:nvPr>
        </p:nvSpPr>
        <p:spPr/>
        <p:txBody>
          <a:bodyPr/>
          <a:lstStyle/>
          <a:p>
            <a:r>
              <a:rPr lang="zh-CN" altLang="en-US" dirty="0" smtClean="0"/>
              <a:t>基本思路</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36" y="1916832"/>
            <a:ext cx="3990975"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1830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Spring</a:t>
            </a:r>
            <a:r>
              <a:rPr lang="zh-CN" altLang="en-US" dirty="0" smtClean="0"/>
              <a:t>架构可以通过标记的</a:t>
            </a:r>
            <a:r>
              <a:rPr lang="en-US" altLang="zh-CN" dirty="0" smtClean="0"/>
              <a:t>POJO</a:t>
            </a:r>
            <a:r>
              <a:rPr lang="zh-CN" altLang="en-US" dirty="0" smtClean="0"/>
              <a:t>实体直接构建“对象</a:t>
            </a:r>
            <a:r>
              <a:rPr lang="en-US" altLang="zh-CN" dirty="0" smtClean="0"/>
              <a:t>-</a:t>
            </a:r>
            <a:r>
              <a:rPr lang="zh-CN" altLang="en-US" dirty="0" smtClean="0"/>
              <a:t>图”的映射关系，符合面向对象的编程思想</a:t>
            </a:r>
            <a:endParaRPr lang="en-US" altLang="zh-CN" dirty="0" smtClean="0"/>
          </a:p>
          <a:p>
            <a:r>
              <a:rPr lang="zh-CN" altLang="en-US" dirty="0" smtClean="0"/>
              <a:t>通过</a:t>
            </a:r>
            <a:r>
              <a:rPr lang="en-US" altLang="zh-CN" dirty="0" smtClean="0"/>
              <a:t>Neo4j</a:t>
            </a:r>
            <a:r>
              <a:rPr lang="zh-CN" altLang="en-US" dirty="0" smtClean="0"/>
              <a:t>的</a:t>
            </a:r>
            <a:r>
              <a:rPr lang="en-US" altLang="zh-CN" dirty="0" smtClean="0"/>
              <a:t>REST API</a:t>
            </a:r>
            <a:r>
              <a:rPr lang="zh-CN" altLang="en-US" dirty="0" smtClean="0"/>
              <a:t>获取数据，而过程对用户是隐形的</a:t>
            </a:r>
            <a:endParaRPr lang="en-US" altLang="zh-CN" dirty="0" smtClean="0"/>
          </a:p>
          <a:p>
            <a:r>
              <a:rPr lang="en-US" altLang="zh-CN" dirty="0" smtClean="0"/>
              <a:t>Spring</a:t>
            </a:r>
            <a:r>
              <a:rPr lang="zh-CN" altLang="en-US" dirty="0" smtClean="0"/>
              <a:t>架构灵活，可以向上实现</a:t>
            </a:r>
            <a:r>
              <a:rPr lang="en-US" altLang="zh-CN" dirty="0" smtClean="0"/>
              <a:t>Web</a:t>
            </a:r>
            <a:r>
              <a:rPr lang="zh-CN" altLang="en-US" dirty="0" smtClean="0"/>
              <a:t>接口，通过</a:t>
            </a:r>
            <a:r>
              <a:rPr lang="en-US" altLang="zh-CN" dirty="0" smtClean="0"/>
              <a:t>JavaScript</a:t>
            </a:r>
            <a:r>
              <a:rPr lang="zh-CN" altLang="en-US" dirty="0" smtClean="0"/>
              <a:t>实现可视化展示</a:t>
            </a:r>
            <a:endParaRPr lang="en-US" altLang="zh-CN" dirty="0" smtClean="0"/>
          </a:p>
          <a:p>
            <a:r>
              <a:rPr lang="zh-CN" altLang="en-US" dirty="0" smtClean="0"/>
              <a:t>未来利用</a:t>
            </a:r>
            <a:r>
              <a:rPr lang="en-US" altLang="zh-CN" dirty="0" smtClean="0"/>
              <a:t>Spring-Hadoop</a:t>
            </a:r>
            <a:r>
              <a:rPr lang="zh-CN" altLang="en-US" dirty="0" smtClean="0"/>
              <a:t>架构可扩展</a:t>
            </a:r>
            <a:r>
              <a:rPr lang="en-US" altLang="zh-CN" dirty="0" smtClean="0"/>
              <a:t>MapReduce</a:t>
            </a:r>
            <a:r>
              <a:rPr lang="zh-CN" altLang="en-US" dirty="0" smtClean="0"/>
              <a:t>架构，提高处理海量数据能力</a:t>
            </a:r>
            <a:endParaRPr lang="zh-CN" altLang="en-US" dirty="0"/>
          </a:p>
        </p:txBody>
      </p:sp>
      <p:sp>
        <p:nvSpPr>
          <p:cNvPr id="3" name="标题 2"/>
          <p:cNvSpPr>
            <a:spLocks noGrp="1"/>
          </p:cNvSpPr>
          <p:nvPr>
            <p:ph type="title"/>
          </p:nvPr>
        </p:nvSpPr>
        <p:spPr/>
        <p:txBody>
          <a:bodyPr>
            <a:normAutofit/>
          </a:bodyPr>
          <a:lstStyle/>
          <a:p>
            <a:r>
              <a:rPr lang="zh-CN" altLang="en-US" dirty="0" smtClean="0"/>
              <a:t>方案一、</a:t>
            </a:r>
            <a:r>
              <a:rPr lang="en-US" altLang="zh-CN" dirty="0" smtClean="0"/>
              <a:t>Java Spring Data + D3.js</a:t>
            </a:r>
            <a:endParaRPr lang="zh-CN" altLang="en-US" dirty="0"/>
          </a:p>
        </p:txBody>
      </p:sp>
      <p:pic>
        <p:nvPicPr>
          <p:cNvPr id="4097" name="Picture 1" descr="C:\Users\Wangjin\AppData\Roaming\Tencent\Users\1102735\QQ\WinTemp\RichOle\[Q[Y@QCG7([ZYFS1X8K61`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5229200"/>
            <a:ext cx="3250033"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4007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60" y="1988840"/>
            <a:ext cx="4160085" cy="576062"/>
          </a:xfrm>
        </p:spPr>
        <p:txBody>
          <a:bodyPr>
            <a:noAutofit/>
          </a:bodyPr>
          <a:lstStyle/>
          <a:p>
            <a:pPr marL="109728" indent="0">
              <a:buNone/>
            </a:pPr>
            <a:r>
              <a:rPr lang="en-US" altLang="zh-CN" sz="2000" dirty="0">
                <a:hlinkClick r:id="rId2"/>
              </a:rPr>
              <a:t>Hierarchical Edge Bundling</a:t>
            </a:r>
            <a:endParaRPr lang="zh-CN" altLang="en-US" sz="2000" dirty="0"/>
          </a:p>
        </p:txBody>
      </p:sp>
      <p:sp>
        <p:nvSpPr>
          <p:cNvPr id="3" name="标题 2"/>
          <p:cNvSpPr>
            <a:spLocks noGrp="1"/>
          </p:cNvSpPr>
          <p:nvPr>
            <p:ph type="title"/>
          </p:nvPr>
        </p:nvSpPr>
        <p:spPr/>
        <p:txBody>
          <a:bodyPr>
            <a:normAutofit/>
          </a:bodyPr>
          <a:lstStyle/>
          <a:p>
            <a:r>
              <a:rPr lang="zh-CN" altLang="en-US" dirty="0"/>
              <a:t>方案一、</a:t>
            </a:r>
            <a:r>
              <a:rPr lang="en-US" altLang="zh-CN" dirty="0"/>
              <a:t>Java Spring Data + D3.js</a:t>
            </a:r>
            <a:endParaRPr lang="zh-CN" altLang="en-US" dirty="0"/>
          </a:p>
        </p:txBody>
      </p:sp>
      <p:pic>
        <p:nvPicPr>
          <p:cNvPr id="5122" name="Picture 2" descr="https://camo.githubusercontent.com/75572c7b80dabb1a0984bd8ea9d3ee16c5200fe3/687474703a2f2f64336a732e6f72672f65782f62756e646c65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3667202" cy="290471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amo.githubusercontent.com/e3e8a63e33f81c59af57f949b380fa5a70e2002e/687474703a2f2f6a6f6e2e65732f6f746865722f7669726f73636f70652e706e6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420887"/>
            <a:ext cx="3911686" cy="290471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355976" y="1988840"/>
            <a:ext cx="4523995" cy="400110"/>
          </a:xfrm>
          <a:prstGeom prst="rect">
            <a:avLst/>
          </a:prstGeom>
        </p:spPr>
        <p:txBody>
          <a:bodyPr wrap="none">
            <a:spAutoFit/>
          </a:bodyPr>
          <a:lstStyle/>
          <a:p>
            <a:r>
              <a:rPr lang="en-US" altLang="zh-CN" sz="2000" dirty="0">
                <a:hlinkClick r:id="rId5"/>
              </a:rPr>
              <a:t>Viroscope - virus taxonomy viewer</a:t>
            </a:r>
            <a:endParaRPr lang="zh-CN" altLang="en-US" sz="2000" dirty="0"/>
          </a:p>
        </p:txBody>
      </p:sp>
      <p:sp>
        <p:nvSpPr>
          <p:cNvPr id="8" name="内容占位符 1"/>
          <p:cNvSpPr txBox="1">
            <a:spLocks/>
          </p:cNvSpPr>
          <p:nvPr/>
        </p:nvSpPr>
        <p:spPr>
          <a:xfrm>
            <a:off x="611560" y="1412778"/>
            <a:ext cx="4160085" cy="576062"/>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Font typeface="Wingdings 3"/>
              <a:buNone/>
            </a:pPr>
            <a:r>
              <a:rPr lang="zh-CN" altLang="en-US" sz="2000" dirty="0" smtClean="0"/>
              <a:t>：</a:t>
            </a:r>
            <a:endParaRPr lang="zh-CN" altLang="en-US" sz="2000" dirty="0"/>
          </a:p>
        </p:txBody>
      </p:sp>
    </p:spTree>
    <p:extLst>
      <p:ext uri="{BB962C8B-B14F-4D97-AF65-F5344CB8AC3E}">
        <p14:creationId xmlns:p14="http://schemas.microsoft.com/office/powerpoint/2010/main" val="15190587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985384"/>
            <a:ext cx="8229600" cy="939560"/>
          </a:xfrm>
        </p:spPr>
        <p:txBody>
          <a:bodyPr/>
          <a:lstStyle/>
          <a:p>
            <a:r>
              <a:rPr lang="en-US" altLang="zh-CN" dirty="0" smtClean="0"/>
              <a:t>Python</a:t>
            </a:r>
            <a:r>
              <a:rPr lang="zh-CN" altLang="en-US" dirty="0" smtClean="0"/>
              <a:t>作为支持面向对象的脚本语言，适合于开发轻量级应用，较</a:t>
            </a:r>
            <a:r>
              <a:rPr lang="en-US" altLang="zh-CN" dirty="0" smtClean="0"/>
              <a:t>Java</a:t>
            </a:r>
            <a:r>
              <a:rPr lang="zh-CN" altLang="en-US" dirty="0" smtClean="0"/>
              <a:t>来说，适合快速构建应用</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方案二、</a:t>
            </a:r>
            <a:r>
              <a:rPr lang="en-US" altLang="zh-CN" dirty="0" smtClean="0"/>
              <a:t>Py2neo + </a:t>
            </a:r>
            <a:r>
              <a:rPr lang="en-US" altLang="zh-CN" dirty="0" err="1" smtClean="0"/>
              <a:t>Gephi</a:t>
            </a:r>
            <a:endParaRPr lang="zh-CN" altLang="en-US" dirty="0"/>
          </a:p>
        </p:txBody>
      </p:sp>
      <p:pic>
        <p:nvPicPr>
          <p:cNvPr id="8194" name="Picture 2" descr="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3259409"/>
            <a:ext cx="5524500" cy="3409951"/>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1"/>
          <p:cNvSpPr txBox="1">
            <a:spLocks/>
          </p:cNvSpPr>
          <p:nvPr/>
        </p:nvSpPr>
        <p:spPr>
          <a:xfrm>
            <a:off x="446856" y="3068960"/>
            <a:ext cx="2901008" cy="3592015"/>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85750" indent="-285750" defTabSz="457200">
              <a:spcBef>
                <a:spcPct val="20000"/>
              </a:spcBef>
              <a:spcAft>
                <a:spcPts val="600"/>
              </a:spcAft>
              <a:buClr>
                <a:schemeClr val="accent1">
                  <a:lumMod val="75000"/>
                </a:schemeClr>
              </a:buClr>
              <a:buSzPct val="145000"/>
              <a:buFont typeface="Arial"/>
              <a:buChar char="•"/>
            </a:pPr>
            <a:r>
              <a:rPr lang="en-US" altLang="zh-CN" sz="2400" dirty="0">
                <a:latin typeface="Times New Roman" panose="02020603050405020304" pitchFamily="18" charset="0"/>
              </a:rPr>
              <a:t>Python</a:t>
            </a:r>
            <a:r>
              <a:rPr lang="zh-CN" altLang="en-US" sz="2400" dirty="0">
                <a:latin typeface="Times New Roman" panose="02020603050405020304" pitchFamily="18" charset="0"/>
              </a:rPr>
              <a:t>通过</a:t>
            </a:r>
            <a:r>
              <a:rPr lang="en-US" altLang="zh-CN" sz="2400" dirty="0">
                <a:latin typeface="Times New Roman" panose="02020603050405020304" pitchFamily="18" charset="0"/>
              </a:rPr>
              <a:t>REST API</a:t>
            </a:r>
            <a:r>
              <a:rPr lang="zh-CN" altLang="en-US" sz="2400" dirty="0">
                <a:latin typeface="Times New Roman" panose="02020603050405020304" pitchFamily="18" charset="0"/>
              </a:rPr>
              <a:t>读取数据后，可导出</a:t>
            </a:r>
            <a:r>
              <a:rPr lang="en-US" altLang="zh-CN" sz="2400" dirty="0">
                <a:latin typeface="Times New Roman" panose="02020603050405020304" pitchFamily="18" charset="0"/>
              </a:rPr>
              <a:t>CSV</a:t>
            </a:r>
            <a:r>
              <a:rPr lang="zh-CN" altLang="en-US" sz="2400" dirty="0">
                <a:latin typeface="Times New Roman" panose="02020603050405020304" pitchFamily="18" charset="0"/>
              </a:rPr>
              <a:t>文件，通过</a:t>
            </a:r>
            <a:r>
              <a:rPr lang="en-US" altLang="zh-CN" sz="2400" dirty="0" err="1">
                <a:latin typeface="Times New Roman" panose="02020603050405020304" pitchFamily="18" charset="0"/>
              </a:rPr>
              <a:t>Gephi</a:t>
            </a:r>
            <a:r>
              <a:rPr lang="zh-CN" altLang="en-US" sz="2400" dirty="0">
                <a:latin typeface="Times New Roman" panose="02020603050405020304" pitchFamily="18" charset="0"/>
              </a:rPr>
              <a:t>实现可视化</a:t>
            </a:r>
            <a:endParaRPr lang="en-US" altLang="zh-CN" sz="2400" dirty="0">
              <a:latin typeface="Times New Roman" panose="02020603050405020304" pitchFamily="18" charset="0"/>
            </a:endParaRPr>
          </a:p>
          <a:p>
            <a:pPr marL="285750" indent="-285750" defTabSz="457200">
              <a:spcBef>
                <a:spcPct val="20000"/>
              </a:spcBef>
              <a:spcAft>
                <a:spcPts val="600"/>
              </a:spcAft>
              <a:buClr>
                <a:schemeClr val="accent1">
                  <a:lumMod val="75000"/>
                </a:schemeClr>
              </a:buClr>
              <a:buSzPct val="145000"/>
              <a:buFont typeface="Arial"/>
              <a:buChar char="•"/>
            </a:pPr>
            <a:r>
              <a:rPr lang="en-US" altLang="zh-CN" sz="2400" dirty="0" err="1">
                <a:latin typeface="Times New Roman" panose="02020603050405020304" pitchFamily="18" charset="0"/>
              </a:rPr>
              <a:t>Gephi</a:t>
            </a:r>
            <a:r>
              <a:rPr lang="zh-CN" altLang="en-US" sz="2400" dirty="0">
                <a:latin typeface="Times New Roman" panose="02020603050405020304" pitchFamily="18" charset="0"/>
              </a:rPr>
              <a:t>已实现大量图分析算法，方便使用</a:t>
            </a:r>
            <a:endParaRPr lang="en-US" altLang="zh-CN" sz="2400" dirty="0">
              <a:latin typeface="Times New Roman" panose="02020603050405020304" pitchFamily="18" charset="0"/>
            </a:endParaRPr>
          </a:p>
          <a:p>
            <a:endParaRPr lang="zh-CN" altLang="en-US" dirty="0"/>
          </a:p>
        </p:txBody>
      </p:sp>
    </p:spTree>
    <p:extLst>
      <p:ext uri="{BB962C8B-B14F-4D97-AF65-F5344CB8AC3E}">
        <p14:creationId xmlns:p14="http://schemas.microsoft.com/office/powerpoint/2010/main" val="8232740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1143000"/>
          </a:xfrm>
        </p:spPr>
        <p:txBody>
          <a:bodyPr/>
          <a:lstStyle/>
          <a:p>
            <a:r>
              <a:rPr lang="zh-CN" altLang="en-US" dirty="0" smtClean="0"/>
              <a:t>实体关系分析系统</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8" y="1243148"/>
            <a:ext cx="8965178" cy="5354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6023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1143000"/>
          </a:xfrm>
        </p:spPr>
        <p:txBody>
          <a:bodyPr/>
          <a:lstStyle/>
          <a:p>
            <a:r>
              <a:rPr lang="zh-CN" altLang="en-US" dirty="0" smtClean="0"/>
              <a:t>实体关系分析系统</a:t>
            </a:r>
            <a:endParaRPr lang="zh-CN" altLang="en-US" dirty="0"/>
          </a:p>
        </p:txBody>
      </p:sp>
      <p:pic>
        <p:nvPicPr>
          <p:cNvPr id="10241" name="Picture 1" descr="C:\Users\wangjin\AppData\Roaming\Tencent\Users\1102735\QQ\WinTemp\RichOle\}]}(6)`ENK26W$O1YUYDXK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80728"/>
            <a:ext cx="33528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88840"/>
            <a:ext cx="383857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descr="C:\Users\wangjin\AppData\Roaming\Tencent\Users\1102735\QQ\WinTemp\RichOle\904$)BC0S67{OT6O})BFJ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552825"/>
            <a:ext cx="423862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3674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zh-CN" altLang="en-US" dirty="0" smtClean="0"/>
              <a:t>为什么大数据下的信息安全格外重要？</a:t>
            </a:r>
            <a:endParaRPr lang="en-US" altLang="zh-CN" dirty="0" smtClean="0"/>
          </a:p>
          <a:p>
            <a:r>
              <a:rPr lang="zh-CN" altLang="en-US" dirty="0" smtClean="0">
                <a:solidFill>
                  <a:schemeClr val="bg1">
                    <a:lumMod val="65000"/>
                  </a:schemeClr>
                </a:solidFill>
              </a:rPr>
              <a:t>信息安全的各方面</a:t>
            </a:r>
            <a:endParaRPr lang="en-US" altLang="zh-CN" dirty="0" smtClean="0">
              <a:solidFill>
                <a:schemeClr val="bg1">
                  <a:lumMod val="65000"/>
                </a:schemeClr>
              </a:solidFill>
            </a:endParaRPr>
          </a:p>
          <a:p>
            <a:pPr lvl="1"/>
            <a:r>
              <a:rPr lang="zh-CN" altLang="en-US" dirty="0" smtClean="0">
                <a:solidFill>
                  <a:schemeClr val="bg1">
                    <a:lumMod val="65000"/>
                  </a:schemeClr>
                </a:solidFill>
              </a:rPr>
              <a:t>个人电脑使用安全指南</a:t>
            </a:r>
            <a:endParaRPr lang="en-US" altLang="zh-CN" dirty="0" smtClean="0">
              <a:solidFill>
                <a:schemeClr val="bg1">
                  <a:lumMod val="65000"/>
                </a:schemeClr>
              </a:solidFill>
            </a:endParaRPr>
          </a:p>
          <a:p>
            <a:pPr lvl="1"/>
            <a:r>
              <a:rPr lang="zh-CN" altLang="en-US" dirty="0" smtClean="0">
                <a:solidFill>
                  <a:schemeClr val="bg1">
                    <a:lumMod val="65000"/>
                  </a:schemeClr>
                </a:solidFill>
              </a:rPr>
              <a:t>病毒攻防战</a:t>
            </a:r>
            <a:endParaRPr lang="en-US" altLang="zh-CN" dirty="0" smtClean="0">
              <a:solidFill>
                <a:schemeClr val="bg1">
                  <a:lumMod val="65000"/>
                </a:schemeClr>
              </a:solidFill>
            </a:endParaRPr>
          </a:p>
          <a:p>
            <a:pPr lvl="1"/>
            <a:r>
              <a:rPr lang="en-US" altLang="zh-CN" dirty="0" smtClean="0">
                <a:solidFill>
                  <a:schemeClr val="bg1">
                    <a:lumMod val="65000"/>
                  </a:schemeClr>
                </a:solidFill>
              </a:rPr>
              <a:t>WiFi</a:t>
            </a:r>
            <a:r>
              <a:rPr lang="zh-CN" altLang="en-US" dirty="0" smtClean="0">
                <a:solidFill>
                  <a:schemeClr val="bg1">
                    <a:lumMod val="65000"/>
                  </a:schemeClr>
                </a:solidFill>
              </a:rPr>
              <a:t>使用安全指南</a:t>
            </a:r>
            <a:endParaRPr lang="en-US" altLang="zh-CN" dirty="0" smtClean="0">
              <a:solidFill>
                <a:schemeClr val="bg1">
                  <a:lumMod val="65000"/>
                </a:schemeClr>
              </a:solidFill>
            </a:endParaRPr>
          </a:p>
          <a:p>
            <a:pPr lvl="1"/>
            <a:r>
              <a:rPr lang="zh-CN" altLang="en-US" dirty="0" smtClean="0">
                <a:solidFill>
                  <a:schemeClr val="bg1">
                    <a:lumMod val="65000"/>
                  </a:schemeClr>
                </a:solidFill>
              </a:rPr>
              <a:t>个人金融安全指南</a:t>
            </a:r>
            <a:endParaRPr lang="en-US" altLang="zh-CN" dirty="0" smtClean="0">
              <a:solidFill>
                <a:schemeClr val="bg1">
                  <a:lumMod val="65000"/>
                </a:schemeClr>
              </a:solidFill>
            </a:endParaRPr>
          </a:p>
          <a:p>
            <a:r>
              <a:rPr lang="zh-CN" altLang="en-US" dirty="0" smtClean="0">
                <a:solidFill>
                  <a:schemeClr val="bg1">
                    <a:lumMod val="65000"/>
                  </a:schemeClr>
                </a:solidFill>
              </a:rPr>
              <a:t>总结</a:t>
            </a:r>
          </a:p>
          <a:p>
            <a:endParaRPr lang="zh-CN" altLang="en-US" dirty="0"/>
          </a:p>
        </p:txBody>
      </p:sp>
    </p:spTree>
    <p:extLst>
      <p:ext uri="{BB962C8B-B14F-4D97-AF65-F5344CB8AC3E}">
        <p14:creationId xmlns:p14="http://schemas.microsoft.com/office/powerpoint/2010/main" val="12522099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信息安全</a:t>
            </a:r>
            <a:endParaRPr lang="zh-CN" altLang="en-US" dirty="0"/>
          </a:p>
        </p:txBody>
      </p:sp>
      <p:sp>
        <p:nvSpPr>
          <p:cNvPr id="3" name="内容占位符 2"/>
          <p:cNvSpPr>
            <a:spLocks noGrp="1"/>
          </p:cNvSpPr>
          <p:nvPr>
            <p:ph idx="1"/>
          </p:nvPr>
        </p:nvSpPr>
        <p:spPr>
          <a:xfrm>
            <a:off x="404065" y="1564581"/>
            <a:ext cx="5923164" cy="5293419"/>
          </a:xfrm>
        </p:spPr>
        <p:txBody>
          <a:bodyPr>
            <a:normAutofit/>
          </a:bodyPr>
          <a:lstStyle/>
          <a:p>
            <a:r>
              <a:rPr lang="zh-CN" altLang="en-US" dirty="0" smtClean="0"/>
              <a:t>案例一</a:t>
            </a:r>
            <a:endParaRPr lang="en-US" altLang="zh-CN" dirty="0" smtClean="0"/>
          </a:p>
          <a:p>
            <a:pPr lvl="1" algn="just"/>
            <a:r>
              <a:rPr lang="en-US" altLang="zh-CN" dirty="0"/>
              <a:t>2009</a:t>
            </a:r>
            <a:r>
              <a:rPr lang="zh-CN" altLang="en-US" dirty="0"/>
              <a:t>年</a:t>
            </a:r>
            <a:r>
              <a:rPr lang="en-US" altLang="zh-CN" dirty="0"/>
              <a:t>6</a:t>
            </a:r>
            <a:r>
              <a:rPr lang="zh-CN" altLang="en-US" dirty="0"/>
              <a:t>月</a:t>
            </a:r>
            <a:r>
              <a:rPr lang="en-US" altLang="zh-CN" dirty="0"/>
              <a:t>9</a:t>
            </a:r>
            <a:r>
              <a:rPr lang="zh-CN" altLang="en-US" dirty="0"/>
              <a:t>日，双色球</a:t>
            </a:r>
            <a:r>
              <a:rPr lang="en-US" altLang="zh-CN" dirty="0"/>
              <a:t>2009066</a:t>
            </a:r>
            <a:r>
              <a:rPr lang="zh-CN" altLang="en-US" dirty="0"/>
              <a:t>期开奖，全国共中出一等奖</a:t>
            </a:r>
            <a:r>
              <a:rPr lang="en-US" altLang="zh-CN" dirty="0"/>
              <a:t>4</a:t>
            </a:r>
            <a:r>
              <a:rPr lang="zh-CN" altLang="en-US" dirty="0"/>
              <a:t>注，但是，开奖系统却显示一等奖中奖数为</a:t>
            </a:r>
            <a:r>
              <a:rPr lang="en-US" altLang="zh-CN" dirty="0"/>
              <a:t>9</a:t>
            </a:r>
            <a:r>
              <a:rPr lang="zh-CN" altLang="en-US" dirty="0"/>
              <a:t>注，其中深圳地区中奖为</a:t>
            </a:r>
            <a:r>
              <a:rPr lang="en-US" altLang="zh-CN" dirty="0"/>
              <a:t>5</a:t>
            </a:r>
            <a:r>
              <a:rPr lang="zh-CN" altLang="en-US" dirty="0"/>
              <a:t>注。深圳市福彩中心在开奖程序结束后发现系统出现异常，经多次数据检验，工作人员判断，福彩中心销售系统疑被非法入侵，中奖彩票数据记录疑被人为篡改</a:t>
            </a:r>
            <a:r>
              <a:rPr lang="zh-CN" altLang="en-US" dirty="0" smtClean="0"/>
              <a:t>。</a:t>
            </a:r>
            <a:endParaRPr lang="en-US" altLang="zh-CN" dirty="0" smtClean="0"/>
          </a:p>
          <a:p>
            <a:pPr lvl="1" algn="just"/>
            <a:r>
              <a:rPr lang="zh-CN" altLang="en-US" dirty="0"/>
              <a:t>经调查发现，这是一起企图利用计算机网络信息系统技术诈骗彩票奖金的案件，并于</a:t>
            </a:r>
            <a:r>
              <a:rPr lang="en-US" altLang="zh-CN" dirty="0"/>
              <a:t>6</a:t>
            </a:r>
            <a:r>
              <a:rPr lang="zh-CN" altLang="en-US" dirty="0"/>
              <a:t>月</a:t>
            </a:r>
            <a:r>
              <a:rPr lang="en-US" altLang="zh-CN" dirty="0"/>
              <a:t>12</a:t>
            </a:r>
            <a:r>
              <a:rPr lang="zh-CN" altLang="en-US" dirty="0"/>
              <a:t>日将犯罪嫌疑人程某抓获，程某为深圳市某技术公司软件开发工程师，利用公司在深圳福彩中心实施技术合作项目的机会，通过木马攻击程序，恶意篡改彩票数据，伪造了</a:t>
            </a:r>
            <a:r>
              <a:rPr lang="en-US" altLang="zh-CN" dirty="0"/>
              <a:t>5</a:t>
            </a:r>
            <a:r>
              <a:rPr lang="zh-CN" altLang="en-US" dirty="0"/>
              <a:t>注一等奖欲牟取非法利益。</a:t>
            </a:r>
          </a:p>
          <a:p>
            <a:pPr lvl="1"/>
            <a:endParaRPr lang="zh-CN" altLang="en-US" dirty="0"/>
          </a:p>
          <a:p>
            <a:endParaRPr lang="zh-CN" altLang="en-US" dirty="0"/>
          </a:p>
        </p:txBody>
      </p:sp>
      <p:pic>
        <p:nvPicPr>
          <p:cNvPr id="5" name="Picture 4" descr="11104373_602358"/>
          <p:cNvPicPr>
            <a:picLocks noChangeAspect="1" noChangeArrowheads="1"/>
          </p:cNvPicPr>
          <p:nvPr/>
        </p:nvPicPr>
        <p:blipFill>
          <a:blip r:embed="rId3" cstate="print"/>
          <a:srcRect/>
          <a:stretch>
            <a:fillRect/>
          </a:stretch>
        </p:blipFill>
        <p:spPr bwMode="auto">
          <a:xfrm>
            <a:off x="6392863" y="1933904"/>
            <a:ext cx="2751137" cy="2362200"/>
          </a:xfrm>
          <a:prstGeom prst="rect">
            <a:avLst/>
          </a:prstGeom>
          <a:noFill/>
          <a:ln w="9525">
            <a:noFill/>
            <a:miter lim="800000"/>
            <a:headEnd/>
            <a:tailEnd/>
          </a:ln>
        </p:spPr>
      </p:pic>
    </p:spTree>
    <p:extLst>
      <p:ext uri="{BB962C8B-B14F-4D97-AF65-F5344CB8AC3E}">
        <p14:creationId xmlns:p14="http://schemas.microsoft.com/office/powerpoint/2010/main" val="1933870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新技术，新机遇</a:t>
            </a:r>
            <a:r>
              <a:rPr lang="zh-CN" altLang="en-US" dirty="0" smtClean="0"/>
              <a:t>：</a:t>
            </a:r>
            <a:r>
              <a:rPr lang="en-US" altLang="zh-CN" dirty="0" smtClean="0"/>
              <a:t>IT</a:t>
            </a:r>
            <a:r>
              <a:rPr lang="zh-CN" altLang="en-US" dirty="0"/>
              <a:t>产业谁主沉浮？</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7" y="1470849"/>
            <a:ext cx="3043289" cy="2080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IDC报告：明年中国将成亚太最大IT市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770" y="1711463"/>
            <a:ext cx="4195030" cy="256461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064773" y="1316961"/>
            <a:ext cx="3532689" cy="338554"/>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1600" b="1" dirty="0" smtClean="0"/>
              <a:t>中国万亿</a:t>
            </a:r>
            <a:r>
              <a:rPr lang="en-US" altLang="zh-CN" sz="1600" b="1" dirty="0" smtClean="0"/>
              <a:t>IT</a:t>
            </a:r>
            <a:r>
              <a:rPr lang="zh-CN" altLang="en-US" sz="1600" b="1" dirty="0" smtClean="0"/>
              <a:t>市场（</a:t>
            </a:r>
            <a:r>
              <a:rPr lang="en-US" altLang="zh-CN" sz="1600" b="1" dirty="0"/>
              <a:t>2011</a:t>
            </a:r>
            <a:r>
              <a:rPr lang="zh-CN" altLang="en-US" sz="1600" b="1" dirty="0"/>
              <a:t>年</a:t>
            </a:r>
            <a:r>
              <a:rPr lang="en-US" altLang="zh-CN" sz="1600" b="1" dirty="0"/>
              <a:t>-2016</a:t>
            </a:r>
            <a:r>
              <a:rPr lang="zh-CN" altLang="en-US" sz="1600" b="1" dirty="0"/>
              <a:t>年）</a:t>
            </a:r>
            <a:endParaRPr lang="zh-CN" altLang="en-US" sz="1600" dirty="0"/>
          </a:p>
        </p:txBody>
      </p:sp>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920" y="3922726"/>
            <a:ext cx="22002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3516892" y="4539736"/>
            <a:ext cx="5448432" cy="124649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lvl="1">
              <a:lnSpc>
                <a:spcPct val="150000"/>
              </a:lnSpc>
            </a:pPr>
            <a:r>
              <a:rPr lang="zh-CN" altLang="en-US" b="1" dirty="0" smtClean="0">
                <a:solidFill>
                  <a:schemeClr val="accent1">
                    <a:lumMod val="50000"/>
                  </a:schemeClr>
                </a:solidFill>
                <a:latin typeface="+mn-ea"/>
                <a:ea typeface="+mn-ea"/>
              </a:rPr>
              <a:t>你方唱罢我登场，问</a:t>
            </a:r>
            <a:r>
              <a:rPr lang="en-US" altLang="zh-CN" b="1" dirty="0" smtClean="0">
                <a:solidFill>
                  <a:schemeClr val="accent1">
                    <a:lumMod val="50000"/>
                  </a:schemeClr>
                </a:solidFill>
                <a:latin typeface="+mn-ea"/>
                <a:ea typeface="+mn-ea"/>
              </a:rPr>
              <a:t>IT</a:t>
            </a:r>
            <a:r>
              <a:rPr lang="zh-CN" altLang="en-US" b="1" dirty="0" smtClean="0">
                <a:solidFill>
                  <a:schemeClr val="accent1">
                    <a:lumMod val="50000"/>
                  </a:schemeClr>
                </a:solidFill>
                <a:latin typeface="+mn-ea"/>
                <a:ea typeface="+mn-ea"/>
              </a:rPr>
              <a:t>产业谁出沉浮？</a:t>
            </a:r>
            <a:endParaRPr lang="en-US" altLang="zh-CN" b="1" dirty="0" smtClean="0">
              <a:solidFill>
                <a:schemeClr val="accent1">
                  <a:lumMod val="50000"/>
                </a:schemeClr>
              </a:solidFill>
              <a:latin typeface="+mn-ea"/>
              <a:ea typeface="+mn-ea"/>
            </a:endParaRPr>
          </a:p>
          <a:p>
            <a:pPr marL="0" lvl="1">
              <a:lnSpc>
                <a:spcPct val="150000"/>
              </a:lnSpc>
            </a:pPr>
            <a:r>
              <a:rPr lang="zh-CN" altLang="en-US" sz="1600" dirty="0" smtClean="0">
                <a:latin typeface="+mn-ea"/>
                <a:ea typeface="+mn-ea"/>
              </a:rPr>
              <a:t>云</a:t>
            </a:r>
            <a:r>
              <a:rPr lang="zh-CN" altLang="en-US" sz="1600" dirty="0">
                <a:latin typeface="+mn-ea"/>
                <a:ea typeface="+mn-ea"/>
              </a:rPr>
              <a:t>计算、大数据、移动互联、社交网络、</a:t>
            </a:r>
            <a:r>
              <a:rPr lang="zh-CN" altLang="en-US" sz="1600" dirty="0" smtClean="0">
                <a:latin typeface="+mn-ea"/>
                <a:ea typeface="+mn-ea"/>
              </a:rPr>
              <a:t>电子商务等不断发展与</a:t>
            </a:r>
            <a:r>
              <a:rPr lang="zh-CN" altLang="en-US" sz="1600" dirty="0">
                <a:latin typeface="+mn-ea"/>
                <a:ea typeface="+mn-ea"/>
              </a:rPr>
              <a:t>融合，改变着中国人的生活、工作和学习方式</a:t>
            </a:r>
            <a:r>
              <a:rPr lang="zh-CN" altLang="en-US" sz="1600" dirty="0" smtClean="0">
                <a:latin typeface="+mn-ea"/>
                <a:ea typeface="+mn-ea"/>
              </a:rPr>
              <a:t>。</a:t>
            </a:r>
            <a:endParaRPr lang="en-US" altLang="zh-CN" sz="1600" dirty="0">
              <a:latin typeface="+mn-ea"/>
              <a:ea typeface="+mn-ea"/>
            </a:endParaRPr>
          </a:p>
        </p:txBody>
      </p:sp>
    </p:spTree>
    <p:extLst>
      <p:ext uri="{BB962C8B-B14F-4D97-AF65-F5344CB8AC3E}">
        <p14:creationId xmlns:p14="http://schemas.microsoft.com/office/powerpoint/2010/main" val="2555057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信息安全</a:t>
            </a:r>
            <a:endParaRPr lang="zh-CN" altLang="en-US" dirty="0"/>
          </a:p>
        </p:txBody>
      </p:sp>
      <p:sp>
        <p:nvSpPr>
          <p:cNvPr id="3" name="内容占位符 2"/>
          <p:cNvSpPr>
            <a:spLocks noGrp="1"/>
          </p:cNvSpPr>
          <p:nvPr>
            <p:ph idx="1"/>
          </p:nvPr>
        </p:nvSpPr>
        <p:spPr>
          <a:xfrm>
            <a:off x="362023" y="1617133"/>
            <a:ext cx="5187439" cy="5141019"/>
          </a:xfrm>
        </p:spPr>
        <p:txBody>
          <a:bodyPr>
            <a:normAutofit/>
          </a:bodyPr>
          <a:lstStyle/>
          <a:p>
            <a:r>
              <a:rPr lang="zh-CN" altLang="en-US" dirty="0" smtClean="0"/>
              <a:t>案例二</a:t>
            </a:r>
            <a:endParaRPr lang="en-US" altLang="zh-CN" dirty="0" smtClean="0"/>
          </a:p>
          <a:p>
            <a:pPr lvl="1" algn="just"/>
            <a:r>
              <a:rPr lang="en-US" altLang="zh-CN" dirty="0"/>
              <a:t>2001</a:t>
            </a:r>
            <a:r>
              <a:rPr lang="zh-CN" altLang="en-US" dirty="0"/>
              <a:t>年初，北京市国家税务局、北京市公安局联合查处了陈学军团伙虚开增值税专用发票案件。主犯陈学军与原北京市海淀区国家税务局干部吴芝刚内外勾结，从海淀区国家税务局套购增值税专用发票</a:t>
            </a:r>
            <a:r>
              <a:rPr lang="en-US" altLang="zh-CN" dirty="0"/>
              <a:t>10900</a:t>
            </a:r>
            <a:r>
              <a:rPr lang="zh-CN" altLang="en-US" dirty="0"/>
              <a:t>份，为数百家企业虚开增值税专用发票</a:t>
            </a:r>
            <a:r>
              <a:rPr lang="en-US" altLang="zh-CN" dirty="0"/>
              <a:t>2800</a:t>
            </a:r>
            <a:r>
              <a:rPr lang="zh-CN" altLang="en-US" dirty="0"/>
              <a:t>余份，虚开税款共计人民币</a:t>
            </a:r>
            <a:r>
              <a:rPr lang="en-US" altLang="zh-CN" dirty="0"/>
              <a:t>3.93</a:t>
            </a:r>
            <a:r>
              <a:rPr lang="zh-CN" altLang="en-US" dirty="0"/>
              <a:t>亿元。陈学军以虚开增值税专用发票罪被判处并已执行死刑；吴芝刚以虚开增值税专用发票罪、巨额财产来源不明罪两罪并罚，一审判处死刑，二审改判死刑缓期执行。</a:t>
            </a:r>
          </a:p>
          <a:p>
            <a:endParaRPr lang="zh-CN" altLang="en-US" dirty="0"/>
          </a:p>
        </p:txBody>
      </p:sp>
      <p:pic>
        <p:nvPicPr>
          <p:cNvPr id="4" name="Picture 6"/>
          <p:cNvPicPr>
            <a:picLocks noChangeAspect="1" noChangeArrowheads="1"/>
          </p:cNvPicPr>
          <p:nvPr/>
        </p:nvPicPr>
        <p:blipFill>
          <a:blip r:embed="rId3" cstate="print"/>
          <a:srcRect/>
          <a:stretch>
            <a:fillRect/>
          </a:stretch>
        </p:blipFill>
        <p:spPr bwMode="auto">
          <a:xfrm>
            <a:off x="5549462" y="2142650"/>
            <a:ext cx="3373438" cy="3810000"/>
          </a:xfrm>
          <a:prstGeom prst="rect">
            <a:avLst/>
          </a:prstGeom>
          <a:noFill/>
          <a:ln w="9525">
            <a:noFill/>
            <a:miter lim="800000"/>
            <a:headEnd/>
            <a:tailEnd/>
          </a:ln>
        </p:spPr>
      </p:pic>
      <p:sp>
        <p:nvSpPr>
          <p:cNvPr id="5" name="Text Box 7"/>
          <p:cNvSpPr txBox="1">
            <a:spLocks noChangeArrowheads="1"/>
          </p:cNvSpPr>
          <p:nvPr/>
        </p:nvSpPr>
        <p:spPr bwMode="auto">
          <a:xfrm>
            <a:off x="5920335" y="6072670"/>
            <a:ext cx="3449637" cy="449263"/>
          </a:xfrm>
          <a:prstGeom prst="rect">
            <a:avLst/>
          </a:prstGeom>
          <a:noFill/>
          <a:ln w="9525">
            <a:noFill/>
            <a:miter lim="800000"/>
            <a:headEnd/>
            <a:tailEnd/>
          </a:ln>
        </p:spPr>
        <p:txBody>
          <a:bodyPr lIns="94613" tIns="47306" rIns="94613" bIns="47306">
            <a:spAutoFit/>
          </a:bodyPr>
          <a:lstStyle/>
          <a:p>
            <a:pPr defTabSz="465138" hangingPunct="0">
              <a:lnSpc>
                <a:spcPct val="99000"/>
              </a:lnSpc>
              <a:spcBef>
                <a:spcPct val="50000"/>
              </a:spcBef>
              <a:buClr>
                <a:srgbClr val="000000"/>
              </a:buClr>
              <a:buSzPct val="45000"/>
              <a:buFont typeface="Wingdings" pitchFamily="2" charset="2"/>
              <a:buNone/>
            </a:pPr>
            <a:r>
              <a:rPr lang="zh-CN" altLang="en-US" sz="2300" dirty="0">
                <a:latin typeface="Bitstream Vera Sans" pitchFamily="32" charset="0"/>
              </a:rPr>
              <a:t>吴芝刚在宣判现场 </a:t>
            </a:r>
          </a:p>
        </p:txBody>
      </p:sp>
    </p:spTree>
    <p:extLst>
      <p:ext uri="{BB962C8B-B14F-4D97-AF65-F5344CB8AC3E}">
        <p14:creationId xmlns:p14="http://schemas.microsoft.com/office/powerpoint/2010/main" val="3695446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信息安全</a:t>
            </a:r>
          </a:p>
        </p:txBody>
      </p:sp>
      <p:sp>
        <p:nvSpPr>
          <p:cNvPr id="3" name="内容占位符 2"/>
          <p:cNvSpPr>
            <a:spLocks noGrp="1"/>
          </p:cNvSpPr>
          <p:nvPr>
            <p:ph idx="1"/>
          </p:nvPr>
        </p:nvSpPr>
        <p:spPr/>
        <p:txBody>
          <a:bodyPr/>
          <a:lstStyle/>
          <a:p>
            <a:r>
              <a:rPr lang="zh-CN" altLang="en-US" dirty="0" smtClean="0"/>
              <a:t>案例二（续）</a:t>
            </a:r>
            <a:endParaRPr lang="en-US" altLang="zh-CN" dirty="0" smtClean="0"/>
          </a:p>
          <a:p>
            <a:pPr lvl="1" algn="just"/>
            <a:r>
              <a:rPr lang="zh-CN" altLang="en-US" dirty="0"/>
              <a:t>北京市海淀区国税局增值税专用发票管理岗位的</a:t>
            </a:r>
            <a:r>
              <a:rPr lang="en-US" altLang="zh-CN" dirty="0">
                <a:solidFill>
                  <a:srgbClr val="FF0000"/>
                </a:solidFill>
              </a:rPr>
              <a:t>3</a:t>
            </a:r>
            <a:r>
              <a:rPr lang="zh-CN" altLang="en-US" dirty="0">
                <a:solidFill>
                  <a:srgbClr val="FF0000"/>
                </a:solidFill>
              </a:rPr>
              <a:t>名税务干部</a:t>
            </a:r>
            <a:r>
              <a:rPr lang="zh-CN" altLang="en-US" dirty="0"/>
              <a:t>在案发过程中，由于</a:t>
            </a:r>
            <a:r>
              <a:rPr lang="zh-CN" altLang="en-US" dirty="0">
                <a:solidFill>
                  <a:srgbClr val="FF0000"/>
                </a:solidFill>
              </a:rPr>
              <a:t>思想疏忽大意，没有严格保护个人工作计算机和应用系统的密码和使用权限，为吴芝刚</a:t>
            </a:r>
            <a:r>
              <a:rPr lang="zh-CN" altLang="en-US" dirty="0"/>
              <a:t>趁工作之便，非法获得计算机密码，</a:t>
            </a:r>
            <a:r>
              <a:rPr lang="zh-CN" altLang="en-US" dirty="0">
                <a:solidFill>
                  <a:srgbClr val="FF0000"/>
                </a:solidFill>
              </a:rPr>
              <a:t>进入防伪税控“认证”系统的作案行为提供了便利</a:t>
            </a:r>
            <a:r>
              <a:rPr lang="zh-CN" altLang="en-US" dirty="0"/>
              <a:t>。这</a:t>
            </a:r>
            <a:r>
              <a:rPr lang="en-US" altLang="zh-CN" dirty="0"/>
              <a:t>3</a:t>
            </a:r>
            <a:r>
              <a:rPr lang="zh-CN" altLang="en-US" dirty="0"/>
              <a:t>名税务干部，因工作严重违规失职也受到严厉的法律追究，根据情节轻重，分别被处以不同程度的刑事处罚。 </a:t>
            </a:r>
          </a:p>
          <a:p>
            <a:endParaRPr lang="zh-CN" altLang="en-US" dirty="0"/>
          </a:p>
        </p:txBody>
      </p:sp>
    </p:spTree>
    <p:extLst>
      <p:ext uri="{BB962C8B-B14F-4D97-AF65-F5344CB8AC3E}">
        <p14:creationId xmlns:p14="http://schemas.microsoft.com/office/powerpoint/2010/main" val="14842114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信息安全</a:t>
            </a:r>
          </a:p>
        </p:txBody>
      </p:sp>
      <p:sp>
        <p:nvSpPr>
          <p:cNvPr id="3" name="内容占位符 2"/>
          <p:cNvSpPr>
            <a:spLocks noGrp="1"/>
          </p:cNvSpPr>
          <p:nvPr>
            <p:ph idx="1"/>
          </p:nvPr>
        </p:nvSpPr>
        <p:spPr/>
        <p:txBody>
          <a:bodyPr/>
          <a:lstStyle/>
          <a:p>
            <a:r>
              <a:rPr lang="zh-CN" altLang="en-US" dirty="0"/>
              <a:t>案例三：英国税务局“光盘”门</a:t>
            </a:r>
          </a:p>
          <a:p>
            <a:pPr lvl="1"/>
            <a:r>
              <a:rPr lang="en-US" altLang="zh-CN" dirty="0"/>
              <a:t>2007</a:t>
            </a:r>
            <a:r>
              <a:rPr lang="zh-CN" altLang="en-US" dirty="0"/>
              <a:t>年</a:t>
            </a:r>
            <a:r>
              <a:rPr lang="en-US" altLang="zh-CN" dirty="0"/>
              <a:t>11</a:t>
            </a:r>
            <a:r>
              <a:rPr lang="zh-CN" altLang="en-US" dirty="0"/>
              <a:t>月，英国税务及海关总署的一名公务员在将两张光碟寄给审计部门时，由于疏忽忘记依照规范以挂号寄出，导致光碟下落不明。光碟中有英国家庭申请十六岁以下儿童福利补助的资料，包括公民的姓名、地址、出生年月、社会保险号码和银行帐户资料，据称其中还包括了英国首相布朗一家的机密资料。</a:t>
            </a:r>
          </a:p>
          <a:p>
            <a:endParaRPr lang="zh-CN" altLang="en-US" dirty="0"/>
          </a:p>
        </p:txBody>
      </p:sp>
      <p:sp>
        <p:nvSpPr>
          <p:cNvPr id="4" name="Text Box 6"/>
          <p:cNvSpPr txBox="1">
            <a:spLocks noChangeArrowheads="1"/>
          </p:cNvSpPr>
          <p:nvPr/>
        </p:nvSpPr>
        <p:spPr bwMode="auto">
          <a:xfrm>
            <a:off x="1536591" y="4515781"/>
            <a:ext cx="2935288" cy="1150937"/>
          </a:xfrm>
          <a:prstGeom prst="rect">
            <a:avLst/>
          </a:prstGeom>
          <a:noFill/>
          <a:ln w="9525">
            <a:noFill/>
            <a:miter lim="800000"/>
            <a:headEnd/>
            <a:tailEnd/>
          </a:ln>
        </p:spPr>
        <p:txBody>
          <a:bodyPr lIns="94613" tIns="47306" rIns="94613" bIns="47306">
            <a:spAutoFit/>
          </a:bodyPr>
          <a:lstStyle/>
          <a:p>
            <a:pPr defTabSz="465138" hangingPunct="0">
              <a:lnSpc>
                <a:spcPct val="99000"/>
              </a:lnSpc>
              <a:spcBef>
                <a:spcPct val="50000"/>
              </a:spcBef>
              <a:buClr>
                <a:srgbClr val="000000"/>
              </a:buClr>
              <a:buSzPct val="45000"/>
              <a:buFont typeface="Wingdings" pitchFamily="2" charset="2"/>
              <a:buNone/>
            </a:pPr>
            <a:r>
              <a:rPr lang="zh-CN" altLang="en-US" sz="2300" dirty="0">
                <a:latin typeface="Bitstream Vera Sans" pitchFamily="32" charset="0"/>
              </a:rPr>
              <a:t>英国财政大臣达林在国会下院承认数据丢失，布朗面色凝重。</a:t>
            </a:r>
            <a:endParaRPr lang="en-US" altLang="zh-CN" sz="2300" dirty="0">
              <a:latin typeface="Bitstream Vera Sans" pitchFamily="32" charset="0"/>
            </a:endParaRPr>
          </a:p>
        </p:txBody>
      </p:sp>
      <p:pic>
        <p:nvPicPr>
          <p:cNvPr id="5" name="Picture 4" descr="光盘门2"/>
          <p:cNvPicPr>
            <a:picLocks noChangeAspect="1" noChangeArrowheads="1"/>
          </p:cNvPicPr>
          <p:nvPr/>
        </p:nvPicPr>
        <p:blipFill>
          <a:blip r:embed="rId2" cstate="print"/>
          <a:srcRect/>
          <a:stretch>
            <a:fillRect/>
          </a:stretch>
        </p:blipFill>
        <p:spPr bwMode="auto">
          <a:xfrm>
            <a:off x="4385551" y="3914911"/>
            <a:ext cx="4551363" cy="2352675"/>
          </a:xfrm>
          <a:prstGeom prst="rect">
            <a:avLst/>
          </a:prstGeom>
          <a:noFill/>
          <a:ln w="9525">
            <a:noFill/>
            <a:miter lim="800000"/>
            <a:headEnd/>
            <a:tailEnd/>
          </a:ln>
        </p:spPr>
      </p:pic>
    </p:spTree>
    <p:extLst>
      <p:ext uri="{BB962C8B-B14F-4D97-AF65-F5344CB8AC3E}">
        <p14:creationId xmlns:p14="http://schemas.microsoft.com/office/powerpoint/2010/main" val="34071162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信息安全</a:t>
            </a:r>
            <a:endParaRPr lang="zh-CN" altLang="en-US" dirty="0"/>
          </a:p>
        </p:txBody>
      </p:sp>
      <p:sp>
        <p:nvSpPr>
          <p:cNvPr id="3" name="内容占位符 2"/>
          <p:cNvSpPr>
            <a:spLocks noGrp="1"/>
          </p:cNvSpPr>
          <p:nvPr>
            <p:ph idx="1"/>
          </p:nvPr>
        </p:nvSpPr>
        <p:spPr>
          <a:xfrm>
            <a:off x="813968" y="3882821"/>
            <a:ext cx="4342915" cy="2864820"/>
          </a:xfrm>
        </p:spPr>
        <p:txBody>
          <a:bodyPr>
            <a:normAutofit/>
          </a:bodyPr>
          <a:lstStyle/>
          <a:p>
            <a:pPr algn="just"/>
            <a:r>
              <a:rPr lang="zh-CN" altLang="en-US" sz="2000" dirty="0" smtClean="0"/>
              <a:t>美国</a:t>
            </a:r>
            <a:r>
              <a:rPr lang="zh-CN" altLang="en-US" sz="2000" dirty="0"/>
              <a:t>当地时间</a:t>
            </a:r>
            <a:r>
              <a:rPr lang="en-US" altLang="zh-CN" sz="2000" dirty="0"/>
              <a:t>2016</a:t>
            </a:r>
            <a:r>
              <a:rPr lang="zh-CN" altLang="en-US" sz="2000" dirty="0"/>
              <a:t>年</a:t>
            </a:r>
            <a:r>
              <a:rPr lang="en-US" altLang="zh-CN" sz="2000" dirty="0"/>
              <a:t>7</a:t>
            </a:r>
            <a:r>
              <a:rPr lang="zh-CN" altLang="en-US" sz="2000" dirty="0"/>
              <a:t>月</a:t>
            </a:r>
            <a:r>
              <a:rPr lang="en-US" altLang="zh-CN" sz="2000" dirty="0"/>
              <a:t>27</a:t>
            </a:r>
            <a:r>
              <a:rPr lang="zh-CN" altLang="en-US" sz="2000" dirty="0"/>
              <a:t>日晚，“维基揭秘”网站再爆“猛料”。网站公布了</a:t>
            </a:r>
            <a:r>
              <a:rPr lang="en-US" altLang="zh-CN" sz="2000" dirty="0"/>
              <a:t>29</a:t>
            </a:r>
            <a:r>
              <a:rPr lang="zh-CN" altLang="en-US" sz="2000" dirty="0"/>
              <a:t>段，来自美国民主党全国委员会内部邮件中的音频附件。其中部分音频附件的内容涉及希拉里</a:t>
            </a:r>
            <a:r>
              <a:rPr lang="en-US" altLang="zh-CN" sz="2000" dirty="0"/>
              <a:t>·</a:t>
            </a:r>
            <a:r>
              <a:rPr lang="zh-CN" altLang="en-US" sz="2000" dirty="0"/>
              <a:t>克林顿的支持者，对于民主党竞选人伯尼</a:t>
            </a:r>
            <a:r>
              <a:rPr lang="en-US" altLang="zh-CN" sz="2000" dirty="0"/>
              <a:t>·</a:t>
            </a:r>
            <a:r>
              <a:rPr lang="zh-CN" altLang="en-US" sz="2000" dirty="0"/>
              <a:t>桑德斯出言抱怨及</a:t>
            </a:r>
            <a:r>
              <a:rPr lang="zh-CN" altLang="en-US" sz="2000" dirty="0" smtClean="0"/>
              <a:t>谩骂。</a:t>
            </a:r>
            <a:endParaRPr lang="zh-CN" alt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68" y="3971568"/>
            <a:ext cx="3434010" cy="2286328"/>
          </a:xfrm>
          <a:prstGeom prst="rect">
            <a:avLst/>
          </a:prstGeom>
        </p:spPr>
      </p:pic>
      <p:sp>
        <p:nvSpPr>
          <p:cNvPr id="5" name="矩形 4"/>
          <p:cNvSpPr/>
          <p:nvPr/>
        </p:nvSpPr>
        <p:spPr>
          <a:xfrm>
            <a:off x="845501" y="1447800"/>
            <a:ext cx="7951660" cy="2523768"/>
          </a:xfrm>
          <a:prstGeom prst="rect">
            <a:avLst/>
          </a:prstGeom>
        </p:spPr>
        <p:txBody>
          <a:bodyPr wrap="square">
            <a:spAutoFit/>
          </a:bodyPr>
          <a:lstStyle/>
          <a:p>
            <a:pPr marL="285750" indent="-285750" defTabSz="457200">
              <a:spcBef>
                <a:spcPct val="20000"/>
              </a:spcBef>
              <a:spcAft>
                <a:spcPts val="600"/>
              </a:spcAft>
              <a:buClr>
                <a:schemeClr val="accent1">
                  <a:lumMod val="75000"/>
                </a:schemeClr>
              </a:buClr>
              <a:buSzPct val="145000"/>
              <a:buFont typeface="Arial"/>
              <a:buChar char="•"/>
            </a:pPr>
            <a:r>
              <a:rPr lang="zh-CN" altLang="en-US" sz="2000" dirty="0">
                <a:latin typeface="Times New Roman" panose="02020603050405020304" pitchFamily="18" charset="0"/>
              </a:rPr>
              <a:t>案例四：美国大选邮件门事件</a:t>
            </a:r>
            <a:endParaRPr lang="en-US" altLang="zh-CN" sz="2000" dirty="0">
              <a:latin typeface="Times New Roman" panose="02020603050405020304" pitchFamily="18" charset="0"/>
            </a:endParaRPr>
          </a:p>
          <a:p>
            <a:pPr marL="285750" indent="-285750" defTabSz="457200">
              <a:spcBef>
                <a:spcPct val="20000"/>
              </a:spcBef>
              <a:spcAft>
                <a:spcPts val="600"/>
              </a:spcAft>
              <a:buClr>
                <a:schemeClr val="accent1">
                  <a:lumMod val="75000"/>
                </a:schemeClr>
              </a:buClr>
              <a:buSzPct val="145000"/>
              <a:buFont typeface="Arial"/>
              <a:buChar char="•"/>
            </a:pPr>
            <a:r>
              <a:rPr lang="zh-CN" altLang="en-US" sz="2000" dirty="0">
                <a:latin typeface="Times New Roman" panose="02020603050405020304" pitchFamily="18" charset="0"/>
              </a:rPr>
              <a:t>邮件门指美国前国务卿、民主党潜在总统候选人希拉里</a:t>
            </a:r>
            <a:r>
              <a:rPr lang="en-US" altLang="zh-CN" sz="2000" dirty="0">
                <a:latin typeface="Times New Roman" panose="02020603050405020304" pitchFamily="18" charset="0"/>
              </a:rPr>
              <a:t>·</a:t>
            </a:r>
            <a:r>
              <a:rPr lang="zh-CN" altLang="en-US" sz="2000" dirty="0">
                <a:latin typeface="Times New Roman" panose="02020603050405020304" pitchFamily="18" charset="0"/>
              </a:rPr>
              <a:t>克林顿邮件删除事件。</a:t>
            </a:r>
            <a:endParaRPr lang="en-US" altLang="zh-CN" sz="2000" dirty="0">
              <a:latin typeface="Times New Roman" panose="02020603050405020304" pitchFamily="18" charset="0"/>
            </a:endParaRPr>
          </a:p>
          <a:p>
            <a:pPr marL="285750" indent="-285750" defTabSz="457200">
              <a:spcBef>
                <a:spcPct val="20000"/>
              </a:spcBef>
              <a:spcAft>
                <a:spcPts val="600"/>
              </a:spcAft>
              <a:buClr>
                <a:schemeClr val="accent1">
                  <a:lumMod val="75000"/>
                </a:schemeClr>
              </a:buClr>
              <a:buSzPct val="145000"/>
              <a:buFont typeface="Arial"/>
              <a:buChar char="•"/>
            </a:pPr>
            <a:r>
              <a:rPr lang="zh-CN" altLang="en-US" sz="2000" dirty="0">
                <a:latin typeface="Times New Roman" panose="02020603050405020304" pitchFamily="18" charset="0"/>
              </a:rPr>
              <a:t>根据</a:t>
            </a:r>
            <a:r>
              <a:rPr lang="en-US" altLang="zh-CN" sz="2000" dirty="0">
                <a:latin typeface="Times New Roman" panose="02020603050405020304" pitchFamily="18" charset="0"/>
              </a:rPr>
              <a:t>CNN/ORC</a:t>
            </a:r>
            <a:r>
              <a:rPr lang="zh-CN" altLang="en-US" sz="2000" dirty="0">
                <a:latin typeface="Times New Roman" panose="02020603050405020304" pitchFamily="18" charset="0"/>
              </a:rPr>
              <a:t>在</a:t>
            </a:r>
            <a:r>
              <a:rPr lang="en-US" altLang="zh-CN" sz="2000" dirty="0">
                <a:latin typeface="Times New Roman" panose="02020603050405020304" pitchFamily="18" charset="0"/>
              </a:rPr>
              <a:t>2015</a:t>
            </a:r>
            <a:r>
              <a:rPr lang="zh-CN" altLang="en-US" sz="2000" dirty="0">
                <a:latin typeface="Times New Roman" panose="02020603050405020304" pitchFamily="18" charset="0"/>
              </a:rPr>
              <a:t>年</a:t>
            </a:r>
            <a:r>
              <a:rPr lang="en-US" altLang="zh-CN" sz="2000" dirty="0">
                <a:latin typeface="Times New Roman" panose="02020603050405020304" pitchFamily="18" charset="0"/>
              </a:rPr>
              <a:t>3</a:t>
            </a:r>
            <a:r>
              <a:rPr lang="zh-CN" altLang="en-US" sz="2000" dirty="0">
                <a:latin typeface="Times New Roman" panose="02020603050405020304" pitchFamily="18" charset="0"/>
              </a:rPr>
              <a:t>月</a:t>
            </a:r>
            <a:r>
              <a:rPr lang="en-US" altLang="zh-CN" sz="2000" dirty="0">
                <a:latin typeface="Times New Roman" panose="02020603050405020304" pitchFamily="18" charset="0"/>
              </a:rPr>
              <a:t>18</a:t>
            </a:r>
            <a:r>
              <a:rPr lang="zh-CN" altLang="en-US" sz="2000" dirty="0">
                <a:latin typeface="Times New Roman" panose="02020603050405020304" pitchFamily="18" charset="0"/>
              </a:rPr>
              <a:t>日联合发起的民调结果显示，杰布</a:t>
            </a:r>
            <a:r>
              <a:rPr lang="en-US" altLang="zh-CN" sz="2000" dirty="0">
                <a:latin typeface="Times New Roman" panose="02020603050405020304" pitchFamily="18" charset="0"/>
              </a:rPr>
              <a:t>·</a:t>
            </a:r>
            <a:r>
              <a:rPr lang="zh-CN" altLang="en-US" sz="2000" dirty="0">
                <a:latin typeface="Times New Roman" panose="02020603050405020304" pitchFamily="18" charset="0"/>
              </a:rPr>
              <a:t>布什赢得共和党党内提名的最高支持率为</a:t>
            </a:r>
            <a:r>
              <a:rPr lang="en-US" altLang="zh-CN" sz="2000" dirty="0">
                <a:latin typeface="Times New Roman" panose="02020603050405020304" pitchFamily="18" charset="0"/>
              </a:rPr>
              <a:t>31%</a:t>
            </a:r>
            <a:r>
              <a:rPr lang="zh-CN" altLang="en-US" sz="2000" dirty="0">
                <a:latin typeface="Times New Roman" panose="02020603050405020304" pitchFamily="18" charset="0"/>
              </a:rPr>
              <a:t>，而希拉里赢得民主党党内提名的支持率则高达</a:t>
            </a:r>
            <a:r>
              <a:rPr lang="en-US" altLang="zh-CN" sz="2000" dirty="0">
                <a:latin typeface="Times New Roman" panose="02020603050405020304" pitchFamily="18" charset="0"/>
              </a:rPr>
              <a:t>53%</a:t>
            </a:r>
            <a:r>
              <a:rPr lang="zh-CN" altLang="en-US" sz="2000" dirty="0">
                <a:latin typeface="Times New Roman" panose="02020603050405020304" pitchFamily="18" charset="0"/>
              </a:rPr>
              <a:t>，比现任副总统拜登的支持率还要高出</a:t>
            </a:r>
            <a:r>
              <a:rPr lang="en-US" altLang="zh-CN" sz="2000" dirty="0">
                <a:latin typeface="Times New Roman" panose="02020603050405020304" pitchFamily="18" charset="0"/>
              </a:rPr>
              <a:t>10%</a:t>
            </a:r>
            <a:r>
              <a:rPr lang="zh-CN" altLang="en-US" sz="2000" dirty="0">
                <a:latin typeface="Times New Roman" panose="02020603050405020304" pitchFamily="18" charset="0"/>
              </a:rPr>
              <a:t>。</a:t>
            </a:r>
          </a:p>
        </p:txBody>
      </p:sp>
    </p:spTree>
    <p:extLst>
      <p:ext uri="{BB962C8B-B14F-4D97-AF65-F5344CB8AC3E}">
        <p14:creationId xmlns:p14="http://schemas.microsoft.com/office/powerpoint/2010/main" val="40086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大数据挑战安全道德</a:t>
            </a:r>
            <a:r>
              <a:rPr lang="zh-CN" altLang="en-US" dirty="0" smtClean="0"/>
              <a:t>底限</a:t>
            </a:r>
            <a:endParaRPr lang="zh-CN" altLang="en-US" dirty="0"/>
          </a:p>
        </p:txBody>
      </p:sp>
      <p:sp>
        <p:nvSpPr>
          <p:cNvPr id="4" name="TextBox 2"/>
          <p:cNvSpPr txBox="1"/>
          <p:nvPr/>
        </p:nvSpPr>
        <p:spPr>
          <a:xfrm>
            <a:off x="757789" y="1447800"/>
            <a:ext cx="7929011"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600" dirty="0" smtClean="0">
                <a:latin typeface="+mn-ea"/>
                <a:cs typeface="Times New Roman" panose="02020603050405020304" pitchFamily="18" charset="0"/>
              </a:rPr>
              <a:t>诸多领域的问题亟待解决，最重要的是每个人的信息都被互联网所记录和保留了下来，并且进行加工和利用，为人所用，而这正是我们所担忧的信息安全隐患！</a:t>
            </a:r>
            <a:endParaRPr lang="zh-CN" altLang="en-US" sz="1600" dirty="0">
              <a:latin typeface="+mn-ea"/>
              <a:cs typeface="Times New Roman" panose="02020603050405020304" pitchFamily="18" charset="0"/>
            </a:endParaRPr>
          </a:p>
        </p:txBody>
      </p:sp>
      <p:sp>
        <p:nvSpPr>
          <p:cNvPr id="5" name="矩形 4"/>
          <p:cNvSpPr/>
          <p:nvPr/>
        </p:nvSpPr>
        <p:spPr>
          <a:xfrm>
            <a:off x="757789" y="2230578"/>
            <a:ext cx="5014302" cy="3908762"/>
          </a:xfrm>
          <a:prstGeom prst="rect">
            <a:avLst/>
          </a:prstGeom>
        </p:spPr>
        <p:txBody>
          <a:bodyPr wrap="square">
            <a:spAutoFit/>
          </a:bodyPr>
          <a:lstStyle/>
          <a:p>
            <a:r>
              <a:rPr lang="zh-CN" altLang="en-US" sz="1600" b="1" dirty="0">
                <a:latin typeface="Times New Roman" panose="02020603050405020304" pitchFamily="18" charset="0"/>
                <a:ea typeface="华文楷体" panose="02010600040101010101" pitchFamily="2" charset="-122"/>
              </a:rPr>
              <a:t>更多的隐私、安全性</a:t>
            </a:r>
            <a:r>
              <a:rPr lang="zh-CN" altLang="en-US" sz="1600" b="1" dirty="0" smtClean="0">
                <a:latin typeface="Times New Roman" panose="02020603050405020304" pitchFamily="18" charset="0"/>
                <a:ea typeface="华文楷体" panose="02010600040101010101" pitchFamily="2" charset="-122"/>
              </a:rPr>
              <a:t>问题：我们的隐私被二次利用了</a:t>
            </a:r>
            <a:endParaRPr lang="en-US" altLang="zh-CN" sz="1600" b="1" dirty="0" smtClean="0">
              <a:latin typeface="Times New Roman" panose="02020603050405020304" pitchFamily="18" charset="0"/>
              <a:ea typeface="华文楷体" panose="02010600040101010101" pitchFamily="2" charset="-122"/>
            </a:endParaRPr>
          </a:p>
          <a:p>
            <a:r>
              <a:rPr lang="zh-CN" altLang="en-US" sz="1400" dirty="0" smtClean="0">
                <a:latin typeface="Times New Roman" panose="02020603050405020304" pitchFamily="18" charset="0"/>
                <a:ea typeface="华文楷体" panose="02010600040101010101" pitchFamily="2" charset="-122"/>
              </a:rPr>
              <a:t>多少</a:t>
            </a:r>
            <a:r>
              <a:rPr lang="zh-CN" altLang="en-US" sz="1400" dirty="0">
                <a:latin typeface="Times New Roman" panose="02020603050405020304" pitchFamily="18" charset="0"/>
                <a:ea typeface="华文楷体" panose="02010600040101010101" pitchFamily="2" charset="-122"/>
              </a:rPr>
              <a:t>密码和账号是因为“社交网络”流出去的</a:t>
            </a:r>
            <a:r>
              <a:rPr lang="zh-CN" altLang="en-US" sz="1400" dirty="0" smtClean="0">
                <a:latin typeface="Times New Roman" panose="02020603050405020304" pitchFamily="18" charset="0"/>
                <a:ea typeface="华文楷体" panose="02010600040101010101" pitchFamily="2" charset="-122"/>
              </a:rPr>
              <a:t>？</a:t>
            </a:r>
            <a:endParaRPr lang="en-US" altLang="zh-CN" sz="1400" dirty="0" smtClean="0">
              <a:latin typeface="Times New Roman" panose="02020603050405020304" pitchFamily="18" charset="0"/>
              <a:ea typeface="华文楷体" panose="02010600040101010101" pitchFamily="2" charset="-122"/>
            </a:endParaRPr>
          </a:p>
          <a:p>
            <a:pPr marL="285750" indent="-285750">
              <a:buFont typeface="Arial" pitchFamily="34" charset="0"/>
              <a:buChar char="•"/>
            </a:pPr>
            <a:endParaRPr lang="zh-CN" altLang="en-US" sz="1400" dirty="0">
              <a:latin typeface="Times New Roman" panose="02020603050405020304" pitchFamily="18" charset="0"/>
              <a:ea typeface="华文楷体" panose="02010600040101010101" pitchFamily="2" charset="-122"/>
            </a:endParaRPr>
          </a:p>
          <a:p>
            <a:pPr marL="285750" indent="-285750">
              <a:buFont typeface="Arial" pitchFamily="34" charset="0"/>
              <a:buChar char="•"/>
            </a:pPr>
            <a:r>
              <a:rPr lang="en-US" altLang="zh-CN" sz="1400" dirty="0" smtClean="0">
                <a:latin typeface="Times New Roman" panose="02020603050405020304" pitchFamily="18" charset="0"/>
                <a:ea typeface="华文楷体" panose="02010600040101010101" pitchFamily="2" charset="-122"/>
              </a:rPr>
              <a:t>3Q</a:t>
            </a:r>
            <a:r>
              <a:rPr lang="zh-CN" altLang="en-US" sz="1400" dirty="0" smtClean="0">
                <a:latin typeface="Times New Roman" panose="02020603050405020304" pitchFamily="18" charset="0"/>
                <a:ea typeface="华文楷体" panose="02010600040101010101" pitchFamily="2" charset="-122"/>
              </a:rPr>
              <a:t>大战：没有最黑，只有更黑</a:t>
            </a:r>
            <a:endParaRPr lang="en-US" altLang="zh-CN" sz="1400" dirty="0" smtClean="0">
              <a:latin typeface="Times New Roman" panose="02020603050405020304" pitchFamily="18" charset="0"/>
              <a:ea typeface="华文楷体" panose="02010600040101010101" pitchFamily="2" charset="-122"/>
            </a:endParaRPr>
          </a:p>
          <a:p>
            <a:pPr marL="285750" indent="-285750">
              <a:buFont typeface="Arial" pitchFamily="34" charset="0"/>
              <a:buChar char="•"/>
            </a:pPr>
            <a:r>
              <a:rPr lang="en-US" altLang="zh-CN" sz="1400" dirty="0" smtClean="0">
                <a:latin typeface="Times New Roman" panose="02020603050405020304" pitchFamily="18" charset="0"/>
                <a:ea typeface="华文楷体" panose="02010600040101010101" pitchFamily="2" charset="-122"/>
              </a:rPr>
              <a:t>2011</a:t>
            </a:r>
            <a:r>
              <a:rPr lang="zh-CN" altLang="en-US" sz="1400" dirty="0">
                <a:latin typeface="Times New Roman" panose="02020603050405020304" pitchFamily="18" charset="0"/>
                <a:ea typeface="华文楷体" panose="02010600040101010101" pitchFamily="2" charset="-122"/>
              </a:rPr>
              <a:t>年</a:t>
            </a:r>
            <a:r>
              <a:rPr lang="en-US" altLang="zh-CN" sz="1400" dirty="0">
                <a:latin typeface="Times New Roman" panose="02020603050405020304" pitchFamily="18" charset="0"/>
                <a:ea typeface="华文楷体" panose="02010600040101010101" pitchFamily="2" charset="-122"/>
              </a:rPr>
              <a:t>4</a:t>
            </a:r>
            <a:r>
              <a:rPr lang="zh-CN" altLang="en-US" sz="1400" dirty="0">
                <a:latin typeface="Times New Roman" panose="02020603050405020304" pitchFamily="18" charset="0"/>
                <a:ea typeface="华文楷体" panose="02010600040101010101" pitchFamily="2" charset="-122"/>
              </a:rPr>
              <a:t>月索尼的系统漏洞导致</a:t>
            </a:r>
            <a:r>
              <a:rPr lang="en-US" altLang="zh-CN" sz="1400" dirty="0">
                <a:latin typeface="Times New Roman" panose="02020603050405020304" pitchFamily="18" charset="0"/>
                <a:ea typeface="华文楷体" panose="02010600040101010101" pitchFamily="2" charset="-122"/>
              </a:rPr>
              <a:t>7700</a:t>
            </a:r>
            <a:r>
              <a:rPr lang="zh-CN" altLang="en-US" sz="1400" dirty="0">
                <a:latin typeface="Times New Roman" panose="02020603050405020304" pitchFamily="18" charset="0"/>
                <a:ea typeface="华文楷体" panose="02010600040101010101" pitchFamily="2" charset="-122"/>
              </a:rPr>
              <a:t>万用户资料</a:t>
            </a:r>
            <a:r>
              <a:rPr lang="zh-CN" altLang="en-US" sz="1400" dirty="0" smtClean="0">
                <a:latin typeface="Times New Roman" panose="02020603050405020304" pitchFamily="18" charset="0"/>
                <a:ea typeface="华文楷体" panose="02010600040101010101" pitchFamily="2" charset="-122"/>
              </a:rPr>
              <a:t>失窃</a:t>
            </a:r>
            <a:endParaRPr lang="en-US" altLang="zh-CN" sz="1400" dirty="0" smtClean="0">
              <a:latin typeface="Times New Roman" panose="02020603050405020304" pitchFamily="18" charset="0"/>
              <a:ea typeface="华文楷体" panose="02010600040101010101" pitchFamily="2" charset="-122"/>
            </a:endParaRPr>
          </a:p>
          <a:p>
            <a:pPr marL="285750" indent="-285750">
              <a:buFont typeface="Arial" pitchFamily="34" charset="0"/>
              <a:buChar char="•"/>
            </a:pPr>
            <a:endParaRPr lang="zh-CN" altLang="en-US" sz="1400" dirty="0">
              <a:latin typeface="Times New Roman" panose="02020603050405020304" pitchFamily="18" charset="0"/>
              <a:ea typeface="华文楷体" panose="02010600040101010101" pitchFamily="2" charset="-122"/>
            </a:endParaRPr>
          </a:p>
          <a:p>
            <a:pPr marL="285750" indent="-285750">
              <a:buFont typeface="Arial" pitchFamily="34" charset="0"/>
              <a:buChar char="•"/>
            </a:pPr>
            <a:r>
              <a:rPr lang="en-US" altLang="zh-CN" sz="1400" dirty="0" smtClean="0">
                <a:latin typeface="Times New Roman" panose="02020603050405020304" pitchFamily="18" charset="0"/>
                <a:ea typeface="华文楷体" panose="02010600040101010101" pitchFamily="2" charset="-122"/>
              </a:rPr>
              <a:t>2011</a:t>
            </a:r>
            <a:r>
              <a:rPr lang="zh-CN" altLang="en-US" sz="1400" dirty="0">
                <a:latin typeface="Times New Roman" panose="02020603050405020304" pitchFamily="18" charset="0"/>
                <a:ea typeface="华文楷体" panose="02010600040101010101" pitchFamily="2" charset="-122"/>
              </a:rPr>
              <a:t>年</a:t>
            </a:r>
            <a:r>
              <a:rPr lang="en-US" altLang="zh-CN" sz="1400" dirty="0">
                <a:latin typeface="Times New Roman" panose="02020603050405020304" pitchFamily="18" charset="0"/>
                <a:ea typeface="华文楷体" panose="02010600040101010101" pitchFamily="2" charset="-122"/>
              </a:rPr>
              <a:t>4</a:t>
            </a:r>
            <a:r>
              <a:rPr lang="zh-CN" altLang="en-US" sz="1400" dirty="0">
                <a:latin typeface="Times New Roman" panose="02020603050405020304" pitchFamily="18" charset="0"/>
                <a:ea typeface="华文楷体" panose="02010600040101010101" pitchFamily="2" charset="-122"/>
              </a:rPr>
              <a:t>月，</a:t>
            </a:r>
            <a:r>
              <a:rPr lang="en-US" altLang="zh-CN" sz="1400" dirty="0" err="1">
                <a:latin typeface="Times New Roman" panose="02020603050405020304" pitchFamily="18" charset="0"/>
                <a:ea typeface="华文楷体" panose="02010600040101010101" pitchFamily="2" charset="-122"/>
              </a:rPr>
              <a:t>iOS</a:t>
            </a:r>
            <a:r>
              <a:rPr lang="zh-CN" altLang="en-US" sz="1400" dirty="0">
                <a:latin typeface="Times New Roman" panose="02020603050405020304" pitchFamily="18" charset="0"/>
                <a:ea typeface="华文楷体" panose="02010600040101010101" pitchFamily="2" charset="-122"/>
              </a:rPr>
              <a:t>被发现会按照时间顺序记录用户的位置坐标</a:t>
            </a:r>
            <a:r>
              <a:rPr lang="zh-CN" altLang="en-US" sz="1400" dirty="0" smtClean="0">
                <a:latin typeface="Times New Roman" panose="02020603050405020304" pitchFamily="18" charset="0"/>
                <a:ea typeface="华文楷体" panose="02010600040101010101" pitchFamily="2" charset="-122"/>
              </a:rPr>
              <a:t>信息</a:t>
            </a:r>
            <a:endParaRPr lang="en-US" altLang="zh-CN" sz="1400" dirty="0" smtClean="0">
              <a:latin typeface="Times New Roman" panose="02020603050405020304" pitchFamily="18" charset="0"/>
              <a:ea typeface="华文楷体" panose="02010600040101010101" pitchFamily="2" charset="-122"/>
            </a:endParaRPr>
          </a:p>
          <a:p>
            <a:pPr marL="285750" indent="-285750">
              <a:buFont typeface="Arial" pitchFamily="34" charset="0"/>
              <a:buChar char="•"/>
            </a:pPr>
            <a:endParaRPr lang="zh-CN" altLang="en-US" sz="1400" dirty="0">
              <a:latin typeface="Times New Roman" panose="02020603050405020304" pitchFamily="18" charset="0"/>
              <a:ea typeface="华文楷体" panose="02010600040101010101" pitchFamily="2" charset="-122"/>
            </a:endParaRPr>
          </a:p>
          <a:p>
            <a:pPr marL="285750" indent="-285750">
              <a:buFont typeface="Arial" pitchFamily="34" charset="0"/>
              <a:buChar char="•"/>
            </a:pPr>
            <a:r>
              <a:rPr lang="en-US" altLang="zh-CN" sz="1400" dirty="0" smtClean="0">
                <a:latin typeface="Times New Roman" panose="02020603050405020304" pitchFamily="18" charset="0"/>
                <a:ea typeface="华文楷体" panose="02010600040101010101" pitchFamily="2" charset="-122"/>
              </a:rPr>
              <a:t>2011</a:t>
            </a:r>
            <a:r>
              <a:rPr lang="zh-CN" altLang="en-US" sz="1400" dirty="0">
                <a:latin typeface="Times New Roman" panose="02020603050405020304" pitchFamily="18" charset="0"/>
                <a:ea typeface="华文楷体" panose="02010600040101010101" pitchFamily="2" charset="-122"/>
              </a:rPr>
              <a:t>年</a:t>
            </a:r>
            <a:r>
              <a:rPr lang="en-US" altLang="zh-CN" sz="1400" dirty="0">
                <a:latin typeface="Times New Roman" panose="02020603050405020304" pitchFamily="18" charset="0"/>
                <a:ea typeface="华文楷体" panose="02010600040101010101" pitchFamily="2" charset="-122"/>
              </a:rPr>
              <a:t>CSDN</a:t>
            </a:r>
            <a:r>
              <a:rPr lang="zh-CN" altLang="en-US" sz="1400" dirty="0">
                <a:latin typeface="Times New Roman" panose="02020603050405020304" pitchFamily="18" charset="0"/>
                <a:ea typeface="华文楷体" panose="02010600040101010101" pitchFamily="2" charset="-122"/>
              </a:rPr>
              <a:t>密码泄露</a:t>
            </a:r>
            <a:r>
              <a:rPr lang="zh-CN" altLang="en-US" sz="1400" dirty="0" smtClean="0">
                <a:latin typeface="Times New Roman" panose="02020603050405020304" pitchFamily="18" charset="0"/>
                <a:ea typeface="华文楷体" panose="02010600040101010101" pitchFamily="2" charset="-122"/>
              </a:rPr>
              <a:t>事件</a:t>
            </a:r>
            <a:endParaRPr lang="en-US" altLang="zh-CN" sz="1400" dirty="0" smtClean="0">
              <a:latin typeface="Times New Roman" panose="02020603050405020304" pitchFamily="18" charset="0"/>
              <a:ea typeface="华文楷体" panose="02010600040101010101" pitchFamily="2" charset="-122"/>
            </a:endParaRPr>
          </a:p>
          <a:p>
            <a:pPr marL="285750" indent="-285750">
              <a:buFont typeface="Arial" pitchFamily="34" charset="0"/>
              <a:buChar char="•"/>
            </a:pPr>
            <a:r>
              <a:rPr lang="zh-CN" altLang="en-US" sz="1400" dirty="0" smtClean="0">
                <a:latin typeface="Times New Roman" panose="02020603050405020304" pitchFamily="18" charset="0"/>
                <a:ea typeface="华文楷体" panose="02010600040101010101" pitchFamily="2" charset="-122"/>
              </a:rPr>
              <a:t>移动大数据：隐私的黑</a:t>
            </a:r>
            <a:endParaRPr lang="en-US" altLang="zh-CN" sz="1400" dirty="0" smtClean="0">
              <a:latin typeface="Times New Roman" panose="02020603050405020304" pitchFamily="18" charset="0"/>
              <a:ea typeface="华文楷体" panose="02010600040101010101" pitchFamily="2" charset="-122"/>
            </a:endParaRPr>
          </a:p>
          <a:p>
            <a:endParaRPr lang="en-US" altLang="zh-CN" sz="1400" dirty="0" smtClean="0">
              <a:latin typeface="华文楷体" panose="02010600040101010101" pitchFamily="2" charset="-122"/>
              <a:ea typeface="华文楷体" panose="02010600040101010101" pitchFamily="2" charset="-122"/>
            </a:endParaRPr>
          </a:p>
          <a:p>
            <a:r>
              <a:rPr lang="en-US" altLang="zh-CN" sz="1400" dirty="0" smtClean="0">
                <a:latin typeface="华文楷体" panose="02010600040101010101" pitchFamily="2" charset="-122"/>
                <a:ea typeface="华文楷体" panose="02010600040101010101" pitchFamily="2" charset="-122"/>
              </a:rPr>
              <a:t>…</a:t>
            </a:r>
          </a:p>
          <a:p>
            <a:endParaRPr lang="en-US" altLang="zh-CN" sz="1600" u="sng" dirty="0">
              <a:latin typeface="华文楷体" panose="02010600040101010101" pitchFamily="2" charset="-122"/>
              <a:ea typeface="华文楷体" panose="02010600040101010101" pitchFamily="2" charset="-122"/>
            </a:endParaRPr>
          </a:p>
          <a:p>
            <a:r>
              <a:rPr lang="zh-CN" altLang="en-US" sz="1600" b="1" dirty="0" smtClean="0">
                <a:latin typeface="华文楷体" panose="02010600040101010101" pitchFamily="2" charset="-122"/>
                <a:ea typeface="华文楷体" panose="02010600040101010101" pitchFamily="2" charset="-122"/>
              </a:rPr>
              <a:t>眼下中国互联网热门的话题之一就是互联网实名制问题，我愿意相信这是个好事。毕竟我们如果明着亮出自己的身份，互联网才能对我们的隐私给予更好保护。</a:t>
            </a:r>
            <a:endParaRPr lang="zh-CN" altLang="en-US" sz="1600"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485" y="3279753"/>
            <a:ext cx="3260627" cy="2859587"/>
          </a:xfrm>
          <a:prstGeom prst="rect">
            <a:avLst/>
          </a:prstGeom>
        </p:spPr>
      </p:pic>
    </p:spTree>
    <p:extLst>
      <p:ext uri="{BB962C8B-B14F-4D97-AF65-F5344CB8AC3E}">
        <p14:creationId xmlns:p14="http://schemas.microsoft.com/office/powerpoint/2010/main" val="24666091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大数据与国家</a:t>
            </a:r>
            <a:r>
              <a:rPr lang="zh-CN" altLang="en-US" dirty="0" smtClean="0"/>
              <a:t>安全</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756" y="1617663"/>
            <a:ext cx="7687951"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8607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高科技犯罪利用信息技术</a:t>
            </a:r>
            <a:r>
              <a:rPr lang="zh-CN" altLang="en-US" dirty="0" smtClean="0"/>
              <a:t>手段</a:t>
            </a:r>
            <a:endParaRPr lang="zh-CN" altLang="en-US" dirty="0"/>
          </a:p>
        </p:txBody>
      </p:sp>
      <p:sp>
        <p:nvSpPr>
          <p:cNvPr id="5" name="文本框 4"/>
          <p:cNvSpPr txBox="1"/>
          <p:nvPr/>
        </p:nvSpPr>
        <p:spPr>
          <a:xfrm>
            <a:off x="524933" y="1447800"/>
            <a:ext cx="4740165" cy="4524315"/>
          </a:xfrm>
          <a:prstGeom prst="rect">
            <a:avLst/>
          </a:prstGeom>
          <a:noFill/>
        </p:spPr>
        <p:txBody>
          <a:bodyPr wrap="square" rtlCol="0">
            <a:spAutoFit/>
          </a:bodyPr>
          <a:lstStyle/>
          <a:p>
            <a:pPr>
              <a:lnSpc>
                <a:spcPct val="150000"/>
              </a:lnSpc>
            </a:pPr>
            <a:r>
              <a:rPr lang="zh-CN" altLang="en-US" sz="1600" dirty="0" smtClean="0">
                <a:latin typeface="华文楷体" panose="02010600040101010101" pitchFamily="2" charset="-122"/>
                <a:ea typeface="华文楷体" panose="02010600040101010101" pitchFamily="2" charset="-122"/>
              </a:rPr>
              <a:t>信息时代，高科技犯罪的技术手段</a:t>
            </a:r>
            <a:endParaRPr lang="en-US" altLang="zh-CN" sz="1600" dirty="0" smtClean="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r>
              <a:rPr lang="zh-CN" altLang="en-US" sz="1600" dirty="0" smtClean="0">
                <a:latin typeface="华文楷体" panose="02010600040101010101" pitchFamily="2" charset="-122"/>
                <a:ea typeface="华文楷体" panose="02010600040101010101" pitchFamily="2" charset="-122"/>
              </a:rPr>
              <a:t>获取信息：互联网公开，邮件、社交工具破解</a:t>
            </a:r>
            <a:endParaRPr lang="en-US" altLang="zh-CN" sz="1600" dirty="0" smtClean="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r>
              <a:rPr lang="zh-CN" altLang="en-US" sz="1600" dirty="0" smtClean="0">
                <a:latin typeface="华文楷体" panose="02010600040101010101" pitchFamily="2" charset="-122"/>
                <a:ea typeface="华文楷体" panose="02010600040101010101" pitchFamily="2" charset="-122"/>
              </a:rPr>
              <a:t>作案对象筛选及行为分析：电信诈骗，购买用户信息，筛选对象</a:t>
            </a:r>
            <a:endParaRPr lang="en-US" altLang="zh-CN" sz="1600" dirty="0" smtClean="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r>
              <a:rPr lang="zh-CN" altLang="en-US" sz="1600" dirty="0" smtClean="0">
                <a:latin typeface="华文楷体" panose="02010600040101010101" pitchFamily="2" charset="-122"/>
                <a:ea typeface="华文楷体" panose="02010600040101010101" pitchFamily="2" charset="-122"/>
              </a:rPr>
              <a:t>对于案件侦破：更加强大的反</a:t>
            </a:r>
            <a:r>
              <a:rPr lang="zh-CN" altLang="en-US" sz="1600" dirty="0">
                <a:latin typeface="华文楷体" panose="02010600040101010101" pitchFamily="2" charset="-122"/>
                <a:ea typeface="华文楷体" panose="02010600040101010101" pitchFamily="2" charset="-122"/>
              </a:rPr>
              <a:t>侦察</a:t>
            </a:r>
            <a:r>
              <a:rPr lang="zh-CN" altLang="en-US" sz="1600" dirty="0" smtClean="0">
                <a:latin typeface="华文楷体" panose="02010600040101010101" pitchFamily="2" charset="-122"/>
                <a:ea typeface="华文楷体" panose="02010600040101010101" pitchFamily="2" charset="-122"/>
              </a:rPr>
              <a:t>手段，监控案件侦破。</a:t>
            </a:r>
            <a:endParaRPr lang="en-US" altLang="zh-CN" sz="16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r>
              <a:rPr lang="zh-CN" altLang="en-US" sz="1600" dirty="0" smtClean="0">
                <a:latin typeface="华文楷体" panose="02010600040101010101" pitchFamily="2" charset="-122"/>
                <a:ea typeface="华文楷体" panose="02010600040101010101" pitchFamily="2" charset="-122"/>
              </a:rPr>
              <a:t>犯罪的取证：利用信息技术犯罪本来取证就难，结合日志痕迹擦除</a:t>
            </a:r>
            <a:r>
              <a:rPr lang="en-US" altLang="zh-CN" sz="1600" dirty="0" smtClean="0">
                <a:latin typeface="华文楷体" panose="02010600040101010101" pitchFamily="2" charset="-122"/>
                <a:ea typeface="华文楷体" panose="02010600040101010101" pitchFamily="2" charset="-122"/>
              </a:rPr>
              <a:t>/</a:t>
            </a:r>
            <a:r>
              <a:rPr lang="zh-CN" altLang="en-US" sz="1600" dirty="0" smtClean="0">
                <a:latin typeface="华文楷体" panose="02010600040101010101" pitchFamily="2" charset="-122"/>
                <a:ea typeface="华文楷体" panose="02010600040101010101" pitchFamily="2" charset="-122"/>
              </a:rPr>
              <a:t>加密手段，隐蔽性更高，定罪更加困难。</a:t>
            </a:r>
            <a:endParaRPr lang="en-US" altLang="zh-CN" sz="1600" dirty="0" smtClean="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r>
              <a:rPr lang="zh-CN" altLang="en-US" sz="1600" dirty="0" smtClean="0">
                <a:latin typeface="华文楷体" panose="02010600040101010101" pitchFamily="2" charset="-122"/>
                <a:ea typeface="华文楷体" panose="02010600040101010101" pitchFamily="2" charset="-122"/>
              </a:rPr>
              <a:t>通讯手段：新的社交工具，微信、专用工具，取代传统通讯工具。</a:t>
            </a:r>
            <a:endParaRPr lang="en-US" altLang="zh-CN" sz="1600" dirty="0" smtClean="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r>
              <a:rPr lang="zh-CN" altLang="en-US" sz="1600" dirty="0" smtClean="0">
                <a:latin typeface="华文楷体" panose="02010600040101010101" pitchFamily="2" charset="-122"/>
                <a:ea typeface="华文楷体" panose="02010600040101010101" pitchFamily="2" charset="-122"/>
              </a:rPr>
              <a:t>网上支付：资金转移快，流向境外，难以跟踪</a:t>
            </a:r>
            <a:endParaRPr lang="en-US" altLang="zh-CN" sz="16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stretch>
            <a:fillRect/>
          </a:stretch>
        </p:blipFill>
        <p:spPr>
          <a:xfrm>
            <a:off x="5386245" y="1447800"/>
            <a:ext cx="3757755" cy="2221079"/>
          </a:xfrm>
          <a:prstGeom prst="rect">
            <a:avLst/>
          </a:prstGeom>
        </p:spPr>
      </p:pic>
      <p:pic>
        <p:nvPicPr>
          <p:cNvPr id="7" name="图片 6"/>
          <p:cNvPicPr>
            <a:picLocks noChangeAspect="1"/>
          </p:cNvPicPr>
          <p:nvPr/>
        </p:nvPicPr>
        <p:blipFill>
          <a:blip r:embed="rId3"/>
          <a:stretch>
            <a:fillRect/>
          </a:stretch>
        </p:blipFill>
        <p:spPr>
          <a:xfrm>
            <a:off x="5334000" y="3789040"/>
            <a:ext cx="3810000" cy="2543175"/>
          </a:xfrm>
          <a:prstGeom prst="rect">
            <a:avLst/>
          </a:prstGeom>
        </p:spPr>
      </p:pic>
    </p:spTree>
    <p:extLst>
      <p:ext uri="{BB962C8B-B14F-4D97-AF65-F5344CB8AC3E}">
        <p14:creationId xmlns:p14="http://schemas.microsoft.com/office/powerpoint/2010/main" val="7669922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云模式：互联网违法新的基础</a:t>
            </a:r>
            <a:r>
              <a:rPr lang="zh-CN" altLang="en-US" dirty="0" smtClean="0"/>
              <a:t>设施</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5" y="2708920"/>
            <a:ext cx="4762500" cy="2676525"/>
          </a:xfrm>
          <a:prstGeom prst="rect">
            <a:avLst/>
          </a:prstGeom>
        </p:spPr>
      </p:pic>
      <p:sp>
        <p:nvSpPr>
          <p:cNvPr id="5" name="文本框 4"/>
          <p:cNvSpPr txBox="1"/>
          <p:nvPr/>
        </p:nvSpPr>
        <p:spPr>
          <a:xfrm>
            <a:off x="5057019" y="1447800"/>
            <a:ext cx="4086981" cy="5013360"/>
          </a:xfrm>
          <a:prstGeom prst="rect">
            <a:avLst/>
          </a:prstGeom>
          <a:noFill/>
        </p:spPr>
        <p:txBody>
          <a:bodyPr wrap="square" rtlCol="0">
            <a:spAutoFit/>
          </a:bodyPr>
          <a:lstStyle/>
          <a:p>
            <a:pPr>
              <a:lnSpc>
                <a:spcPct val="150000"/>
              </a:lnSpc>
            </a:pPr>
            <a:r>
              <a:rPr lang="en-US" altLang="zh-CN" dirty="0" smtClean="0">
                <a:latin typeface="Times New Roman" panose="02020603050405020304" pitchFamily="18" charset="0"/>
                <a:ea typeface="华文楷体" panose="02010600040101010101" pitchFamily="2" charset="-122"/>
              </a:rPr>
              <a:t>AMAZON</a:t>
            </a:r>
            <a:r>
              <a:rPr lang="zh-CN" altLang="en-US" dirty="0" smtClean="0">
                <a:latin typeface="Times New Roman" panose="02020603050405020304" pitchFamily="18" charset="0"/>
                <a:ea typeface="华文楷体" panose="02010600040101010101" pitchFamily="2" charset="-122"/>
              </a:rPr>
              <a:t>的</a:t>
            </a:r>
            <a:r>
              <a:rPr lang="en-US" altLang="zh-CN" dirty="0" smtClean="0">
                <a:latin typeface="Times New Roman" panose="02020603050405020304" pitchFamily="18" charset="0"/>
                <a:ea typeface="华文楷体" panose="02010600040101010101" pitchFamily="2" charset="-122"/>
              </a:rPr>
              <a:t>EC2 </a:t>
            </a:r>
            <a:r>
              <a:rPr lang="zh-CN" altLang="en-US" dirty="0" smtClean="0">
                <a:latin typeface="Times New Roman" panose="02020603050405020304" pitchFamily="18" charset="0"/>
                <a:ea typeface="华文楷体" panose="02010600040101010101" pitchFamily="2" charset="-122"/>
              </a:rPr>
              <a:t>早期</a:t>
            </a:r>
            <a:r>
              <a:rPr lang="en-US" altLang="zh-CN" dirty="0" smtClean="0">
                <a:latin typeface="Times New Roman" panose="02020603050405020304" pitchFamily="18" charset="0"/>
                <a:ea typeface="华文楷体" panose="02010600040101010101" pitchFamily="2" charset="-122"/>
              </a:rPr>
              <a:t>40%</a:t>
            </a:r>
            <a:r>
              <a:rPr lang="zh-CN" altLang="en-US" dirty="0" smtClean="0">
                <a:latin typeface="Times New Roman" panose="02020603050405020304" pitchFamily="18" charset="0"/>
                <a:ea typeface="华文楷体" panose="02010600040101010101" pitchFamily="2" charset="-122"/>
              </a:rPr>
              <a:t>以上的用户通过租用资源：</a:t>
            </a:r>
            <a:endParaRPr lang="en-US" altLang="zh-CN" dirty="0" smtClean="0">
              <a:latin typeface="Times New Roman" panose="02020603050405020304" pitchFamily="18" charset="0"/>
              <a:ea typeface="华文楷体" panose="02010600040101010101" pitchFamily="2" charset="-122"/>
            </a:endParaRPr>
          </a:p>
          <a:p>
            <a:pPr marL="285750" indent="-285750">
              <a:lnSpc>
                <a:spcPct val="150000"/>
              </a:lnSpc>
              <a:buFont typeface="Wingdings" panose="05000000000000000000" pitchFamily="2" charset="2"/>
              <a:buChar char="l"/>
            </a:pPr>
            <a:r>
              <a:rPr lang="zh-CN" altLang="en-US" dirty="0" smtClean="0">
                <a:latin typeface="Times New Roman" panose="02020603050405020304" pitchFamily="18" charset="0"/>
                <a:ea typeface="华文楷体" panose="02010600040101010101" pitchFamily="2" charset="-122"/>
              </a:rPr>
              <a:t>色情网站</a:t>
            </a:r>
            <a:endParaRPr lang="en-US" altLang="zh-CN" dirty="0" smtClean="0">
              <a:latin typeface="Times New Roman" panose="02020603050405020304" pitchFamily="18" charset="0"/>
              <a:ea typeface="华文楷体" panose="02010600040101010101" pitchFamily="2" charset="-122"/>
            </a:endParaRPr>
          </a:p>
          <a:p>
            <a:pPr marL="285750" indent="-285750">
              <a:lnSpc>
                <a:spcPct val="150000"/>
              </a:lnSpc>
              <a:buFont typeface="Wingdings" panose="05000000000000000000" pitchFamily="2" charset="2"/>
              <a:buChar char="l"/>
            </a:pPr>
            <a:r>
              <a:rPr lang="zh-CN" altLang="en-US" dirty="0" smtClean="0">
                <a:latin typeface="Times New Roman" panose="02020603050405020304" pitchFamily="18" charset="0"/>
                <a:ea typeface="华文楷体" panose="02010600040101010101" pitchFamily="2" charset="-122"/>
              </a:rPr>
              <a:t>远程攻击跳转</a:t>
            </a:r>
            <a:endParaRPr lang="en-US" altLang="zh-CN" dirty="0" smtClean="0">
              <a:latin typeface="Times New Roman" panose="02020603050405020304" pitchFamily="18" charset="0"/>
              <a:ea typeface="华文楷体" panose="02010600040101010101" pitchFamily="2" charset="-122"/>
            </a:endParaRPr>
          </a:p>
          <a:p>
            <a:pPr marL="285750" indent="-285750">
              <a:lnSpc>
                <a:spcPct val="150000"/>
              </a:lnSpc>
              <a:buFont typeface="Wingdings" panose="05000000000000000000" pitchFamily="2" charset="2"/>
              <a:buChar char="l"/>
            </a:pPr>
            <a:r>
              <a:rPr lang="zh-CN" altLang="en-US" dirty="0" smtClean="0">
                <a:latin typeface="Times New Roman" panose="02020603050405020304" pitchFamily="18" charset="0"/>
                <a:ea typeface="华文楷体" panose="02010600040101010101" pitchFamily="2" charset="-122"/>
              </a:rPr>
              <a:t>暴力破解</a:t>
            </a:r>
            <a:endParaRPr lang="en-US" altLang="zh-CN" dirty="0" smtClean="0">
              <a:latin typeface="Times New Roman" panose="02020603050405020304" pitchFamily="18" charset="0"/>
              <a:ea typeface="华文楷体" panose="02010600040101010101" pitchFamily="2" charset="-122"/>
            </a:endParaRPr>
          </a:p>
          <a:p>
            <a:pPr marL="285750" indent="-285750">
              <a:lnSpc>
                <a:spcPct val="150000"/>
              </a:lnSpc>
              <a:buFont typeface="Wingdings" panose="05000000000000000000" pitchFamily="2" charset="2"/>
              <a:buChar char="l"/>
            </a:pPr>
            <a:r>
              <a:rPr lang="zh-CN" altLang="en-US" dirty="0" smtClean="0">
                <a:latin typeface="Times New Roman" panose="02020603050405020304" pitchFamily="18" charset="0"/>
                <a:ea typeface="华文楷体" panose="02010600040101010101" pitchFamily="2" charset="-122"/>
              </a:rPr>
              <a:t>互联网赌博</a:t>
            </a:r>
            <a:endParaRPr lang="en-US" altLang="zh-CN" dirty="0" smtClean="0">
              <a:latin typeface="Times New Roman" panose="02020603050405020304" pitchFamily="18" charset="0"/>
              <a:ea typeface="华文楷体" panose="02010600040101010101" pitchFamily="2" charset="-122"/>
            </a:endParaRPr>
          </a:p>
          <a:p>
            <a:pPr marL="285750" indent="-285750">
              <a:lnSpc>
                <a:spcPct val="150000"/>
              </a:lnSpc>
              <a:buFont typeface="Wingdings" panose="05000000000000000000" pitchFamily="2" charset="2"/>
              <a:buChar char="l"/>
            </a:pPr>
            <a:r>
              <a:rPr lang="zh-CN" altLang="en-US" dirty="0" smtClean="0">
                <a:latin typeface="Times New Roman" panose="02020603050405020304" pitchFamily="18" charset="0"/>
                <a:ea typeface="华文楷体" panose="02010600040101010101" pitchFamily="2" charset="-122"/>
              </a:rPr>
              <a:t>反动网站</a:t>
            </a:r>
            <a:endParaRPr lang="en-US" altLang="zh-CN" dirty="0" smtClean="0">
              <a:latin typeface="Times New Roman" panose="02020603050405020304" pitchFamily="18" charset="0"/>
              <a:ea typeface="华文楷体" panose="02010600040101010101" pitchFamily="2" charset="-122"/>
            </a:endParaRPr>
          </a:p>
          <a:p>
            <a:pPr>
              <a:lnSpc>
                <a:spcPct val="150000"/>
              </a:lnSpc>
            </a:pPr>
            <a:endParaRPr lang="en-US" altLang="zh-CN" dirty="0">
              <a:latin typeface="Times New Roman" panose="02020603050405020304" pitchFamily="18" charset="0"/>
              <a:ea typeface="华文楷体" panose="02010600040101010101" pitchFamily="2" charset="-122"/>
            </a:endParaRPr>
          </a:p>
          <a:p>
            <a:pPr>
              <a:lnSpc>
                <a:spcPct val="150000"/>
              </a:lnSpc>
            </a:pPr>
            <a:r>
              <a:rPr lang="zh-CN" altLang="en-US" dirty="0" smtClean="0">
                <a:latin typeface="Times New Roman" panose="02020603050405020304" pitchFamily="18" charset="0"/>
                <a:ea typeface="华文楷体" panose="02010600040101010101" pitchFamily="2" charset="-122"/>
              </a:rPr>
              <a:t>有利于犯罪分子快速聚集资源。</a:t>
            </a:r>
            <a:endParaRPr lang="en-US" altLang="zh-CN" dirty="0" smtClean="0">
              <a:latin typeface="Times New Roman" panose="02020603050405020304" pitchFamily="18" charset="0"/>
              <a:ea typeface="华文楷体" panose="02010600040101010101" pitchFamily="2" charset="-122"/>
            </a:endParaRPr>
          </a:p>
          <a:p>
            <a:pPr>
              <a:lnSpc>
                <a:spcPct val="150000"/>
              </a:lnSpc>
            </a:pPr>
            <a:r>
              <a:rPr lang="zh-CN" altLang="en-US" dirty="0" smtClean="0">
                <a:latin typeface="Times New Roman" panose="02020603050405020304" pitchFamily="18" charset="0"/>
                <a:ea typeface="华文楷体" panose="02010600040101010101" pitchFamily="2" charset="-122"/>
              </a:rPr>
              <a:t>降低了实施互联网违法行为的成本，提高了攻击的效率。</a:t>
            </a:r>
            <a:endParaRPr lang="en-US" altLang="zh-CN" dirty="0" smtClean="0">
              <a:latin typeface="Times New Roman" panose="02020603050405020304" pitchFamily="18" charset="0"/>
              <a:ea typeface="华文楷体" panose="02010600040101010101" pitchFamily="2" charset="-122"/>
            </a:endParaRPr>
          </a:p>
          <a:p>
            <a:pPr>
              <a:lnSpc>
                <a:spcPct val="150000"/>
              </a:lnSpc>
            </a:pPr>
            <a:r>
              <a:rPr lang="zh-CN" altLang="en-US" dirty="0" smtClean="0">
                <a:latin typeface="Times New Roman" panose="02020603050405020304" pitchFamily="18" charset="0"/>
                <a:ea typeface="华文楷体" panose="02010600040101010101" pitchFamily="2" charset="-122"/>
              </a:rPr>
              <a:t>境外服务器实施，监管难度大。</a:t>
            </a:r>
            <a:endParaRPr lang="en-US" altLang="zh-CN" dirty="0" smtClean="0">
              <a:latin typeface="Times New Roman" panose="02020603050405020304" pitchFamily="18" charset="0"/>
              <a:ea typeface="华文楷体" panose="02010600040101010101" pitchFamily="2" charset="-122"/>
            </a:endParaRPr>
          </a:p>
        </p:txBody>
      </p:sp>
      <p:pic>
        <p:nvPicPr>
          <p:cNvPr id="6" name="图片 5"/>
          <p:cNvPicPr>
            <a:picLocks noChangeAspect="1"/>
          </p:cNvPicPr>
          <p:nvPr/>
        </p:nvPicPr>
        <p:blipFill>
          <a:blip r:embed="rId4"/>
          <a:stretch>
            <a:fillRect/>
          </a:stretch>
        </p:blipFill>
        <p:spPr>
          <a:xfrm>
            <a:off x="1103586" y="1394697"/>
            <a:ext cx="2053060" cy="1184717"/>
          </a:xfrm>
          <a:prstGeom prst="rect">
            <a:avLst/>
          </a:prstGeom>
        </p:spPr>
      </p:pic>
      <p:pic>
        <p:nvPicPr>
          <p:cNvPr id="7" name="图片 6"/>
          <p:cNvPicPr>
            <a:picLocks noChangeAspect="1"/>
          </p:cNvPicPr>
          <p:nvPr/>
        </p:nvPicPr>
        <p:blipFill>
          <a:blip r:embed="rId5"/>
          <a:stretch>
            <a:fillRect/>
          </a:stretch>
        </p:blipFill>
        <p:spPr>
          <a:xfrm>
            <a:off x="1256271" y="5514950"/>
            <a:ext cx="2109787" cy="1252537"/>
          </a:xfrm>
          <a:prstGeom prst="rect">
            <a:avLst/>
          </a:prstGeom>
        </p:spPr>
      </p:pic>
      <p:sp>
        <p:nvSpPr>
          <p:cNvPr id="8" name="AutoShape 6" descr="http://img4.imgtn.bdimg.com/it/u=1206294053,2919537413&amp;fm=21&amp;gp=0.jpg"/>
          <p:cNvSpPr>
            <a:spLocks noChangeAspect="1" noChangeArrowheads="1"/>
          </p:cNvSpPr>
          <p:nvPr/>
        </p:nvSpPr>
        <p:spPr bwMode="auto">
          <a:xfrm>
            <a:off x="3156645" y="62537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6"/>
          <a:stretch>
            <a:fillRect/>
          </a:stretch>
        </p:blipFill>
        <p:spPr>
          <a:xfrm>
            <a:off x="3108575" y="2128495"/>
            <a:ext cx="1657350" cy="1590675"/>
          </a:xfrm>
          <a:prstGeom prst="rect">
            <a:avLst/>
          </a:prstGeom>
        </p:spPr>
      </p:pic>
    </p:spTree>
    <p:extLst>
      <p:ext uri="{BB962C8B-B14F-4D97-AF65-F5344CB8AC3E}">
        <p14:creationId xmlns:p14="http://schemas.microsoft.com/office/powerpoint/2010/main" val="41842619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电信诈骗：大数据正反两面</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73" y="1447800"/>
            <a:ext cx="3170409" cy="2669406"/>
          </a:xfrm>
          <a:prstGeom prst="rect">
            <a:avLst/>
          </a:prstGeom>
        </p:spPr>
      </p:pic>
      <p:pic>
        <p:nvPicPr>
          <p:cNvPr id="5" name="图片 4"/>
          <p:cNvPicPr>
            <a:picLocks noChangeAspect="1"/>
          </p:cNvPicPr>
          <p:nvPr/>
        </p:nvPicPr>
        <p:blipFill>
          <a:blip r:embed="rId3"/>
          <a:stretch>
            <a:fillRect/>
          </a:stretch>
        </p:blipFill>
        <p:spPr>
          <a:xfrm>
            <a:off x="449752" y="4082062"/>
            <a:ext cx="3542901" cy="2736304"/>
          </a:xfrm>
          <a:prstGeom prst="rect">
            <a:avLst/>
          </a:prstGeom>
        </p:spPr>
      </p:pic>
      <p:sp>
        <p:nvSpPr>
          <p:cNvPr id="6" name="矩形 5"/>
          <p:cNvSpPr/>
          <p:nvPr/>
        </p:nvSpPr>
        <p:spPr>
          <a:xfrm>
            <a:off x="4047403" y="1365354"/>
            <a:ext cx="4958157" cy="4893647"/>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华文楷体" panose="02010600040101010101" pitchFamily="2" charset="-122"/>
                <a:ea typeface="华文楷体" panose="02010600040101010101" pitchFamily="2" charset="-122"/>
              </a:rPr>
              <a:t>内地知名女艺人汤唯在上海拍戏时接到诈骗电话，并被骗走了</a:t>
            </a:r>
            <a:r>
              <a:rPr lang="en-US" altLang="zh-CN" sz="2400" dirty="0" smtClean="0">
                <a:latin typeface="华文楷体" panose="02010600040101010101" pitchFamily="2" charset="-122"/>
                <a:ea typeface="华文楷体" panose="02010600040101010101" pitchFamily="2" charset="-122"/>
              </a:rPr>
              <a:t>21</a:t>
            </a:r>
            <a:r>
              <a:rPr lang="zh-CN" altLang="en-US" sz="2400" dirty="0" smtClean="0">
                <a:latin typeface="华文楷体" panose="02010600040101010101" pitchFamily="2" charset="-122"/>
                <a:ea typeface="华文楷体" panose="02010600040101010101" pitchFamily="2" charset="-122"/>
              </a:rPr>
              <a:t>万余元。汤唯事后已经向上海松江警方报案，警方正介入调查。</a:t>
            </a:r>
          </a:p>
          <a:p>
            <a:pPr marL="342900" indent="-342900">
              <a:buFont typeface="Arial" panose="020B0604020202020204" pitchFamily="34" charset="0"/>
              <a:buChar char="•"/>
            </a:pPr>
            <a:r>
              <a:rPr lang="zh-CN" altLang="en-US" sz="2400" dirty="0" smtClean="0">
                <a:latin typeface="华文楷体" panose="02010600040101010101" pitchFamily="2" charset="-122"/>
                <a:ea typeface="华文楷体" panose="02010600040101010101" pitchFamily="2" charset="-122"/>
              </a:rPr>
              <a:t>“大数据手段” 通过系统的数据分析，发现普通人难以洞察的细节和规律，进而顺藤摸瓜揪出潜在的电信诈骗团伙。理想模式是</a:t>
            </a:r>
            <a:r>
              <a:rPr lang="en-US" altLang="zh-CN" sz="2400" dirty="0" smtClean="0">
                <a:latin typeface="华文楷体" panose="02010600040101010101" pitchFamily="2" charset="-122"/>
                <a:ea typeface="华文楷体" panose="02010600040101010101" pitchFamily="2" charset="-122"/>
              </a:rPr>
              <a:t>——</a:t>
            </a:r>
            <a:r>
              <a:rPr lang="zh-CN" altLang="en-US" sz="2400" dirty="0" smtClean="0">
                <a:latin typeface="华文楷体" panose="02010600040101010101" pitchFamily="2" charset="-122"/>
                <a:ea typeface="华文楷体" panose="02010600040101010101" pitchFamily="2" charset="-122"/>
              </a:rPr>
              <a:t>当接到诈骗电话后，系统能够比对数据库中的历史资料，自动识别骗子号码并发出警报，诈骗者的相关信息也能第一时间传给有关部门。</a:t>
            </a:r>
            <a:r>
              <a:rPr lang="zh-CN" altLang="en-US" sz="2000" dirty="0" smtClean="0">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79825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为什么会有信息安全问题？</a:t>
            </a:r>
          </a:p>
        </p:txBody>
      </p:sp>
      <p:sp>
        <p:nvSpPr>
          <p:cNvPr id="4" name="Rectangle 3"/>
          <p:cNvSpPr>
            <a:spLocks noGrp="1" noChangeArrowheads="1"/>
          </p:cNvSpPr>
          <p:nvPr/>
        </p:nvSpPr>
        <p:spPr bwMode="gray">
          <a:xfrm>
            <a:off x="574126" y="3691760"/>
            <a:ext cx="5022850" cy="687388"/>
          </a:xfrm>
          <a:prstGeom prst="rect">
            <a:avLst/>
          </a:prstGeom>
          <a:noFill/>
          <a:ln w="9525">
            <a:noFill/>
            <a:miter lim="800000"/>
            <a:headEnd/>
            <a:tailEnd/>
          </a:ln>
        </p:spPr>
        <p:txBody>
          <a:bodyPr vert="horz" wrap="square" lIns="94597" tIns="47298" rIns="94597" bIns="47298" numCol="1" anchor="t" anchorCtr="0" compatLnSpc="1">
            <a:prstTxWarp prst="textNoShape">
              <a:avLst/>
            </a:prstTxWarp>
          </a:bodyPr>
          <a:lstStyle>
            <a:lvl1pPr marL="342900" indent="-342900" algn="l" rtl="0" eaLnBrk="0" fontAlgn="base" hangingPunct="0">
              <a:spcBef>
                <a:spcPct val="20000"/>
              </a:spcBef>
              <a:spcAft>
                <a:spcPct val="0"/>
              </a:spcAft>
              <a:buClr>
                <a:srgbClr val="3399FF"/>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5813" indent="-227013" algn="l" rtl="0" eaLnBrk="0" fontAlgn="base" hangingPunct="0">
              <a:spcBef>
                <a:spcPct val="20000"/>
              </a:spcBef>
              <a:spcAft>
                <a:spcPct val="0"/>
              </a:spcAft>
              <a:buChar char="»"/>
              <a:defRPr sz="2000">
                <a:solidFill>
                  <a:schemeClr val="tx1"/>
                </a:solidFill>
                <a:latin typeface="Arial" pitchFamily="34" charset="0"/>
                <a:ea typeface="+mn-ea"/>
              </a:defRPr>
            </a:lvl5pPr>
            <a:lvl6pPr marL="2513013" indent="-227013" algn="l" rtl="0" eaLnBrk="0" fontAlgn="base" hangingPunct="0">
              <a:spcBef>
                <a:spcPct val="20000"/>
              </a:spcBef>
              <a:spcAft>
                <a:spcPct val="0"/>
              </a:spcAft>
              <a:buChar char="»"/>
              <a:defRPr sz="2000">
                <a:solidFill>
                  <a:schemeClr val="tx1"/>
                </a:solidFill>
                <a:latin typeface="Arial" pitchFamily="34" charset="0"/>
                <a:ea typeface="+mn-ea"/>
              </a:defRPr>
            </a:lvl6pPr>
            <a:lvl7pPr marL="2970213" indent="-227013" algn="l" rtl="0" eaLnBrk="0" fontAlgn="base" hangingPunct="0">
              <a:spcBef>
                <a:spcPct val="20000"/>
              </a:spcBef>
              <a:spcAft>
                <a:spcPct val="0"/>
              </a:spcAft>
              <a:buChar char="»"/>
              <a:defRPr sz="2000">
                <a:solidFill>
                  <a:schemeClr val="tx1"/>
                </a:solidFill>
                <a:latin typeface="Arial" pitchFamily="34" charset="0"/>
                <a:ea typeface="+mn-ea"/>
              </a:defRPr>
            </a:lvl7pPr>
            <a:lvl8pPr marL="3427413" indent="-227013" algn="l" rtl="0" eaLnBrk="0" fontAlgn="base" hangingPunct="0">
              <a:spcBef>
                <a:spcPct val="20000"/>
              </a:spcBef>
              <a:spcAft>
                <a:spcPct val="0"/>
              </a:spcAft>
              <a:buChar char="»"/>
              <a:defRPr sz="2000">
                <a:solidFill>
                  <a:schemeClr val="tx1"/>
                </a:solidFill>
                <a:latin typeface="Arial" pitchFamily="34" charset="0"/>
                <a:ea typeface="+mn-ea"/>
              </a:defRPr>
            </a:lvl8pPr>
            <a:lvl9pPr marL="3884613" indent="-227013" algn="l" rtl="0" eaLnBrk="0" fontAlgn="base" hangingPunct="0">
              <a:spcBef>
                <a:spcPct val="20000"/>
              </a:spcBef>
              <a:spcAft>
                <a:spcPct val="0"/>
              </a:spcAft>
              <a:buChar char="»"/>
              <a:defRPr sz="2000">
                <a:solidFill>
                  <a:schemeClr val="tx1"/>
                </a:solidFill>
                <a:latin typeface="Arial" pitchFamily="34" charset="0"/>
                <a:ea typeface="+mn-ea"/>
              </a:defRPr>
            </a:lvl9pPr>
          </a:lstStyle>
          <a:p>
            <a:pPr>
              <a:buFont typeface="Arial" panose="020B0604020202020204" pitchFamily="34" charset="0"/>
              <a:buChar char="•"/>
            </a:pPr>
            <a:r>
              <a:rPr lang="zh-CN" altLang="en-US" dirty="0"/>
              <a:t>因为有病毒吗？</a:t>
            </a:r>
          </a:p>
        </p:txBody>
      </p:sp>
      <p:pic>
        <p:nvPicPr>
          <p:cNvPr id="5" name="Picture 4" descr="病毒"/>
          <p:cNvPicPr>
            <a:picLocks noChangeAspect="1" noChangeArrowheads="1"/>
          </p:cNvPicPr>
          <p:nvPr/>
        </p:nvPicPr>
        <p:blipFill>
          <a:blip r:embed="rId3" cstate="print"/>
          <a:srcRect/>
          <a:stretch>
            <a:fillRect/>
          </a:stretch>
        </p:blipFill>
        <p:spPr bwMode="auto">
          <a:xfrm>
            <a:off x="871537" y="1541080"/>
            <a:ext cx="2108200" cy="2209800"/>
          </a:xfrm>
          <a:prstGeom prst="rect">
            <a:avLst/>
          </a:prstGeom>
          <a:noFill/>
          <a:ln w="9525">
            <a:noFill/>
            <a:miter lim="800000"/>
            <a:headEnd/>
            <a:tailEnd/>
          </a:ln>
        </p:spPr>
      </p:pic>
      <p:pic>
        <p:nvPicPr>
          <p:cNvPr id="6" name="Picture 5" descr="黑客"/>
          <p:cNvPicPr>
            <a:picLocks noChangeAspect="1" noChangeArrowheads="1"/>
          </p:cNvPicPr>
          <p:nvPr/>
        </p:nvPicPr>
        <p:blipFill>
          <a:blip r:embed="rId4" cstate="print"/>
          <a:srcRect/>
          <a:stretch>
            <a:fillRect/>
          </a:stretch>
        </p:blipFill>
        <p:spPr bwMode="auto">
          <a:xfrm>
            <a:off x="1017587" y="4279518"/>
            <a:ext cx="1979612" cy="1528762"/>
          </a:xfrm>
          <a:prstGeom prst="rect">
            <a:avLst/>
          </a:prstGeom>
          <a:noFill/>
          <a:ln w="9525">
            <a:noFill/>
            <a:miter lim="800000"/>
            <a:headEnd/>
            <a:tailEnd/>
          </a:ln>
        </p:spPr>
      </p:pic>
      <p:sp>
        <p:nvSpPr>
          <p:cNvPr id="7" name="Rectangle 6"/>
          <p:cNvSpPr>
            <a:spLocks noChangeArrowheads="1"/>
          </p:cNvSpPr>
          <p:nvPr/>
        </p:nvSpPr>
        <p:spPr bwMode="auto">
          <a:xfrm>
            <a:off x="796924" y="5884480"/>
            <a:ext cx="5045075" cy="609600"/>
          </a:xfrm>
          <a:prstGeom prst="rect">
            <a:avLst/>
          </a:prstGeom>
          <a:noFill/>
          <a:ln w="9525">
            <a:noFill/>
            <a:miter lim="800000"/>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342900" indent="-342900" eaLnBrk="0" hangingPunct="0">
              <a:spcBef>
                <a:spcPct val="20000"/>
              </a:spcBef>
              <a:buClr>
                <a:srgbClr val="3399FF"/>
              </a:buClr>
              <a:buFont typeface="Arial" panose="020B0604020202020204" pitchFamily="34" charset="0"/>
              <a:buChar char="•"/>
            </a:pPr>
            <a:r>
              <a:rPr lang="zh-CN" altLang="en-US" sz="2800" dirty="0">
                <a:latin typeface="+mn-lt"/>
                <a:ea typeface="+mn-ea"/>
              </a:rPr>
              <a:t>因为有黑客吗？</a:t>
            </a:r>
          </a:p>
        </p:txBody>
      </p:sp>
      <p:pic>
        <p:nvPicPr>
          <p:cNvPr id="8" name="Picture 7" descr="漏洞"/>
          <p:cNvPicPr>
            <a:picLocks noChangeAspect="1" noChangeArrowheads="1"/>
          </p:cNvPicPr>
          <p:nvPr/>
        </p:nvPicPr>
        <p:blipFill>
          <a:blip r:embed="rId5" cstate="print"/>
          <a:srcRect/>
          <a:stretch>
            <a:fillRect/>
          </a:stretch>
        </p:blipFill>
        <p:spPr bwMode="auto">
          <a:xfrm>
            <a:off x="4834466" y="1447800"/>
            <a:ext cx="2862263" cy="2744788"/>
          </a:xfrm>
          <a:prstGeom prst="rect">
            <a:avLst/>
          </a:prstGeom>
          <a:noFill/>
          <a:ln w="9525">
            <a:noFill/>
            <a:miter lim="800000"/>
            <a:headEnd/>
            <a:tailEnd/>
          </a:ln>
        </p:spPr>
      </p:pic>
      <p:grpSp>
        <p:nvGrpSpPr>
          <p:cNvPr id="9" name="Group 10"/>
          <p:cNvGrpSpPr>
            <a:grpSpLocks/>
          </p:cNvGrpSpPr>
          <p:nvPr/>
        </p:nvGrpSpPr>
        <p:grpSpPr bwMode="auto">
          <a:xfrm>
            <a:off x="7474772" y="5290755"/>
            <a:ext cx="712787" cy="593725"/>
            <a:chOff x="2061" y="1529"/>
            <a:chExt cx="1384" cy="917"/>
          </a:xfrm>
        </p:grpSpPr>
        <p:sp>
          <p:nvSpPr>
            <p:cNvPr id="11" name="Freeform 11"/>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2" name="Freeform 12"/>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3" name="Freeform 13"/>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4" name="Freeform 14"/>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5" name="Freeform 15"/>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6" name="Freeform 16"/>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7" name="Freeform 17"/>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8" name="Freeform 18"/>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9" name="Freeform 19"/>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0" name="Freeform 20"/>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1" name="Freeform 21"/>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2" name="Freeform 22"/>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3" name="Freeform 23"/>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4" name="Freeform 24"/>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5" name="Freeform 25"/>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6" name="Freeform 26"/>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7" name="Freeform 27"/>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8" name="Freeform 28"/>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9" name="Freeform 29"/>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0" name="Freeform 30"/>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1" name="Freeform 31"/>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2" name="Freeform 32"/>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3" name="Freeform 33"/>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4" name="Line 34"/>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35" name="Line 35"/>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36" name="Freeform 36"/>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7" name="Freeform 37"/>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8" name="Freeform 38"/>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9" name="Freeform 39"/>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40" name="Freeform 40"/>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41" name="Freeform 41"/>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42" name="Freeform 42"/>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10" name="AutoShape 43"/>
          <p:cNvSpPr>
            <a:spLocks noChangeArrowheads="1"/>
          </p:cNvSpPr>
          <p:nvPr/>
        </p:nvSpPr>
        <p:spPr bwMode="auto">
          <a:xfrm>
            <a:off x="4977633" y="4757355"/>
            <a:ext cx="2497138"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446088" eaLnBrk="0" hangingPunct="0"/>
            <a:r>
              <a:rPr lang="zh-CN" altLang="en-US" sz="2400" b="1" dirty="0">
                <a:solidFill>
                  <a:srgbClr val="0000CC"/>
                </a:solidFill>
                <a:latin typeface="+mn-ea"/>
                <a:ea typeface="+mn-ea"/>
              </a:rPr>
              <a:t>这些都是原因，</a:t>
            </a:r>
          </a:p>
          <a:p>
            <a:pPr defTabSz="446088" eaLnBrk="0" hangingPunct="0"/>
            <a:r>
              <a:rPr lang="zh-CN" altLang="en-US" sz="2400" b="1" dirty="0">
                <a:solidFill>
                  <a:srgbClr val="0000CC"/>
                </a:solidFill>
                <a:latin typeface="+mn-ea"/>
                <a:ea typeface="+mn-ea"/>
              </a:rPr>
              <a:t>但没有说到根源</a:t>
            </a:r>
          </a:p>
        </p:txBody>
      </p:sp>
      <p:sp>
        <p:nvSpPr>
          <p:cNvPr id="43" name="Rectangle 8"/>
          <p:cNvSpPr>
            <a:spLocks noChangeArrowheads="1"/>
          </p:cNvSpPr>
          <p:nvPr/>
        </p:nvSpPr>
        <p:spPr bwMode="auto">
          <a:xfrm>
            <a:off x="4713780" y="4047293"/>
            <a:ext cx="5045075" cy="609600"/>
          </a:xfrm>
          <a:prstGeom prst="rect">
            <a:avLst/>
          </a:prstGeom>
          <a:noFill/>
          <a:ln w="9525">
            <a:noFill/>
            <a:miter lim="800000"/>
            <a:headEnd/>
            <a:tailEnd/>
          </a:ln>
        </p:spPr>
        <p:txBody>
          <a:bodyPr lIns="94597" tIns="47298" rIns="94597" bIns="47298"/>
          <a:lstStyle/>
          <a:p>
            <a:pPr marL="342900" indent="-342900" eaLnBrk="0" fontAlgn="base" hangingPunct="0">
              <a:spcBef>
                <a:spcPct val="20000"/>
              </a:spcBef>
              <a:spcAft>
                <a:spcPct val="0"/>
              </a:spcAft>
              <a:buClr>
                <a:srgbClr val="3399FF"/>
              </a:buClr>
              <a:buFont typeface="Arial" panose="020B0604020202020204" pitchFamily="34" charset="0"/>
              <a:buChar char="•"/>
            </a:pPr>
            <a:r>
              <a:rPr lang="zh-CN" altLang="en-US" sz="2800" dirty="0"/>
              <a:t>因为有漏洞吗？</a:t>
            </a:r>
          </a:p>
        </p:txBody>
      </p:sp>
    </p:spTree>
    <p:extLst>
      <p:ext uri="{BB962C8B-B14F-4D97-AF65-F5344CB8AC3E}">
        <p14:creationId xmlns:p14="http://schemas.microsoft.com/office/powerpoint/2010/main" val="2702837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信息技术：润物细无声</a:t>
            </a:r>
          </a:p>
        </p:txBody>
      </p:sp>
      <p:sp>
        <p:nvSpPr>
          <p:cNvPr id="3" name="内容占位符 2"/>
          <p:cNvSpPr>
            <a:spLocks noGrp="1"/>
          </p:cNvSpPr>
          <p:nvPr>
            <p:ph idx="1"/>
          </p:nvPr>
        </p:nvSpPr>
        <p:spPr>
          <a:xfrm>
            <a:off x="940093" y="1617133"/>
            <a:ext cx="7704667" cy="4382683"/>
          </a:xfrm>
        </p:spPr>
        <p:txBody>
          <a:bodyPr>
            <a:normAutofit lnSpcReduction="10000"/>
          </a:bodyPr>
          <a:lstStyle/>
          <a:p>
            <a:r>
              <a:rPr lang="zh-CN" altLang="en-US" dirty="0"/>
              <a:t>加速了人才的培养和技术成熟的速度</a:t>
            </a:r>
          </a:p>
          <a:p>
            <a:r>
              <a:rPr lang="zh-CN" altLang="en-US" dirty="0"/>
              <a:t>加强了中国社会的沟通和融合</a:t>
            </a:r>
          </a:p>
          <a:p>
            <a:r>
              <a:rPr lang="zh-CN" altLang="en-US" dirty="0"/>
              <a:t>淘宝、京东改变了人们购物的方式</a:t>
            </a:r>
          </a:p>
          <a:p>
            <a:r>
              <a:rPr lang="zh-CN" altLang="en-US" dirty="0"/>
              <a:t>政府网上一站式服务大厅</a:t>
            </a:r>
          </a:p>
          <a:p>
            <a:r>
              <a:rPr lang="zh-CN" altLang="en-US" dirty="0"/>
              <a:t>百度、搜狗等搜索引擎：有问题找百度</a:t>
            </a:r>
          </a:p>
          <a:p>
            <a:r>
              <a:rPr lang="en-US" altLang="zh-CN" dirty="0"/>
              <a:t>12306</a:t>
            </a:r>
            <a:r>
              <a:rPr lang="zh-CN" altLang="en-US" dirty="0"/>
              <a:t>改变了购票难这一中国人的老大难问题</a:t>
            </a:r>
          </a:p>
          <a:p>
            <a:r>
              <a:rPr lang="zh-CN" altLang="en-US" dirty="0"/>
              <a:t>手机已经与我们的工作、生活密不可分</a:t>
            </a:r>
          </a:p>
          <a:p>
            <a:r>
              <a:rPr lang="en-US" altLang="zh-CN" dirty="0"/>
              <a:t>4.5G</a:t>
            </a:r>
            <a:r>
              <a:rPr lang="zh-CN" altLang="en-US" dirty="0"/>
              <a:t>、</a:t>
            </a:r>
            <a:r>
              <a:rPr lang="en-US" altLang="zh-CN" dirty="0"/>
              <a:t>5G</a:t>
            </a:r>
            <a:r>
              <a:rPr lang="zh-CN" altLang="en-US" dirty="0"/>
              <a:t>移动互联网，可能率先在中国实施</a:t>
            </a:r>
          </a:p>
          <a:p>
            <a:r>
              <a:rPr lang="zh-CN" altLang="en-US" dirty="0"/>
              <a:t>中国在</a:t>
            </a:r>
            <a:r>
              <a:rPr lang="en-US" altLang="zh-CN" dirty="0"/>
              <a:t>IT</a:t>
            </a:r>
            <a:r>
              <a:rPr lang="zh-CN" altLang="en-US" dirty="0"/>
              <a:t>技术的某些方面正在赶超欧美强国</a:t>
            </a:r>
          </a:p>
          <a:p>
            <a:endParaRPr lang="zh-CN" altLang="en-US" dirty="0"/>
          </a:p>
        </p:txBody>
      </p:sp>
      <p:pic>
        <p:nvPicPr>
          <p:cNvPr id="4" name="图片 3"/>
          <p:cNvPicPr>
            <a:picLocks noChangeAspect="1"/>
          </p:cNvPicPr>
          <p:nvPr/>
        </p:nvPicPr>
        <p:blipFill>
          <a:blip r:embed="rId3"/>
          <a:stretch>
            <a:fillRect/>
          </a:stretch>
        </p:blipFill>
        <p:spPr>
          <a:xfrm>
            <a:off x="6425811" y="1447800"/>
            <a:ext cx="2450839" cy="2091863"/>
          </a:xfrm>
          <a:prstGeom prst="rect">
            <a:avLst/>
          </a:prstGeom>
        </p:spPr>
      </p:pic>
    </p:spTree>
    <p:extLst>
      <p:ext uri="{BB962C8B-B14F-4D97-AF65-F5344CB8AC3E}">
        <p14:creationId xmlns:p14="http://schemas.microsoft.com/office/powerpoint/2010/main" val="35486197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日常生活中的习惯</a:t>
            </a:r>
            <a:r>
              <a:rPr lang="en-US" altLang="zh-CN" dirty="0"/>
              <a:t>——</a:t>
            </a:r>
            <a:r>
              <a:rPr lang="zh-CN" altLang="en-US" dirty="0"/>
              <a:t>抢行</a:t>
            </a:r>
          </a:p>
        </p:txBody>
      </p:sp>
      <p:pic>
        <p:nvPicPr>
          <p:cNvPr id="4" name="内容占位符 3" descr="F2005071811414602676.jpg"/>
          <p:cNvPicPr>
            <a:picLocks noGrp="1" noChangeAspect="1"/>
          </p:cNvPicPr>
          <p:nvPr>
            <p:ph idx="1"/>
          </p:nvPr>
        </p:nvPicPr>
        <p:blipFill>
          <a:blip r:embed="rId2" cstate="print"/>
          <a:srcRect/>
          <a:stretch>
            <a:fillRect/>
          </a:stretch>
        </p:blipFill>
        <p:spPr bwMode="auto">
          <a:xfrm>
            <a:off x="1977231" y="1820863"/>
            <a:ext cx="5715000" cy="3975100"/>
          </a:xfrm>
          <a:prstGeom prst="rect">
            <a:avLst/>
          </a:prstGeom>
          <a:noFill/>
          <a:ln w="9525">
            <a:noFill/>
            <a:miter lim="800000"/>
            <a:headEnd/>
            <a:tailEnd/>
          </a:ln>
        </p:spPr>
      </p:pic>
    </p:spTree>
    <p:extLst>
      <p:ext uri="{BB962C8B-B14F-4D97-AF65-F5344CB8AC3E}">
        <p14:creationId xmlns:p14="http://schemas.microsoft.com/office/powerpoint/2010/main" val="11725525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日常生活中的习惯</a:t>
            </a:r>
            <a:r>
              <a:rPr lang="en-US" altLang="zh-CN" dirty="0"/>
              <a:t>——</a:t>
            </a:r>
            <a:r>
              <a:rPr lang="zh-CN" altLang="en-US" dirty="0"/>
              <a:t>酒驾</a:t>
            </a:r>
          </a:p>
        </p:txBody>
      </p:sp>
      <p:pic>
        <p:nvPicPr>
          <p:cNvPr id="4" name="内容占位符 3" descr="49d0afb202000lms.jpg"/>
          <p:cNvPicPr>
            <a:picLocks noGrp="1" noChangeAspect="1"/>
          </p:cNvPicPr>
          <p:nvPr>
            <p:ph idx="1"/>
          </p:nvPr>
        </p:nvPicPr>
        <p:blipFill>
          <a:blip r:embed="rId2" cstate="print"/>
          <a:srcRect/>
          <a:stretch>
            <a:fillRect/>
          </a:stretch>
        </p:blipFill>
        <p:spPr bwMode="auto">
          <a:xfrm>
            <a:off x="1536828" y="1617663"/>
            <a:ext cx="6595806" cy="4381500"/>
          </a:xfrm>
          <a:prstGeom prst="rect">
            <a:avLst/>
          </a:prstGeom>
          <a:noFill/>
          <a:ln w="9525">
            <a:noFill/>
            <a:miter lim="800000"/>
            <a:headEnd/>
            <a:tailEnd/>
          </a:ln>
        </p:spPr>
      </p:pic>
    </p:spTree>
    <p:extLst>
      <p:ext uri="{BB962C8B-B14F-4D97-AF65-F5344CB8AC3E}">
        <p14:creationId xmlns:p14="http://schemas.microsoft.com/office/powerpoint/2010/main" val="10424876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遵章守纪？</a:t>
            </a:r>
          </a:p>
        </p:txBody>
      </p:sp>
      <p:pic>
        <p:nvPicPr>
          <p:cNvPr id="4" name="Picture 8"/>
          <p:cNvPicPr>
            <a:picLocks noChangeAspect="1" noChangeArrowheads="1"/>
          </p:cNvPicPr>
          <p:nvPr/>
        </p:nvPicPr>
        <p:blipFill>
          <a:blip r:embed="rId2" cstate="print"/>
          <a:srcRect/>
          <a:stretch>
            <a:fillRect/>
          </a:stretch>
        </p:blipFill>
        <p:spPr bwMode="auto">
          <a:xfrm>
            <a:off x="1252210" y="4162425"/>
            <a:ext cx="3228975" cy="2695575"/>
          </a:xfrm>
          <a:prstGeom prst="rect">
            <a:avLst/>
          </a:prstGeom>
          <a:noFill/>
          <a:ln w="9525">
            <a:noFill/>
            <a:miter lim="800000"/>
            <a:headEnd/>
            <a:tailEnd/>
          </a:ln>
        </p:spPr>
      </p:pic>
      <p:pic>
        <p:nvPicPr>
          <p:cNvPr id="5" name="Picture 14" descr="200410191331350"/>
          <p:cNvPicPr>
            <a:picLocks noChangeAspect="1" noChangeArrowheads="1"/>
          </p:cNvPicPr>
          <p:nvPr/>
        </p:nvPicPr>
        <p:blipFill>
          <a:blip r:embed="rId3" cstate="print"/>
          <a:srcRect/>
          <a:stretch>
            <a:fillRect/>
          </a:stretch>
        </p:blipFill>
        <p:spPr bwMode="auto">
          <a:xfrm>
            <a:off x="1104572" y="1571625"/>
            <a:ext cx="3492500" cy="2438400"/>
          </a:xfrm>
          <a:prstGeom prst="rect">
            <a:avLst/>
          </a:prstGeom>
          <a:noFill/>
          <a:ln w="9525">
            <a:noFill/>
            <a:miter lim="800000"/>
            <a:headEnd/>
            <a:tailEnd/>
          </a:ln>
        </p:spPr>
      </p:pic>
      <p:pic>
        <p:nvPicPr>
          <p:cNvPr id="6" name="Picture 7" descr="20063913731511">
            <a:hlinkClick r:id="rId4"/>
          </p:cNvPr>
          <p:cNvPicPr>
            <a:picLocks noChangeAspect="1" noChangeArrowheads="1"/>
          </p:cNvPicPr>
          <p:nvPr/>
        </p:nvPicPr>
        <p:blipFill>
          <a:blip r:embed="rId5" cstate="print"/>
          <a:srcRect/>
          <a:stretch>
            <a:fillRect/>
          </a:stretch>
        </p:blipFill>
        <p:spPr bwMode="auto">
          <a:xfrm>
            <a:off x="5433685" y="1571625"/>
            <a:ext cx="3495675" cy="5284788"/>
          </a:xfrm>
          <a:prstGeom prst="rect">
            <a:avLst/>
          </a:prstGeom>
          <a:noFill/>
          <a:ln w="9525">
            <a:noFill/>
            <a:miter lim="800000"/>
            <a:headEnd/>
            <a:tailEnd/>
          </a:ln>
        </p:spPr>
      </p:pic>
    </p:spTree>
    <p:extLst>
      <p:ext uri="{BB962C8B-B14F-4D97-AF65-F5344CB8AC3E}">
        <p14:creationId xmlns:p14="http://schemas.microsoft.com/office/powerpoint/2010/main" val="20881253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日常工作中的习惯</a:t>
            </a:r>
            <a:r>
              <a:rPr lang="en-US" altLang="zh-CN" dirty="0"/>
              <a:t>——</a:t>
            </a:r>
            <a:r>
              <a:rPr lang="zh-CN" altLang="en-US" dirty="0"/>
              <a:t>口令</a:t>
            </a:r>
          </a:p>
        </p:txBody>
      </p:sp>
      <p:pic>
        <p:nvPicPr>
          <p:cNvPr id="4" name="Picture 19" descr="\\192.168.20.101\新建文件夹\图片 002.jpg"/>
          <p:cNvPicPr>
            <a:picLocks noGrp="1" noChangeAspect="1" noChangeArrowheads="1"/>
          </p:cNvPicPr>
          <p:nvPr>
            <p:ph idx="1"/>
          </p:nvPr>
        </p:nvPicPr>
        <p:blipFill>
          <a:blip r:embed="rId2" cstate="print"/>
          <a:srcRect/>
          <a:stretch>
            <a:fillRect/>
          </a:stretch>
        </p:blipFill>
        <p:spPr bwMode="auto">
          <a:xfrm>
            <a:off x="1598420" y="1447800"/>
            <a:ext cx="6773069" cy="5079802"/>
          </a:xfrm>
          <a:prstGeom prst="rect">
            <a:avLst/>
          </a:prstGeom>
          <a:noFill/>
          <a:ln w="9525">
            <a:noFill/>
            <a:miter lim="800000"/>
            <a:headEnd/>
            <a:tailEnd/>
          </a:ln>
        </p:spPr>
      </p:pic>
    </p:spTree>
    <p:extLst>
      <p:ext uri="{BB962C8B-B14F-4D97-AF65-F5344CB8AC3E}">
        <p14:creationId xmlns:p14="http://schemas.microsoft.com/office/powerpoint/2010/main" val="36980369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制度执行</a:t>
            </a:r>
          </a:p>
        </p:txBody>
      </p:sp>
      <p:pic>
        <p:nvPicPr>
          <p:cNvPr id="4" name="Picture 2" descr="http://www.syzwkj.com/upload/2009062413411273757.jpg"/>
          <p:cNvPicPr>
            <a:picLocks noGrp="1" noChangeAspect="1" noChangeArrowheads="1"/>
          </p:cNvPicPr>
          <p:nvPr>
            <p:ph idx="1"/>
          </p:nvPr>
        </p:nvPicPr>
        <p:blipFill>
          <a:blip r:embed="rId3" cstate="print"/>
          <a:srcRect/>
          <a:stretch>
            <a:fillRect/>
          </a:stretch>
        </p:blipFill>
        <p:spPr bwMode="auto">
          <a:xfrm>
            <a:off x="824902" y="1691235"/>
            <a:ext cx="3857562" cy="4381500"/>
          </a:xfrm>
          <a:prstGeom prst="rect">
            <a:avLst/>
          </a:prstGeom>
          <a:noFill/>
          <a:ln w="9525">
            <a:noFill/>
            <a:miter lim="800000"/>
            <a:headEnd/>
            <a:tailEnd/>
          </a:ln>
        </p:spPr>
      </p:pic>
      <p:pic>
        <p:nvPicPr>
          <p:cNvPr id="5" name="Picture 4" descr="http://www.zwkqj.com/upload/editorfiles/2009.4.14_21.55.45_8554.jpg"/>
          <p:cNvPicPr>
            <a:picLocks noChangeAspect="1" noChangeArrowheads="1"/>
          </p:cNvPicPr>
          <p:nvPr/>
        </p:nvPicPr>
        <p:blipFill>
          <a:blip r:embed="rId4" cstate="print"/>
          <a:srcRect/>
          <a:stretch>
            <a:fillRect/>
          </a:stretch>
        </p:blipFill>
        <p:spPr bwMode="auto">
          <a:xfrm>
            <a:off x="5083175" y="1447800"/>
            <a:ext cx="3603625" cy="4986338"/>
          </a:xfrm>
          <a:prstGeom prst="rect">
            <a:avLst/>
          </a:prstGeom>
          <a:noFill/>
          <a:ln w="9525">
            <a:noFill/>
            <a:miter lim="800000"/>
            <a:headEnd/>
            <a:tailEnd/>
          </a:ln>
        </p:spPr>
      </p:pic>
    </p:spTree>
    <p:extLst>
      <p:ext uri="{BB962C8B-B14F-4D97-AF65-F5344CB8AC3E}">
        <p14:creationId xmlns:p14="http://schemas.microsoft.com/office/powerpoint/2010/main" val="90235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安全问题</a:t>
            </a:r>
            <a:r>
              <a:rPr lang="zh-CN" altLang="en-US" dirty="0" smtClean="0"/>
              <a:t>根源内因：系统</a:t>
            </a:r>
            <a:r>
              <a:rPr lang="zh-CN" altLang="en-US" dirty="0"/>
              <a:t>越来越复杂</a:t>
            </a:r>
          </a:p>
        </p:txBody>
      </p:sp>
      <p:grpSp>
        <p:nvGrpSpPr>
          <p:cNvPr id="4" name="Group 3"/>
          <p:cNvGrpSpPr>
            <a:grpSpLocks/>
          </p:cNvGrpSpPr>
          <p:nvPr/>
        </p:nvGrpSpPr>
        <p:grpSpPr bwMode="auto">
          <a:xfrm>
            <a:off x="3281363" y="2180240"/>
            <a:ext cx="1239837" cy="609600"/>
            <a:chOff x="1248" y="1104"/>
            <a:chExt cx="720" cy="384"/>
          </a:xfrm>
        </p:grpSpPr>
        <p:grpSp>
          <p:nvGrpSpPr>
            <p:cNvPr id="5" name="Group 4"/>
            <p:cNvGrpSpPr>
              <a:grpSpLocks/>
            </p:cNvGrpSpPr>
            <p:nvPr/>
          </p:nvGrpSpPr>
          <p:grpSpPr bwMode="auto">
            <a:xfrm>
              <a:off x="1584" y="1104"/>
              <a:ext cx="384" cy="384"/>
              <a:chOff x="1584" y="1104"/>
              <a:chExt cx="384" cy="384"/>
            </a:xfrm>
          </p:grpSpPr>
          <p:sp>
            <p:nvSpPr>
              <p:cNvPr id="8" name="AutoShape 5"/>
              <p:cNvSpPr>
                <a:spLocks noChangeArrowheads="1"/>
              </p:cNvSpPr>
              <p:nvPr/>
            </p:nvSpPr>
            <p:spPr bwMode="auto">
              <a:xfrm>
                <a:off x="1632" y="1104"/>
                <a:ext cx="288" cy="230"/>
              </a:xfrm>
              <a:prstGeom prst="roundRect">
                <a:avLst>
                  <a:gd name="adj" fmla="val 16667"/>
                </a:avLst>
              </a:prstGeom>
              <a:solidFill>
                <a:srgbClr val="FFCC0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9" name="Rectangle 6"/>
              <p:cNvSpPr>
                <a:spLocks noChangeArrowheads="1"/>
              </p:cNvSpPr>
              <p:nvPr/>
            </p:nvSpPr>
            <p:spPr bwMode="auto">
              <a:xfrm>
                <a:off x="1584" y="1392"/>
                <a:ext cx="384" cy="96"/>
              </a:xfrm>
              <a:prstGeom prst="rect">
                <a:avLst/>
              </a:prstGeom>
              <a:solidFill>
                <a:srgbClr val="FFCC0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6" name="AutoShape 7"/>
            <p:cNvSpPr>
              <a:spLocks noChangeArrowheads="1"/>
            </p:cNvSpPr>
            <p:nvPr/>
          </p:nvSpPr>
          <p:spPr bwMode="auto">
            <a:xfrm>
              <a:off x="1248" y="1104"/>
              <a:ext cx="192" cy="240"/>
            </a:xfrm>
            <a:prstGeom prst="can">
              <a:avLst>
                <a:gd name="adj" fmla="val 31250"/>
              </a:avLst>
            </a:prstGeom>
            <a:solidFill>
              <a:srgbClr val="FFCC0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7" name="Line 8"/>
            <p:cNvSpPr>
              <a:spLocks noChangeShapeType="1"/>
            </p:cNvSpPr>
            <p:nvPr/>
          </p:nvSpPr>
          <p:spPr bwMode="auto">
            <a:xfrm flipH="1">
              <a:off x="1440" y="1248"/>
              <a:ext cx="192" cy="0"/>
            </a:xfrm>
            <a:prstGeom prst="line">
              <a:avLst/>
            </a:prstGeom>
            <a:noFill/>
            <a:ln w="19050">
              <a:solidFill>
                <a:schemeClr val="tx1"/>
              </a:solidFill>
              <a:round/>
              <a:headEnd/>
              <a:tailEnd/>
            </a:ln>
          </p:spPr>
          <p:txBody>
            <a:bodyPr wrap="none" anchor="ctr"/>
            <a:lstStyle/>
            <a:p>
              <a:endParaRPr lang="zh-CN" altLang="en-US"/>
            </a:p>
          </p:txBody>
        </p:sp>
      </p:grpSp>
      <p:grpSp>
        <p:nvGrpSpPr>
          <p:cNvPr id="10" name="Group 9"/>
          <p:cNvGrpSpPr>
            <a:grpSpLocks/>
          </p:cNvGrpSpPr>
          <p:nvPr/>
        </p:nvGrpSpPr>
        <p:grpSpPr bwMode="auto">
          <a:xfrm>
            <a:off x="2787650" y="2104040"/>
            <a:ext cx="209550" cy="604838"/>
            <a:chOff x="816" y="912"/>
            <a:chExt cx="122" cy="381"/>
          </a:xfrm>
        </p:grpSpPr>
        <p:sp>
          <p:nvSpPr>
            <p:cNvPr id="11" name="Oval 10"/>
            <p:cNvSpPr>
              <a:spLocks noChangeArrowheads="1"/>
            </p:cNvSpPr>
            <p:nvPr/>
          </p:nvSpPr>
          <p:spPr bwMode="auto">
            <a:xfrm>
              <a:off x="816" y="912"/>
              <a:ext cx="122" cy="122"/>
            </a:xfrm>
            <a:prstGeom prst="ellipse">
              <a:avLst/>
            </a:prstGeom>
            <a:solidFill>
              <a:schemeClr val="accent1"/>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2" name="Freeform 11"/>
            <p:cNvSpPr>
              <a:spLocks/>
            </p:cNvSpPr>
            <p:nvPr/>
          </p:nvSpPr>
          <p:spPr bwMode="auto">
            <a:xfrm>
              <a:off x="816" y="1104"/>
              <a:ext cx="109" cy="189"/>
            </a:xfrm>
            <a:custGeom>
              <a:avLst/>
              <a:gdLst>
                <a:gd name="T0" fmla="*/ 0 w 116"/>
                <a:gd name="T1" fmla="*/ 0 h 232"/>
                <a:gd name="T2" fmla="*/ 102 w 116"/>
                <a:gd name="T3" fmla="*/ 0 h 232"/>
                <a:gd name="T4" fmla="*/ 0 w 116"/>
                <a:gd name="T5" fmla="*/ 154 h 232"/>
                <a:gd name="T6" fmla="*/ 0 w 116"/>
                <a:gd name="T7" fmla="*/ 0 h 232"/>
                <a:gd name="T8" fmla="*/ 0 60000 65536"/>
                <a:gd name="T9" fmla="*/ 0 60000 65536"/>
                <a:gd name="T10" fmla="*/ 0 60000 65536"/>
                <a:gd name="T11" fmla="*/ 0 60000 65536"/>
                <a:gd name="T12" fmla="*/ 0 w 116"/>
                <a:gd name="T13" fmla="*/ 0 h 232"/>
                <a:gd name="T14" fmla="*/ 116 w 116"/>
                <a:gd name="T15" fmla="*/ 232 h 232"/>
              </a:gdLst>
              <a:ahLst/>
              <a:cxnLst>
                <a:cxn ang="T8">
                  <a:pos x="T0" y="T1"/>
                </a:cxn>
                <a:cxn ang="T9">
                  <a:pos x="T2" y="T3"/>
                </a:cxn>
                <a:cxn ang="T10">
                  <a:pos x="T4" y="T5"/>
                </a:cxn>
                <a:cxn ang="T11">
                  <a:pos x="T6" y="T7"/>
                </a:cxn>
              </a:cxnLst>
              <a:rect l="T12" t="T13" r="T14" b="T15"/>
              <a:pathLst>
                <a:path w="116" h="232">
                  <a:moveTo>
                    <a:pt x="0" y="0"/>
                  </a:moveTo>
                  <a:lnTo>
                    <a:pt x="116" y="0"/>
                  </a:lnTo>
                  <a:lnTo>
                    <a:pt x="0" y="232"/>
                  </a:lnTo>
                  <a:lnTo>
                    <a:pt x="0" y="0"/>
                  </a:lnTo>
                  <a:close/>
                </a:path>
              </a:pathLst>
            </a:custGeom>
            <a:solidFill>
              <a:schemeClr val="accent1"/>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13" name="Group 12"/>
          <p:cNvGrpSpPr>
            <a:grpSpLocks/>
          </p:cNvGrpSpPr>
          <p:nvPr/>
        </p:nvGrpSpPr>
        <p:grpSpPr bwMode="auto">
          <a:xfrm>
            <a:off x="3201988" y="1645253"/>
            <a:ext cx="411162" cy="1600200"/>
            <a:chOff x="1200" y="768"/>
            <a:chExt cx="240" cy="1007"/>
          </a:xfrm>
        </p:grpSpPr>
        <p:grpSp>
          <p:nvGrpSpPr>
            <p:cNvPr id="14" name="Group 13"/>
            <p:cNvGrpSpPr>
              <a:grpSpLocks/>
            </p:cNvGrpSpPr>
            <p:nvPr/>
          </p:nvGrpSpPr>
          <p:grpSpPr bwMode="auto">
            <a:xfrm>
              <a:off x="1200" y="1536"/>
              <a:ext cx="240" cy="239"/>
              <a:chOff x="1152" y="1584"/>
              <a:chExt cx="240" cy="239"/>
            </a:xfrm>
          </p:grpSpPr>
          <p:sp>
            <p:nvSpPr>
              <p:cNvPr id="19" name="AutoShape 14"/>
              <p:cNvSpPr>
                <a:spLocks noChangeArrowheads="1"/>
              </p:cNvSpPr>
              <p:nvPr/>
            </p:nvSpPr>
            <p:spPr bwMode="auto">
              <a:xfrm>
                <a:off x="1152" y="1584"/>
                <a:ext cx="240" cy="239"/>
              </a:xfrm>
              <a:prstGeom prst="roundRect">
                <a:avLst>
                  <a:gd name="adj" fmla="val 16667"/>
                </a:avLst>
              </a:prstGeom>
              <a:solidFill>
                <a:srgbClr val="00800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0" name="AutoShape 15"/>
              <p:cNvSpPr>
                <a:spLocks noChangeArrowheads="1"/>
              </p:cNvSpPr>
              <p:nvPr/>
            </p:nvSpPr>
            <p:spPr bwMode="auto">
              <a:xfrm>
                <a:off x="1200" y="1584"/>
                <a:ext cx="108" cy="74"/>
              </a:xfrm>
              <a:prstGeom prst="roundRect">
                <a:avLst>
                  <a:gd name="adj" fmla="val 16667"/>
                </a:avLst>
              </a:prstGeom>
              <a:solidFill>
                <a:srgbClr val="00800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15" name="Group 16"/>
            <p:cNvGrpSpPr>
              <a:grpSpLocks/>
            </p:cNvGrpSpPr>
            <p:nvPr/>
          </p:nvGrpSpPr>
          <p:grpSpPr bwMode="auto">
            <a:xfrm>
              <a:off x="1200" y="768"/>
              <a:ext cx="240" cy="144"/>
              <a:chOff x="1104" y="816"/>
              <a:chExt cx="240" cy="144"/>
            </a:xfrm>
          </p:grpSpPr>
          <p:sp>
            <p:nvSpPr>
              <p:cNvPr id="16" name="AutoShape 17"/>
              <p:cNvSpPr>
                <a:spLocks noChangeArrowheads="1"/>
              </p:cNvSpPr>
              <p:nvPr/>
            </p:nvSpPr>
            <p:spPr bwMode="auto">
              <a:xfrm>
                <a:off x="1104" y="816"/>
                <a:ext cx="240" cy="144"/>
              </a:xfrm>
              <a:prstGeom prst="roundRect">
                <a:avLst>
                  <a:gd name="adj" fmla="val 16667"/>
                </a:avLst>
              </a:prstGeom>
              <a:solidFill>
                <a:srgbClr val="00800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7" name="Oval 18"/>
              <p:cNvSpPr>
                <a:spLocks noChangeArrowheads="1"/>
              </p:cNvSpPr>
              <p:nvPr/>
            </p:nvSpPr>
            <p:spPr bwMode="auto">
              <a:xfrm>
                <a:off x="1152" y="864"/>
                <a:ext cx="48" cy="48"/>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8" name="Oval 19"/>
              <p:cNvSpPr>
                <a:spLocks noChangeArrowheads="1"/>
              </p:cNvSpPr>
              <p:nvPr/>
            </p:nvSpPr>
            <p:spPr bwMode="auto">
              <a:xfrm>
                <a:off x="1248" y="864"/>
                <a:ext cx="48" cy="48"/>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grpSp>
        <p:nvGrpSpPr>
          <p:cNvPr id="21" name="Group 20"/>
          <p:cNvGrpSpPr>
            <a:grpSpLocks/>
          </p:cNvGrpSpPr>
          <p:nvPr/>
        </p:nvGrpSpPr>
        <p:grpSpPr bwMode="auto">
          <a:xfrm>
            <a:off x="2051050" y="2808890"/>
            <a:ext cx="4210050" cy="1752600"/>
            <a:chOff x="528" y="1488"/>
            <a:chExt cx="2448" cy="1104"/>
          </a:xfrm>
        </p:grpSpPr>
        <p:sp useBgFill="1">
          <p:nvSpPr>
            <p:cNvPr id="22" name="Oval 21"/>
            <p:cNvSpPr>
              <a:spLocks noChangeArrowheads="1"/>
            </p:cNvSpPr>
            <p:nvPr/>
          </p:nvSpPr>
          <p:spPr bwMode="auto">
            <a:xfrm>
              <a:off x="1632" y="1872"/>
              <a:ext cx="288" cy="288"/>
            </a:xfrm>
            <a:prstGeom prst="ellipse">
              <a:avLst/>
            </a:prstGeom>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23" name="Line 22"/>
            <p:cNvSpPr>
              <a:spLocks noChangeShapeType="1"/>
            </p:cNvSpPr>
            <p:nvPr/>
          </p:nvSpPr>
          <p:spPr bwMode="auto">
            <a:xfrm>
              <a:off x="2784" y="2016"/>
              <a:ext cx="0" cy="192"/>
            </a:xfrm>
            <a:prstGeom prst="line">
              <a:avLst/>
            </a:prstGeom>
            <a:noFill/>
            <a:ln w="19050">
              <a:solidFill>
                <a:schemeClr val="tx1"/>
              </a:solidFill>
              <a:round/>
              <a:headEnd/>
              <a:tailEnd/>
            </a:ln>
          </p:spPr>
          <p:txBody>
            <a:bodyPr wrap="none" anchor="ctr"/>
            <a:lstStyle/>
            <a:p>
              <a:endParaRPr lang="zh-CN" altLang="en-US"/>
            </a:p>
          </p:txBody>
        </p:sp>
        <p:sp>
          <p:nvSpPr>
            <p:cNvPr id="24" name="Line 23"/>
            <p:cNvSpPr>
              <a:spLocks noChangeShapeType="1"/>
            </p:cNvSpPr>
            <p:nvPr/>
          </p:nvSpPr>
          <p:spPr bwMode="auto">
            <a:xfrm flipV="1">
              <a:off x="864" y="2016"/>
              <a:ext cx="768" cy="0"/>
            </a:xfrm>
            <a:prstGeom prst="line">
              <a:avLst/>
            </a:prstGeom>
            <a:noFill/>
            <a:ln w="19050">
              <a:solidFill>
                <a:schemeClr val="tx1"/>
              </a:solidFill>
              <a:round/>
              <a:headEnd/>
              <a:tailEnd/>
            </a:ln>
          </p:spPr>
          <p:txBody>
            <a:bodyPr wrap="none" anchor="ctr"/>
            <a:lstStyle/>
            <a:p>
              <a:endParaRPr lang="zh-CN" altLang="en-US"/>
            </a:p>
          </p:txBody>
        </p:sp>
        <p:grpSp>
          <p:nvGrpSpPr>
            <p:cNvPr id="25" name="Group 24"/>
            <p:cNvGrpSpPr>
              <a:grpSpLocks/>
            </p:cNvGrpSpPr>
            <p:nvPr/>
          </p:nvGrpSpPr>
          <p:grpSpPr bwMode="auto">
            <a:xfrm>
              <a:off x="528" y="1872"/>
              <a:ext cx="384" cy="384"/>
              <a:chOff x="1584" y="1104"/>
              <a:chExt cx="384" cy="384"/>
            </a:xfrm>
          </p:grpSpPr>
          <p:sp>
            <p:nvSpPr>
              <p:cNvPr id="35" name="AutoShape 25"/>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6" name="Rectangle 26"/>
              <p:cNvSpPr>
                <a:spLocks noChangeArrowheads="1"/>
              </p:cNvSpPr>
              <p:nvPr/>
            </p:nvSpPr>
            <p:spPr bwMode="auto">
              <a:xfrm>
                <a:off x="1584" y="1392"/>
                <a:ext cx="384" cy="96"/>
              </a:xfrm>
              <a:prstGeom prst="rect">
                <a:avLst/>
              </a:prstGeom>
              <a:solidFill>
                <a:schemeClr val="hlink"/>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26" name="Line 27"/>
            <p:cNvSpPr>
              <a:spLocks noChangeShapeType="1"/>
            </p:cNvSpPr>
            <p:nvPr/>
          </p:nvSpPr>
          <p:spPr bwMode="auto">
            <a:xfrm>
              <a:off x="1776" y="1488"/>
              <a:ext cx="0" cy="384"/>
            </a:xfrm>
            <a:prstGeom prst="line">
              <a:avLst/>
            </a:prstGeom>
            <a:noFill/>
            <a:ln w="19050">
              <a:solidFill>
                <a:schemeClr val="tx1"/>
              </a:solidFill>
              <a:round/>
              <a:headEnd/>
              <a:tailEnd/>
            </a:ln>
          </p:spPr>
          <p:txBody>
            <a:bodyPr wrap="none" anchor="ctr"/>
            <a:lstStyle/>
            <a:p>
              <a:endParaRPr lang="zh-CN" altLang="en-US"/>
            </a:p>
          </p:txBody>
        </p:sp>
        <p:sp>
          <p:nvSpPr>
            <p:cNvPr id="27" name="Line 28"/>
            <p:cNvSpPr>
              <a:spLocks noChangeShapeType="1"/>
            </p:cNvSpPr>
            <p:nvPr/>
          </p:nvSpPr>
          <p:spPr bwMode="auto">
            <a:xfrm>
              <a:off x="2304" y="2016"/>
              <a:ext cx="0" cy="192"/>
            </a:xfrm>
            <a:prstGeom prst="line">
              <a:avLst/>
            </a:prstGeom>
            <a:noFill/>
            <a:ln w="19050">
              <a:solidFill>
                <a:schemeClr val="tx1"/>
              </a:solidFill>
              <a:round/>
              <a:headEnd/>
              <a:tailEnd/>
            </a:ln>
          </p:spPr>
          <p:txBody>
            <a:bodyPr wrap="none" anchor="ctr"/>
            <a:lstStyle/>
            <a:p>
              <a:endParaRPr lang="zh-CN" altLang="en-US"/>
            </a:p>
          </p:txBody>
        </p:sp>
        <p:grpSp>
          <p:nvGrpSpPr>
            <p:cNvPr id="28" name="Group 29"/>
            <p:cNvGrpSpPr>
              <a:grpSpLocks/>
            </p:cNvGrpSpPr>
            <p:nvPr/>
          </p:nvGrpSpPr>
          <p:grpSpPr bwMode="auto">
            <a:xfrm>
              <a:off x="2112" y="2208"/>
              <a:ext cx="384" cy="384"/>
              <a:chOff x="1584" y="1104"/>
              <a:chExt cx="384" cy="384"/>
            </a:xfrm>
          </p:grpSpPr>
          <p:sp>
            <p:nvSpPr>
              <p:cNvPr id="33" name="AutoShape 30"/>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4" name="Rectangle 31"/>
              <p:cNvSpPr>
                <a:spLocks noChangeArrowheads="1"/>
              </p:cNvSpPr>
              <p:nvPr/>
            </p:nvSpPr>
            <p:spPr bwMode="auto">
              <a:xfrm>
                <a:off x="1584" y="1392"/>
                <a:ext cx="384" cy="96"/>
              </a:xfrm>
              <a:prstGeom prst="rect">
                <a:avLst/>
              </a:prstGeom>
              <a:solidFill>
                <a:schemeClr val="hlink"/>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29" name="Group 32"/>
            <p:cNvGrpSpPr>
              <a:grpSpLocks/>
            </p:cNvGrpSpPr>
            <p:nvPr/>
          </p:nvGrpSpPr>
          <p:grpSpPr bwMode="auto">
            <a:xfrm>
              <a:off x="2592" y="2208"/>
              <a:ext cx="384" cy="384"/>
              <a:chOff x="1584" y="1104"/>
              <a:chExt cx="384" cy="384"/>
            </a:xfrm>
          </p:grpSpPr>
          <p:sp>
            <p:nvSpPr>
              <p:cNvPr id="31" name="AutoShape 33"/>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32" name="Rectangle 34"/>
              <p:cNvSpPr>
                <a:spLocks noChangeArrowheads="1"/>
              </p:cNvSpPr>
              <p:nvPr/>
            </p:nvSpPr>
            <p:spPr bwMode="auto">
              <a:xfrm>
                <a:off x="1584" y="1392"/>
                <a:ext cx="384" cy="96"/>
              </a:xfrm>
              <a:prstGeom prst="rect">
                <a:avLst/>
              </a:prstGeom>
              <a:solidFill>
                <a:schemeClr val="hlink"/>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30" name="Line 35"/>
            <p:cNvSpPr>
              <a:spLocks noChangeShapeType="1"/>
            </p:cNvSpPr>
            <p:nvPr/>
          </p:nvSpPr>
          <p:spPr bwMode="auto">
            <a:xfrm flipV="1">
              <a:off x="1920" y="2016"/>
              <a:ext cx="864" cy="0"/>
            </a:xfrm>
            <a:prstGeom prst="line">
              <a:avLst/>
            </a:prstGeom>
            <a:noFill/>
            <a:ln w="19050">
              <a:solidFill>
                <a:schemeClr val="tx1"/>
              </a:solidFill>
              <a:round/>
              <a:headEnd/>
              <a:tailEnd/>
            </a:ln>
          </p:spPr>
          <p:txBody>
            <a:bodyPr wrap="none" anchor="ctr"/>
            <a:lstStyle/>
            <a:p>
              <a:endParaRPr lang="zh-CN" altLang="en-US"/>
            </a:p>
          </p:txBody>
        </p:sp>
      </p:grpSp>
      <p:grpSp>
        <p:nvGrpSpPr>
          <p:cNvPr id="37" name="Group 36"/>
          <p:cNvGrpSpPr>
            <a:grpSpLocks/>
          </p:cNvGrpSpPr>
          <p:nvPr/>
        </p:nvGrpSpPr>
        <p:grpSpPr bwMode="auto">
          <a:xfrm>
            <a:off x="5181600" y="3018440"/>
            <a:ext cx="1816100" cy="1352550"/>
            <a:chOff x="2352" y="1632"/>
            <a:chExt cx="1056" cy="852"/>
          </a:xfrm>
        </p:grpSpPr>
        <p:sp>
          <p:nvSpPr>
            <p:cNvPr id="38" name="Line 37"/>
            <p:cNvSpPr>
              <a:spLocks noChangeShapeType="1"/>
            </p:cNvSpPr>
            <p:nvPr/>
          </p:nvSpPr>
          <p:spPr bwMode="auto">
            <a:xfrm>
              <a:off x="2784" y="2016"/>
              <a:ext cx="480" cy="0"/>
            </a:xfrm>
            <a:prstGeom prst="line">
              <a:avLst/>
            </a:prstGeom>
            <a:noFill/>
            <a:ln w="19050">
              <a:solidFill>
                <a:schemeClr val="tx1"/>
              </a:solidFill>
              <a:round/>
              <a:headEnd/>
              <a:tailEnd/>
            </a:ln>
          </p:spPr>
          <p:txBody>
            <a:bodyPr wrap="none" anchor="ctr"/>
            <a:lstStyle/>
            <a:p>
              <a:endParaRPr lang="zh-CN" altLang="en-US"/>
            </a:p>
          </p:txBody>
        </p:sp>
        <p:sp>
          <p:nvSpPr>
            <p:cNvPr id="39" name="Line 38"/>
            <p:cNvSpPr>
              <a:spLocks noChangeShapeType="1"/>
            </p:cNvSpPr>
            <p:nvPr/>
          </p:nvSpPr>
          <p:spPr bwMode="auto">
            <a:xfrm>
              <a:off x="3264" y="2016"/>
              <a:ext cx="0" cy="192"/>
            </a:xfrm>
            <a:prstGeom prst="line">
              <a:avLst/>
            </a:prstGeom>
            <a:noFill/>
            <a:ln w="19050">
              <a:solidFill>
                <a:schemeClr val="tx1"/>
              </a:solidFill>
              <a:round/>
              <a:headEnd/>
              <a:tailEnd/>
            </a:ln>
          </p:spPr>
          <p:txBody>
            <a:bodyPr wrap="none" anchor="ctr"/>
            <a:lstStyle/>
            <a:p>
              <a:endParaRPr lang="zh-CN" altLang="en-US"/>
            </a:p>
          </p:txBody>
        </p:sp>
        <p:sp>
          <p:nvSpPr>
            <p:cNvPr id="40" name="Line 39"/>
            <p:cNvSpPr>
              <a:spLocks noChangeShapeType="1"/>
            </p:cNvSpPr>
            <p:nvPr/>
          </p:nvSpPr>
          <p:spPr bwMode="auto">
            <a:xfrm>
              <a:off x="2544" y="1824"/>
              <a:ext cx="0" cy="192"/>
            </a:xfrm>
            <a:prstGeom prst="line">
              <a:avLst/>
            </a:prstGeom>
            <a:noFill/>
            <a:ln w="19050">
              <a:solidFill>
                <a:schemeClr val="tx1"/>
              </a:solidFill>
              <a:round/>
              <a:headEnd/>
              <a:tailEnd/>
            </a:ln>
          </p:spPr>
          <p:txBody>
            <a:bodyPr wrap="none" anchor="ctr"/>
            <a:lstStyle/>
            <a:p>
              <a:endParaRPr lang="zh-CN" altLang="en-US"/>
            </a:p>
          </p:txBody>
        </p:sp>
        <p:sp>
          <p:nvSpPr>
            <p:cNvPr id="41" name="Freeform 40"/>
            <p:cNvSpPr>
              <a:spLocks/>
            </p:cNvSpPr>
            <p:nvPr/>
          </p:nvSpPr>
          <p:spPr bwMode="auto">
            <a:xfrm>
              <a:off x="2352" y="1632"/>
              <a:ext cx="384" cy="192"/>
            </a:xfrm>
            <a:custGeom>
              <a:avLst/>
              <a:gdLst>
                <a:gd name="T0" fmla="*/ 0 w 384"/>
                <a:gd name="T1" fmla="*/ 192 h 192"/>
                <a:gd name="T2" fmla="*/ 384 w 384"/>
                <a:gd name="T3" fmla="*/ 192 h 192"/>
                <a:gd name="T4" fmla="*/ 384 w 384"/>
                <a:gd name="T5" fmla="*/ 0 h 192"/>
                <a:gd name="T6" fmla="*/ 336 w 384"/>
                <a:gd name="T7" fmla="*/ 0 h 192"/>
                <a:gd name="T8" fmla="*/ 96 w 384"/>
                <a:gd name="T9" fmla="*/ 48 h 192"/>
                <a:gd name="T10" fmla="*/ 96 w 384"/>
                <a:gd name="T11" fmla="*/ 0 h 192"/>
                <a:gd name="T12" fmla="*/ 0 w 384"/>
                <a:gd name="T13" fmla="*/ 0 h 192"/>
                <a:gd name="T14" fmla="*/ 0 w 384"/>
                <a:gd name="T15" fmla="*/ 192 h 192"/>
                <a:gd name="T16" fmla="*/ 0 60000 65536"/>
                <a:gd name="T17" fmla="*/ 0 60000 65536"/>
                <a:gd name="T18" fmla="*/ 0 60000 65536"/>
                <a:gd name="T19" fmla="*/ 0 60000 65536"/>
                <a:gd name="T20" fmla="*/ 0 60000 65536"/>
                <a:gd name="T21" fmla="*/ 0 60000 65536"/>
                <a:gd name="T22" fmla="*/ 0 60000 65536"/>
                <a:gd name="T23" fmla="*/ 0 60000 65536"/>
                <a:gd name="T24" fmla="*/ 0 w 384"/>
                <a:gd name="T25" fmla="*/ 0 h 192"/>
                <a:gd name="T26" fmla="*/ 384 w 384"/>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4" h="192">
                  <a:moveTo>
                    <a:pt x="0" y="192"/>
                  </a:moveTo>
                  <a:lnTo>
                    <a:pt x="384" y="192"/>
                  </a:lnTo>
                  <a:lnTo>
                    <a:pt x="384" y="0"/>
                  </a:lnTo>
                  <a:lnTo>
                    <a:pt x="336" y="0"/>
                  </a:lnTo>
                  <a:lnTo>
                    <a:pt x="96" y="48"/>
                  </a:lnTo>
                  <a:lnTo>
                    <a:pt x="96" y="0"/>
                  </a:lnTo>
                  <a:lnTo>
                    <a:pt x="0" y="0"/>
                  </a:lnTo>
                  <a:lnTo>
                    <a:pt x="0" y="192"/>
                  </a:lnTo>
                  <a:close/>
                </a:path>
              </a:pathLst>
            </a:custGeom>
            <a:solidFill>
              <a:srgbClr val="FF7F0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42" name="AutoShape 41"/>
            <p:cNvSpPr>
              <a:spLocks noChangeArrowheads="1"/>
            </p:cNvSpPr>
            <p:nvPr/>
          </p:nvSpPr>
          <p:spPr bwMode="auto">
            <a:xfrm>
              <a:off x="3120" y="2208"/>
              <a:ext cx="288" cy="276"/>
            </a:xfrm>
            <a:prstGeom prst="pentagon">
              <a:avLst/>
            </a:prstGeom>
            <a:solidFill>
              <a:srgbClr val="FE7F0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43" name="Group 42"/>
          <p:cNvGrpSpPr>
            <a:grpSpLocks/>
          </p:cNvGrpSpPr>
          <p:nvPr/>
        </p:nvGrpSpPr>
        <p:grpSpPr bwMode="auto">
          <a:xfrm>
            <a:off x="6750050" y="2180240"/>
            <a:ext cx="1463675" cy="1447800"/>
            <a:chOff x="3264" y="1104"/>
            <a:chExt cx="851" cy="912"/>
          </a:xfrm>
        </p:grpSpPr>
        <p:grpSp>
          <p:nvGrpSpPr>
            <p:cNvPr id="44" name="Group 43"/>
            <p:cNvGrpSpPr>
              <a:grpSpLocks/>
            </p:cNvGrpSpPr>
            <p:nvPr/>
          </p:nvGrpSpPr>
          <p:grpSpPr bwMode="auto">
            <a:xfrm>
              <a:off x="3744" y="1104"/>
              <a:ext cx="371" cy="283"/>
              <a:chOff x="4236" y="485"/>
              <a:chExt cx="607" cy="463"/>
            </a:xfrm>
          </p:grpSpPr>
          <p:sp>
            <p:nvSpPr>
              <p:cNvPr id="48" name="Oval 44"/>
              <p:cNvSpPr>
                <a:spLocks noChangeArrowheads="1"/>
              </p:cNvSpPr>
              <p:nvPr/>
            </p:nvSpPr>
            <p:spPr bwMode="auto">
              <a:xfrm>
                <a:off x="4395" y="485"/>
                <a:ext cx="282" cy="260"/>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49" name="Oval 45"/>
              <p:cNvSpPr>
                <a:spLocks noChangeArrowheads="1"/>
              </p:cNvSpPr>
              <p:nvPr/>
            </p:nvSpPr>
            <p:spPr bwMode="auto">
              <a:xfrm>
                <a:off x="4561" y="587"/>
                <a:ext cx="282" cy="216"/>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50" name="Oval 46"/>
              <p:cNvSpPr>
                <a:spLocks noChangeArrowheads="1"/>
              </p:cNvSpPr>
              <p:nvPr/>
            </p:nvSpPr>
            <p:spPr bwMode="auto">
              <a:xfrm>
                <a:off x="4424" y="666"/>
                <a:ext cx="232" cy="260"/>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51" name="Oval 47"/>
              <p:cNvSpPr>
                <a:spLocks noChangeArrowheads="1"/>
              </p:cNvSpPr>
              <p:nvPr/>
            </p:nvSpPr>
            <p:spPr bwMode="auto">
              <a:xfrm>
                <a:off x="4367" y="709"/>
                <a:ext cx="253" cy="239"/>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52" name="Oval 48"/>
              <p:cNvSpPr>
                <a:spLocks noChangeArrowheads="1"/>
              </p:cNvSpPr>
              <p:nvPr/>
            </p:nvSpPr>
            <p:spPr bwMode="auto">
              <a:xfrm>
                <a:off x="4244" y="565"/>
                <a:ext cx="217" cy="216"/>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53" name="Oval 49"/>
              <p:cNvSpPr>
                <a:spLocks noChangeArrowheads="1"/>
              </p:cNvSpPr>
              <p:nvPr/>
            </p:nvSpPr>
            <p:spPr bwMode="auto">
              <a:xfrm>
                <a:off x="4236" y="695"/>
                <a:ext cx="253" cy="217"/>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54" name="Oval 50"/>
              <p:cNvSpPr>
                <a:spLocks noChangeArrowheads="1"/>
              </p:cNvSpPr>
              <p:nvPr/>
            </p:nvSpPr>
            <p:spPr bwMode="auto">
              <a:xfrm>
                <a:off x="4574" y="744"/>
                <a:ext cx="217" cy="158"/>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45" name="AutoShape 51"/>
            <p:cNvSpPr>
              <a:spLocks noChangeArrowheads="1"/>
            </p:cNvSpPr>
            <p:nvPr/>
          </p:nvSpPr>
          <p:spPr bwMode="auto">
            <a:xfrm>
              <a:off x="3264" y="1104"/>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rgbClr val="00800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46" name="Line 52"/>
            <p:cNvSpPr>
              <a:spLocks noChangeShapeType="1"/>
            </p:cNvSpPr>
            <p:nvPr/>
          </p:nvSpPr>
          <p:spPr bwMode="auto">
            <a:xfrm>
              <a:off x="3552" y="1248"/>
              <a:ext cx="240" cy="0"/>
            </a:xfrm>
            <a:prstGeom prst="line">
              <a:avLst/>
            </a:prstGeom>
            <a:noFill/>
            <a:ln w="19050">
              <a:solidFill>
                <a:schemeClr val="tx1"/>
              </a:solidFill>
              <a:round/>
              <a:headEnd/>
              <a:tailEnd/>
            </a:ln>
          </p:spPr>
          <p:txBody>
            <a:bodyPr wrap="none" anchor="ctr"/>
            <a:lstStyle/>
            <a:p>
              <a:endParaRPr lang="zh-CN" altLang="en-US"/>
            </a:p>
          </p:txBody>
        </p:sp>
        <p:sp>
          <p:nvSpPr>
            <p:cNvPr id="47" name="Freeform 53"/>
            <p:cNvSpPr>
              <a:spLocks/>
            </p:cNvSpPr>
            <p:nvPr/>
          </p:nvSpPr>
          <p:spPr bwMode="auto">
            <a:xfrm>
              <a:off x="3264" y="1392"/>
              <a:ext cx="144" cy="624"/>
            </a:xfrm>
            <a:custGeom>
              <a:avLst/>
              <a:gdLst>
                <a:gd name="T0" fmla="*/ 144 w 144"/>
                <a:gd name="T1" fmla="*/ 0 h 624"/>
                <a:gd name="T2" fmla="*/ 144 w 144"/>
                <a:gd name="T3" fmla="*/ 624 h 624"/>
                <a:gd name="T4" fmla="*/ 0 w 144"/>
                <a:gd name="T5" fmla="*/ 624 h 624"/>
                <a:gd name="T6" fmla="*/ 0 60000 65536"/>
                <a:gd name="T7" fmla="*/ 0 60000 65536"/>
                <a:gd name="T8" fmla="*/ 0 60000 65536"/>
                <a:gd name="T9" fmla="*/ 0 w 144"/>
                <a:gd name="T10" fmla="*/ 0 h 624"/>
                <a:gd name="T11" fmla="*/ 144 w 144"/>
                <a:gd name="T12" fmla="*/ 624 h 624"/>
              </a:gdLst>
              <a:ahLst/>
              <a:cxnLst>
                <a:cxn ang="T6">
                  <a:pos x="T0" y="T1"/>
                </a:cxn>
                <a:cxn ang="T7">
                  <a:pos x="T2" y="T3"/>
                </a:cxn>
                <a:cxn ang="T8">
                  <a:pos x="T4" y="T5"/>
                </a:cxn>
              </a:cxnLst>
              <a:rect l="T9" t="T10" r="T11" b="T12"/>
              <a:pathLst>
                <a:path w="144" h="624">
                  <a:moveTo>
                    <a:pt x="144" y="0"/>
                  </a:moveTo>
                  <a:lnTo>
                    <a:pt x="144" y="624"/>
                  </a:lnTo>
                  <a:lnTo>
                    <a:pt x="0" y="624"/>
                  </a:lnTo>
                </a:path>
              </a:pathLst>
            </a:custGeom>
            <a:no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55" name="Group 77"/>
          <p:cNvGrpSpPr>
            <a:grpSpLocks/>
          </p:cNvGrpSpPr>
          <p:nvPr/>
        </p:nvGrpSpPr>
        <p:grpSpPr bwMode="auto">
          <a:xfrm>
            <a:off x="950913" y="2131028"/>
            <a:ext cx="990600" cy="982662"/>
            <a:chOff x="480" y="2880"/>
            <a:chExt cx="576" cy="619"/>
          </a:xfrm>
        </p:grpSpPr>
        <p:grpSp>
          <p:nvGrpSpPr>
            <p:cNvPr id="56" name="Group 78"/>
            <p:cNvGrpSpPr>
              <a:grpSpLocks/>
            </p:cNvGrpSpPr>
            <p:nvPr/>
          </p:nvGrpSpPr>
          <p:grpSpPr bwMode="auto">
            <a:xfrm>
              <a:off x="480" y="2880"/>
              <a:ext cx="432" cy="144"/>
              <a:chOff x="480" y="2880"/>
              <a:chExt cx="432" cy="144"/>
            </a:xfrm>
          </p:grpSpPr>
          <p:sp>
            <p:nvSpPr>
              <p:cNvPr id="67" name="AutoShape 79"/>
              <p:cNvSpPr>
                <a:spLocks noChangeArrowheads="1"/>
              </p:cNvSpPr>
              <p:nvPr/>
            </p:nvSpPr>
            <p:spPr bwMode="auto">
              <a:xfrm>
                <a:off x="480" y="2880"/>
                <a:ext cx="432" cy="144"/>
              </a:xfrm>
              <a:prstGeom prst="roundRect">
                <a:avLst>
                  <a:gd name="adj" fmla="val 22222"/>
                </a:avLst>
              </a:prstGeom>
              <a:solidFill>
                <a:srgbClr val="FE7F0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68" name="Oval 80"/>
              <p:cNvSpPr>
                <a:spLocks noChangeArrowheads="1"/>
              </p:cNvSpPr>
              <p:nvPr/>
            </p:nvSpPr>
            <p:spPr bwMode="auto">
              <a:xfrm>
                <a:off x="528" y="2928"/>
                <a:ext cx="48" cy="48"/>
              </a:xfrm>
              <a:prstGeom prst="ellipse">
                <a:avLst/>
              </a:prstGeom>
              <a:solidFill>
                <a:schemeClr val="tx2"/>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69" name="Oval 81"/>
              <p:cNvSpPr>
                <a:spLocks noChangeArrowheads="1"/>
              </p:cNvSpPr>
              <p:nvPr/>
            </p:nvSpPr>
            <p:spPr bwMode="auto">
              <a:xfrm>
                <a:off x="624" y="2928"/>
                <a:ext cx="48" cy="48"/>
              </a:xfrm>
              <a:prstGeom prst="ellipse">
                <a:avLst/>
              </a:prstGeom>
              <a:solidFill>
                <a:schemeClr val="tx2"/>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70" name="Oval 82"/>
              <p:cNvSpPr>
                <a:spLocks noChangeArrowheads="1"/>
              </p:cNvSpPr>
              <p:nvPr/>
            </p:nvSpPr>
            <p:spPr bwMode="auto">
              <a:xfrm>
                <a:off x="720" y="2928"/>
                <a:ext cx="48" cy="48"/>
              </a:xfrm>
              <a:prstGeom prst="ellipse">
                <a:avLst/>
              </a:prstGeom>
              <a:solidFill>
                <a:schemeClr val="tx2"/>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71" name="Oval 83"/>
              <p:cNvSpPr>
                <a:spLocks noChangeArrowheads="1"/>
              </p:cNvSpPr>
              <p:nvPr/>
            </p:nvSpPr>
            <p:spPr bwMode="auto">
              <a:xfrm>
                <a:off x="816" y="2928"/>
                <a:ext cx="48" cy="48"/>
              </a:xfrm>
              <a:prstGeom prst="ellipse">
                <a:avLst/>
              </a:prstGeom>
              <a:solidFill>
                <a:schemeClr val="tx2"/>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57" name="Group 84"/>
            <p:cNvGrpSpPr>
              <a:grpSpLocks/>
            </p:cNvGrpSpPr>
            <p:nvPr/>
          </p:nvGrpSpPr>
          <p:grpSpPr bwMode="auto">
            <a:xfrm>
              <a:off x="528" y="3216"/>
              <a:ext cx="371" cy="283"/>
              <a:chOff x="4236" y="485"/>
              <a:chExt cx="607" cy="463"/>
            </a:xfrm>
          </p:grpSpPr>
          <p:sp>
            <p:nvSpPr>
              <p:cNvPr id="60" name="Oval 85"/>
              <p:cNvSpPr>
                <a:spLocks noChangeArrowheads="1"/>
              </p:cNvSpPr>
              <p:nvPr/>
            </p:nvSpPr>
            <p:spPr bwMode="auto">
              <a:xfrm>
                <a:off x="4395" y="485"/>
                <a:ext cx="282" cy="260"/>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61" name="Oval 86"/>
              <p:cNvSpPr>
                <a:spLocks noChangeArrowheads="1"/>
              </p:cNvSpPr>
              <p:nvPr/>
            </p:nvSpPr>
            <p:spPr bwMode="auto">
              <a:xfrm>
                <a:off x="4561" y="587"/>
                <a:ext cx="282" cy="216"/>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62" name="Oval 87"/>
              <p:cNvSpPr>
                <a:spLocks noChangeArrowheads="1"/>
              </p:cNvSpPr>
              <p:nvPr/>
            </p:nvSpPr>
            <p:spPr bwMode="auto">
              <a:xfrm>
                <a:off x="4424" y="666"/>
                <a:ext cx="232" cy="260"/>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63" name="Oval 88"/>
              <p:cNvSpPr>
                <a:spLocks noChangeArrowheads="1"/>
              </p:cNvSpPr>
              <p:nvPr/>
            </p:nvSpPr>
            <p:spPr bwMode="auto">
              <a:xfrm>
                <a:off x="4367" y="709"/>
                <a:ext cx="253" cy="239"/>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64" name="Oval 89"/>
              <p:cNvSpPr>
                <a:spLocks noChangeArrowheads="1"/>
              </p:cNvSpPr>
              <p:nvPr/>
            </p:nvSpPr>
            <p:spPr bwMode="auto">
              <a:xfrm>
                <a:off x="4244" y="565"/>
                <a:ext cx="217" cy="216"/>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65" name="Oval 90"/>
              <p:cNvSpPr>
                <a:spLocks noChangeArrowheads="1"/>
              </p:cNvSpPr>
              <p:nvPr/>
            </p:nvSpPr>
            <p:spPr bwMode="auto">
              <a:xfrm>
                <a:off x="4236" y="695"/>
                <a:ext cx="253" cy="217"/>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66" name="Oval 91"/>
              <p:cNvSpPr>
                <a:spLocks noChangeArrowheads="1"/>
              </p:cNvSpPr>
              <p:nvPr/>
            </p:nvSpPr>
            <p:spPr bwMode="auto">
              <a:xfrm>
                <a:off x="4574" y="744"/>
                <a:ext cx="217" cy="158"/>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58" name="Line 92"/>
            <p:cNvSpPr>
              <a:spLocks noChangeShapeType="1"/>
            </p:cNvSpPr>
            <p:nvPr/>
          </p:nvSpPr>
          <p:spPr bwMode="auto">
            <a:xfrm>
              <a:off x="720" y="3024"/>
              <a:ext cx="0" cy="192"/>
            </a:xfrm>
            <a:prstGeom prst="line">
              <a:avLst/>
            </a:prstGeom>
            <a:noFill/>
            <a:ln w="19050">
              <a:solidFill>
                <a:schemeClr val="tx1"/>
              </a:solidFill>
              <a:round/>
              <a:headEnd/>
              <a:tailEnd/>
            </a:ln>
          </p:spPr>
          <p:txBody>
            <a:bodyPr wrap="none" anchor="ctr"/>
            <a:lstStyle/>
            <a:p>
              <a:endParaRPr lang="zh-CN" altLang="en-US"/>
            </a:p>
          </p:txBody>
        </p:sp>
        <p:sp>
          <p:nvSpPr>
            <p:cNvPr id="59" name="Line 93"/>
            <p:cNvSpPr>
              <a:spLocks noChangeShapeType="1"/>
            </p:cNvSpPr>
            <p:nvPr/>
          </p:nvSpPr>
          <p:spPr bwMode="auto">
            <a:xfrm flipH="1">
              <a:off x="912" y="2976"/>
              <a:ext cx="144" cy="0"/>
            </a:xfrm>
            <a:prstGeom prst="line">
              <a:avLst/>
            </a:prstGeom>
            <a:noFill/>
            <a:ln w="19050">
              <a:solidFill>
                <a:schemeClr val="tx1"/>
              </a:solidFill>
              <a:round/>
              <a:headEnd/>
              <a:tailEnd/>
            </a:ln>
          </p:spPr>
          <p:txBody>
            <a:bodyPr wrap="none" anchor="ctr"/>
            <a:lstStyle/>
            <a:p>
              <a:endParaRPr lang="zh-CN" altLang="en-US"/>
            </a:p>
          </p:txBody>
        </p:sp>
      </p:grpSp>
      <p:grpSp>
        <p:nvGrpSpPr>
          <p:cNvPr id="72" name="Group 94"/>
          <p:cNvGrpSpPr>
            <a:grpSpLocks/>
          </p:cNvGrpSpPr>
          <p:nvPr/>
        </p:nvGrpSpPr>
        <p:grpSpPr bwMode="auto">
          <a:xfrm>
            <a:off x="1962150" y="2123090"/>
            <a:ext cx="495300" cy="304800"/>
            <a:chOff x="576" y="1680"/>
            <a:chExt cx="288" cy="192"/>
          </a:xfrm>
        </p:grpSpPr>
        <p:sp>
          <p:nvSpPr>
            <p:cNvPr id="73" name="AutoShape 95"/>
            <p:cNvSpPr>
              <a:spLocks noChangeArrowheads="1"/>
            </p:cNvSpPr>
            <p:nvPr/>
          </p:nvSpPr>
          <p:spPr bwMode="auto">
            <a:xfrm>
              <a:off x="624" y="1728"/>
              <a:ext cx="192" cy="144"/>
            </a:xfrm>
            <a:prstGeom prst="roundRect">
              <a:avLst>
                <a:gd name="adj" fmla="val 16667"/>
              </a:avLst>
            </a:prstGeom>
            <a:solidFill>
              <a:srgbClr val="FE7F0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74" name="Freeform 96"/>
            <p:cNvSpPr>
              <a:spLocks/>
            </p:cNvSpPr>
            <p:nvPr/>
          </p:nvSpPr>
          <p:spPr bwMode="auto">
            <a:xfrm>
              <a:off x="576" y="1680"/>
              <a:ext cx="288" cy="96"/>
            </a:xfrm>
            <a:custGeom>
              <a:avLst/>
              <a:gdLst>
                <a:gd name="T0" fmla="*/ 0 w 288"/>
                <a:gd name="T1" fmla="*/ 96 h 96"/>
                <a:gd name="T2" fmla="*/ 96 w 288"/>
                <a:gd name="T3" fmla="*/ 96 h 96"/>
                <a:gd name="T4" fmla="*/ 96 w 288"/>
                <a:gd name="T5" fmla="*/ 48 h 96"/>
                <a:gd name="T6" fmla="*/ 192 w 288"/>
                <a:gd name="T7" fmla="*/ 48 h 96"/>
                <a:gd name="T8" fmla="*/ 192 w 288"/>
                <a:gd name="T9" fmla="*/ 96 h 96"/>
                <a:gd name="T10" fmla="*/ 288 w 288"/>
                <a:gd name="T11" fmla="*/ 96 h 96"/>
                <a:gd name="T12" fmla="*/ 288 w 288"/>
                <a:gd name="T13" fmla="*/ 48 h 96"/>
                <a:gd name="T14" fmla="*/ 240 w 288"/>
                <a:gd name="T15" fmla="*/ 0 h 96"/>
                <a:gd name="T16" fmla="*/ 48 w 288"/>
                <a:gd name="T17" fmla="*/ 0 h 96"/>
                <a:gd name="T18" fmla="*/ 0 w 288"/>
                <a:gd name="T19" fmla="*/ 48 h 96"/>
                <a:gd name="T20" fmla="*/ 0 w 288"/>
                <a:gd name="T21" fmla="*/ 96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
                <a:gd name="T34" fmla="*/ 0 h 96"/>
                <a:gd name="T35" fmla="*/ 288 w 288"/>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 h="96">
                  <a:moveTo>
                    <a:pt x="0" y="96"/>
                  </a:moveTo>
                  <a:lnTo>
                    <a:pt x="96" y="96"/>
                  </a:lnTo>
                  <a:lnTo>
                    <a:pt x="96" y="48"/>
                  </a:lnTo>
                  <a:lnTo>
                    <a:pt x="192" y="48"/>
                  </a:lnTo>
                  <a:lnTo>
                    <a:pt x="192" y="96"/>
                  </a:lnTo>
                  <a:lnTo>
                    <a:pt x="288" y="96"/>
                  </a:lnTo>
                  <a:lnTo>
                    <a:pt x="288" y="48"/>
                  </a:lnTo>
                  <a:lnTo>
                    <a:pt x="240" y="0"/>
                  </a:lnTo>
                  <a:lnTo>
                    <a:pt x="48" y="0"/>
                  </a:lnTo>
                  <a:lnTo>
                    <a:pt x="0" y="48"/>
                  </a:lnTo>
                  <a:lnTo>
                    <a:pt x="0" y="96"/>
                  </a:lnTo>
                  <a:close/>
                </a:path>
              </a:pathLst>
            </a:custGeom>
            <a:solidFill>
              <a:srgbClr val="FE7F0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75" name="Group 112"/>
          <p:cNvGrpSpPr>
            <a:grpSpLocks/>
          </p:cNvGrpSpPr>
          <p:nvPr/>
        </p:nvGrpSpPr>
        <p:grpSpPr bwMode="auto">
          <a:xfrm>
            <a:off x="7575550" y="2561240"/>
            <a:ext cx="660400" cy="914400"/>
            <a:chOff x="3744" y="1344"/>
            <a:chExt cx="384" cy="576"/>
          </a:xfrm>
        </p:grpSpPr>
        <p:sp>
          <p:nvSpPr>
            <p:cNvPr id="76" name="Line 113"/>
            <p:cNvSpPr>
              <a:spLocks noChangeShapeType="1"/>
            </p:cNvSpPr>
            <p:nvPr/>
          </p:nvSpPr>
          <p:spPr bwMode="auto">
            <a:xfrm flipV="1">
              <a:off x="3936" y="1344"/>
              <a:ext cx="0" cy="192"/>
            </a:xfrm>
            <a:prstGeom prst="line">
              <a:avLst/>
            </a:prstGeom>
            <a:noFill/>
            <a:ln w="19050">
              <a:solidFill>
                <a:schemeClr val="tx1"/>
              </a:solidFill>
              <a:round/>
              <a:headEnd/>
              <a:tailEnd/>
            </a:ln>
          </p:spPr>
          <p:txBody>
            <a:bodyPr wrap="none" anchor="ctr"/>
            <a:lstStyle/>
            <a:p>
              <a:endParaRPr lang="zh-CN" altLang="en-US"/>
            </a:p>
          </p:txBody>
        </p:sp>
        <p:grpSp>
          <p:nvGrpSpPr>
            <p:cNvPr id="77" name="Group 114"/>
            <p:cNvGrpSpPr>
              <a:grpSpLocks/>
            </p:cNvGrpSpPr>
            <p:nvPr/>
          </p:nvGrpSpPr>
          <p:grpSpPr bwMode="auto">
            <a:xfrm>
              <a:off x="3744" y="1536"/>
              <a:ext cx="384" cy="384"/>
              <a:chOff x="1584" y="1104"/>
              <a:chExt cx="384" cy="384"/>
            </a:xfrm>
          </p:grpSpPr>
          <p:sp>
            <p:nvSpPr>
              <p:cNvPr id="78" name="AutoShape 115"/>
              <p:cNvSpPr>
                <a:spLocks noChangeArrowheads="1"/>
              </p:cNvSpPr>
              <p:nvPr/>
            </p:nvSpPr>
            <p:spPr bwMode="auto">
              <a:xfrm>
                <a:off x="1632" y="1104"/>
                <a:ext cx="288" cy="230"/>
              </a:xfrm>
              <a:prstGeom prst="roundRect">
                <a:avLst>
                  <a:gd name="adj" fmla="val 16667"/>
                </a:avLst>
              </a:prstGeom>
              <a:solidFill>
                <a:srgbClr val="009999"/>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79" name="Rectangle 116"/>
              <p:cNvSpPr>
                <a:spLocks noChangeArrowheads="1"/>
              </p:cNvSpPr>
              <p:nvPr/>
            </p:nvSpPr>
            <p:spPr bwMode="auto">
              <a:xfrm>
                <a:off x="1584" y="1392"/>
                <a:ext cx="384" cy="96"/>
              </a:xfrm>
              <a:prstGeom prst="rect">
                <a:avLst/>
              </a:prstGeom>
              <a:solidFill>
                <a:srgbClr val="009999"/>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grpSp>
        <p:nvGrpSpPr>
          <p:cNvPr id="80" name="Group 167"/>
          <p:cNvGrpSpPr>
            <a:grpSpLocks/>
          </p:cNvGrpSpPr>
          <p:nvPr/>
        </p:nvGrpSpPr>
        <p:grpSpPr bwMode="auto">
          <a:xfrm>
            <a:off x="2952750" y="3856640"/>
            <a:ext cx="6191250" cy="2133600"/>
            <a:chOff x="2031" y="2302"/>
            <a:chExt cx="3827" cy="1270"/>
          </a:xfrm>
        </p:grpSpPr>
        <p:grpSp>
          <p:nvGrpSpPr>
            <p:cNvPr id="81" name="Group 54"/>
            <p:cNvGrpSpPr>
              <a:grpSpLocks/>
            </p:cNvGrpSpPr>
            <p:nvPr/>
          </p:nvGrpSpPr>
          <p:grpSpPr bwMode="auto">
            <a:xfrm>
              <a:off x="2031" y="2302"/>
              <a:ext cx="970" cy="1270"/>
              <a:chOff x="1056" y="2160"/>
              <a:chExt cx="912" cy="1344"/>
            </a:xfrm>
          </p:grpSpPr>
          <p:sp>
            <p:nvSpPr>
              <p:cNvPr id="118" name="Line 55"/>
              <p:cNvSpPr>
                <a:spLocks noChangeShapeType="1"/>
              </p:cNvSpPr>
              <p:nvPr/>
            </p:nvSpPr>
            <p:spPr bwMode="auto">
              <a:xfrm>
                <a:off x="1776" y="2160"/>
                <a:ext cx="0" cy="480"/>
              </a:xfrm>
              <a:prstGeom prst="line">
                <a:avLst/>
              </a:prstGeom>
              <a:noFill/>
              <a:ln w="19050">
                <a:solidFill>
                  <a:schemeClr val="tx1"/>
                </a:solidFill>
                <a:round/>
                <a:headEnd/>
                <a:tailEnd/>
              </a:ln>
            </p:spPr>
            <p:txBody>
              <a:bodyPr wrap="none" anchor="ctr"/>
              <a:lstStyle/>
              <a:p>
                <a:endParaRPr lang="zh-CN" altLang="en-US"/>
              </a:p>
            </p:txBody>
          </p:sp>
          <p:sp>
            <p:nvSpPr>
              <p:cNvPr id="119" name="AutoShape 56"/>
              <p:cNvSpPr>
                <a:spLocks noChangeArrowheads="1"/>
              </p:cNvSpPr>
              <p:nvPr/>
            </p:nvSpPr>
            <p:spPr bwMode="auto">
              <a:xfrm>
                <a:off x="1632" y="2256"/>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rgbClr val="00800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useBgFill="1">
            <p:nvSpPr>
              <p:cNvPr id="120" name="Oval 57"/>
              <p:cNvSpPr>
                <a:spLocks noChangeArrowheads="1"/>
              </p:cNvSpPr>
              <p:nvPr/>
            </p:nvSpPr>
            <p:spPr bwMode="auto">
              <a:xfrm>
                <a:off x="1632" y="2640"/>
                <a:ext cx="288" cy="288"/>
              </a:xfrm>
              <a:prstGeom prst="ellipse">
                <a:avLst/>
              </a:prstGeom>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nvGrpSpPr>
              <p:cNvPr id="121" name="Group 58"/>
              <p:cNvGrpSpPr>
                <a:grpSpLocks/>
              </p:cNvGrpSpPr>
              <p:nvPr/>
            </p:nvGrpSpPr>
            <p:grpSpPr bwMode="auto">
              <a:xfrm>
                <a:off x="1056" y="2640"/>
                <a:ext cx="384" cy="384"/>
                <a:chOff x="1584" y="1104"/>
                <a:chExt cx="384" cy="384"/>
              </a:xfrm>
            </p:grpSpPr>
            <p:sp>
              <p:nvSpPr>
                <p:cNvPr id="127" name="AutoShape 59"/>
                <p:cNvSpPr>
                  <a:spLocks noChangeArrowheads="1"/>
                </p:cNvSpPr>
                <p:nvPr/>
              </p:nvSpPr>
              <p:spPr bwMode="auto">
                <a:xfrm>
                  <a:off x="1632" y="1104"/>
                  <a:ext cx="288" cy="230"/>
                </a:xfrm>
                <a:prstGeom prst="roundRect">
                  <a:avLst>
                    <a:gd name="adj" fmla="val 16667"/>
                  </a:avLst>
                </a:prstGeom>
                <a:solidFill>
                  <a:srgbClr val="CC00CC"/>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28" name="Rectangle 60"/>
                <p:cNvSpPr>
                  <a:spLocks noChangeArrowheads="1"/>
                </p:cNvSpPr>
                <p:nvPr/>
              </p:nvSpPr>
              <p:spPr bwMode="auto">
                <a:xfrm>
                  <a:off x="1584" y="1392"/>
                  <a:ext cx="384" cy="96"/>
                </a:xfrm>
                <a:prstGeom prst="rect">
                  <a:avLst/>
                </a:prstGeom>
                <a:solidFill>
                  <a:srgbClr val="CC00CC"/>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122" name="Group 61"/>
              <p:cNvGrpSpPr>
                <a:grpSpLocks/>
              </p:cNvGrpSpPr>
              <p:nvPr/>
            </p:nvGrpSpPr>
            <p:grpSpPr bwMode="auto">
              <a:xfrm>
                <a:off x="1584" y="3120"/>
                <a:ext cx="384" cy="384"/>
                <a:chOff x="1584" y="1104"/>
                <a:chExt cx="384" cy="384"/>
              </a:xfrm>
            </p:grpSpPr>
            <p:sp>
              <p:nvSpPr>
                <p:cNvPr id="125" name="AutoShape 62"/>
                <p:cNvSpPr>
                  <a:spLocks noChangeArrowheads="1"/>
                </p:cNvSpPr>
                <p:nvPr/>
              </p:nvSpPr>
              <p:spPr bwMode="auto">
                <a:xfrm>
                  <a:off x="1632" y="1104"/>
                  <a:ext cx="288" cy="230"/>
                </a:xfrm>
                <a:prstGeom prst="roundRect">
                  <a:avLst>
                    <a:gd name="adj" fmla="val 16667"/>
                  </a:avLst>
                </a:prstGeom>
                <a:solidFill>
                  <a:srgbClr val="CC00CC"/>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26" name="Rectangle 63"/>
                <p:cNvSpPr>
                  <a:spLocks noChangeArrowheads="1"/>
                </p:cNvSpPr>
                <p:nvPr/>
              </p:nvSpPr>
              <p:spPr bwMode="auto">
                <a:xfrm>
                  <a:off x="1584" y="1392"/>
                  <a:ext cx="384" cy="96"/>
                </a:xfrm>
                <a:prstGeom prst="rect">
                  <a:avLst/>
                </a:prstGeom>
                <a:solidFill>
                  <a:srgbClr val="CC00CC"/>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123" name="Line 64"/>
              <p:cNvSpPr>
                <a:spLocks noChangeShapeType="1"/>
              </p:cNvSpPr>
              <p:nvPr/>
            </p:nvSpPr>
            <p:spPr bwMode="auto">
              <a:xfrm>
                <a:off x="1776" y="2928"/>
                <a:ext cx="0" cy="192"/>
              </a:xfrm>
              <a:prstGeom prst="line">
                <a:avLst/>
              </a:prstGeom>
              <a:noFill/>
              <a:ln w="19050">
                <a:solidFill>
                  <a:schemeClr val="tx1"/>
                </a:solidFill>
                <a:round/>
                <a:headEnd/>
                <a:tailEnd/>
              </a:ln>
            </p:spPr>
            <p:txBody>
              <a:bodyPr wrap="none" anchor="ctr"/>
              <a:lstStyle/>
              <a:p>
                <a:endParaRPr lang="zh-CN" altLang="en-US"/>
              </a:p>
            </p:txBody>
          </p:sp>
          <p:sp>
            <p:nvSpPr>
              <p:cNvPr id="124" name="Line 65"/>
              <p:cNvSpPr>
                <a:spLocks noChangeShapeType="1"/>
              </p:cNvSpPr>
              <p:nvPr/>
            </p:nvSpPr>
            <p:spPr bwMode="auto">
              <a:xfrm flipH="1">
                <a:off x="1392" y="2784"/>
                <a:ext cx="240" cy="0"/>
              </a:xfrm>
              <a:prstGeom prst="line">
                <a:avLst/>
              </a:prstGeom>
              <a:noFill/>
              <a:ln w="19050">
                <a:solidFill>
                  <a:schemeClr val="tx1"/>
                </a:solidFill>
                <a:round/>
                <a:headEnd/>
                <a:tailEnd/>
              </a:ln>
            </p:spPr>
            <p:txBody>
              <a:bodyPr wrap="none" anchor="ctr"/>
              <a:lstStyle/>
              <a:p>
                <a:endParaRPr lang="zh-CN" altLang="en-US"/>
              </a:p>
            </p:txBody>
          </p:sp>
        </p:grpSp>
        <p:grpSp>
          <p:nvGrpSpPr>
            <p:cNvPr id="82" name="Group 66"/>
            <p:cNvGrpSpPr>
              <a:grpSpLocks/>
            </p:cNvGrpSpPr>
            <p:nvPr/>
          </p:nvGrpSpPr>
          <p:grpSpPr bwMode="auto">
            <a:xfrm>
              <a:off x="2950" y="2755"/>
              <a:ext cx="2384" cy="272"/>
              <a:chOff x="1920" y="2640"/>
              <a:chExt cx="2243" cy="288"/>
            </a:xfrm>
          </p:grpSpPr>
          <p:sp>
            <p:nvSpPr>
              <p:cNvPr id="108" name="Line 67"/>
              <p:cNvSpPr>
                <a:spLocks noChangeShapeType="1"/>
              </p:cNvSpPr>
              <p:nvPr/>
            </p:nvSpPr>
            <p:spPr bwMode="auto">
              <a:xfrm>
                <a:off x="1920" y="2784"/>
                <a:ext cx="1920" cy="0"/>
              </a:xfrm>
              <a:prstGeom prst="line">
                <a:avLst/>
              </a:prstGeom>
              <a:noFill/>
              <a:ln w="19050">
                <a:solidFill>
                  <a:schemeClr val="tx1"/>
                </a:solidFill>
                <a:round/>
                <a:headEnd/>
                <a:tailEnd/>
              </a:ln>
            </p:spPr>
            <p:txBody>
              <a:bodyPr wrap="none" anchor="ctr"/>
              <a:lstStyle/>
              <a:p>
                <a:endParaRPr lang="zh-CN" altLang="en-US"/>
              </a:p>
            </p:txBody>
          </p:sp>
          <p:sp>
            <p:nvSpPr>
              <p:cNvPr id="109" name="AutoShape 68"/>
              <p:cNvSpPr>
                <a:spLocks noChangeArrowheads="1"/>
              </p:cNvSpPr>
              <p:nvPr/>
            </p:nvSpPr>
            <p:spPr bwMode="auto">
              <a:xfrm>
                <a:off x="2976" y="2640"/>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rgbClr val="00800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nvGrpSpPr>
              <p:cNvPr id="110" name="Group 69"/>
              <p:cNvGrpSpPr>
                <a:grpSpLocks/>
              </p:cNvGrpSpPr>
              <p:nvPr/>
            </p:nvGrpSpPr>
            <p:grpSpPr bwMode="auto">
              <a:xfrm>
                <a:off x="3792" y="2640"/>
                <a:ext cx="371" cy="283"/>
                <a:chOff x="4236" y="485"/>
                <a:chExt cx="607" cy="463"/>
              </a:xfrm>
            </p:grpSpPr>
            <p:sp>
              <p:nvSpPr>
                <p:cNvPr id="111" name="Oval 70"/>
                <p:cNvSpPr>
                  <a:spLocks noChangeArrowheads="1"/>
                </p:cNvSpPr>
                <p:nvPr/>
              </p:nvSpPr>
              <p:spPr bwMode="auto">
                <a:xfrm>
                  <a:off x="4395" y="485"/>
                  <a:ext cx="282" cy="260"/>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12" name="Oval 71"/>
                <p:cNvSpPr>
                  <a:spLocks noChangeArrowheads="1"/>
                </p:cNvSpPr>
                <p:nvPr/>
              </p:nvSpPr>
              <p:spPr bwMode="auto">
                <a:xfrm>
                  <a:off x="4561" y="587"/>
                  <a:ext cx="282" cy="216"/>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13" name="Oval 72"/>
                <p:cNvSpPr>
                  <a:spLocks noChangeArrowheads="1"/>
                </p:cNvSpPr>
                <p:nvPr/>
              </p:nvSpPr>
              <p:spPr bwMode="auto">
                <a:xfrm>
                  <a:off x="4424" y="666"/>
                  <a:ext cx="232" cy="260"/>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14" name="Oval 73"/>
                <p:cNvSpPr>
                  <a:spLocks noChangeArrowheads="1"/>
                </p:cNvSpPr>
                <p:nvPr/>
              </p:nvSpPr>
              <p:spPr bwMode="auto">
                <a:xfrm>
                  <a:off x="4367" y="709"/>
                  <a:ext cx="253" cy="239"/>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15" name="Oval 74"/>
                <p:cNvSpPr>
                  <a:spLocks noChangeArrowheads="1"/>
                </p:cNvSpPr>
                <p:nvPr/>
              </p:nvSpPr>
              <p:spPr bwMode="auto">
                <a:xfrm>
                  <a:off x="4244" y="565"/>
                  <a:ext cx="217" cy="216"/>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16" name="Oval 75"/>
                <p:cNvSpPr>
                  <a:spLocks noChangeArrowheads="1"/>
                </p:cNvSpPr>
                <p:nvPr/>
              </p:nvSpPr>
              <p:spPr bwMode="auto">
                <a:xfrm>
                  <a:off x="4236" y="695"/>
                  <a:ext cx="253" cy="217"/>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17" name="Oval 76"/>
                <p:cNvSpPr>
                  <a:spLocks noChangeArrowheads="1"/>
                </p:cNvSpPr>
                <p:nvPr/>
              </p:nvSpPr>
              <p:spPr bwMode="auto">
                <a:xfrm>
                  <a:off x="4574" y="744"/>
                  <a:ext cx="217" cy="158"/>
                </a:xfrm>
                <a:prstGeom prst="ellipse">
                  <a:avLst/>
                </a:prstGeom>
                <a:solidFill>
                  <a:srgbClr val="FFFF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grpSp>
          <p:nvGrpSpPr>
            <p:cNvPr id="83" name="Group 97"/>
            <p:cNvGrpSpPr>
              <a:grpSpLocks/>
            </p:cNvGrpSpPr>
            <p:nvPr/>
          </p:nvGrpSpPr>
          <p:grpSpPr bwMode="auto">
            <a:xfrm>
              <a:off x="2185" y="2302"/>
              <a:ext cx="2041" cy="1224"/>
              <a:chOff x="1200" y="2160"/>
              <a:chExt cx="1920" cy="1296"/>
            </a:xfrm>
          </p:grpSpPr>
          <p:sp>
            <p:nvSpPr>
              <p:cNvPr id="94" name="Line 98"/>
              <p:cNvSpPr>
                <a:spLocks noChangeShapeType="1"/>
              </p:cNvSpPr>
              <p:nvPr/>
            </p:nvSpPr>
            <p:spPr bwMode="auto">
              <a:xfrm flipH="1">
                <a:off x="2544" y="3024"/>
                <a:ext cx="576" cy="0"/>
              </a:xfrm>
              <a:prstGeom prst="line">
                <a:avLst/>
              </a:prstGeom>
              <a:noFill/>
              <a:ln w="19050">
                <a:solidFill>
                  <a:schemeClr val="tx1"/>
                </a:solidFill>
                <a:round/>
                <a:headEnd/>
                <a:tailEnd/>
              </a:ln>
            </p:spPr>
            <p:txBody>
              <a:bodyPr wrap="none" anchor="ctr"/>
              <a:lstStyle/>
              <a:p>
                <a:endParaRPr lang="zh-CN" altLang="en-US"/>
              </a:p>
            </p:txBody>
          </p:sp>
          <p:grpSp>
            <p:nvGrpSpPr>
              <p:cNvPr id="95" name="Group 99"/>
              <p:cNvGrpSpPr>
                <a:grpSpLocks/>
              </p:cNvGrpSpPr>
              <p:nvPr/>
            </p:nvGrpSpPr>
            <p:grpSpPr bwMode="auto">
              <a:xfrm>
                <a:off x="2448" y="3168"/>
                <a:ext cx="192" cy="288"/>
                <a:chOff x="2448" y="3168"/>
                <a:chExt cx="192" cy="288"/>
              </a:xfrm>
            </p:grpSpPr>
            <p:sp>
              <p:nvSpPr>
                <p:cNvPr id="106" name="Rectangle 100"/>
                <p:cNvSpPr>
                  <a:spLocks noChangeArrowheads="1"/>
                </p:cNvSpPr>
                <p:nvPr/>
              </p:nvSpPr>
              <p:spPr bwMode="auto">
                <a:xfrm>
                  <a:off x="2448" y="3168"/>
                  <a:ext cx="192" cy="288"/>
                </a:xfrm>
                <a:prstGeom prst="rect">
                  <a:avLst/>
                </a:prstGeom>
                <a:solidFill>
                  <a:srgbClr val="80808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07" name="Rectangle 101"/>
                <p:cNvSpPr>
                  <a:spLocks noChangeArrowheads="1"/>
                </p:cNvSpPr>
                <p:nvPr/>
              </p:nvSpPr>
              <p:spPr bwMode="auto">
                <a:xfrm>
                  <a:off x="2496" y="3360"/>
                  <a:ext cx="96" cy="48"/>
                </a:xfrm>
                <a:prstGeom prst="rect">
                  <a:avLst/>
                </a:prstGeom>
                <a:solidFill>
                  <a:schemeClr val="tx2"/>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96" name="Group 102"/>
              <p:cNvGrpSpPr>
                <a:grpSpLocks/>
              </p:cNvGrpSpPr>
              <p:nvPr/>
            </p:nvGrpSpPr>
            <p:grpSpPr bwMode="auto">
              <a:xfrm>
                <a:off x="2832" y="3168"/>
                <a:ext cx="192" cy="288"/>
                <a:chOff x="2832" y="3168"/>
                <a:chExt cx="192" cy="288"/>
              </a:xfrm>
            </p:grpSpPr>
            <p:sp>
              <p:nvSpPr>
                <p:cNvPr id="104" name="Rectangle 103"/>
                <p:cNvSpPr>
                  <a:spLocks noChangeArrowheads="1"/>
                </p:cNvSpPr>
                <p:nvPr/>
              </p:nvSpPr>
              <p:spPr bwMode="auto">
                <a:xfrm>
                  <a:off x="2832" y="3168"/>
                  <a:ext cx="192" cy="288"/>
                </a:xfrm>
                <a:prstGeom prst="rect">
                  <a:avLst/>
                </a:prstGeom>
                <a:solidFill>
                  <a:srgbClr val="80808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05" name="Rectangle 104"/>
                <p:cNvSpPr>
                  <a:spLocks noChangeArrowheads="1"/>
                </p:cNvSpPr>
                <p:nvPr/>
              </p:nvSpPr>
              <p:spPr bwMode="auto">
                <a:xfrm>
                  <a:off x="2880" y="3360"/>
                  <a:ext cx="96" cy="48"/>
                </a:xfrm>
                <a:prstGeom prst="rect">
                  <a:avLst/>
                </a:prstGeom>
                <a:solidFill>
                  <a:schemeClr val="tx2"/>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97" name="Line 105"/>
              <p:cNvSpPr>
                <a:spLocks noChangeShapeType="1"/>
              </p:cNvSpPr>
              <p:nvPr/>
            </p:nvSpPr>
            <p:spPr bwMode="auto">
              <a:xfrm>
                <a:off x="3120" y="2928"/>
                <a:ext cx="0" cy="96"/>
              </a:xfrm>
              <a:prstGeom prst="line">
                <a:avLst/>
              </a:prstGeom>
              <a:noFill/>
              <a:ln w="19050">
                <a:solidFill>
                  <a:schemeClr val="tx1"/>
                </a:solidFill>
                <a:round/>
                <a:headEnd/>
                <a:tailEnd/>
              </a:ln>
            </p:spPr>
            <p:txBody>
              <a:bodyPr wrap="none" anchor="ctr"/>
              <a:lstStyle/>
              <a:p>
                <a:endParaRPr lang="zh-CN" altLang="en-US"/>
              </a:p>
            </p:txBody>
          </p:sp>
          <p:sp>
            <p:nvSpPr>
              <p:cNvPr id="98" name="Line 106"/>
              <p:cNvSpPr>
                <a:spLocks noChangeShapeType="1"/>
              </p:cNvSpPr>
              <p:nvPr/>
            </p:nvSpPr>
            <p:spPr bwMode="auto">
              <a:xfrm>
                <a:off x="2544" y="3024"/>
                <a:ext cx="0" cy="144"/>
              </a:xfrm>
              <a:prstGeom prst="line">
                <a:avLst/>
              </a:prstGeom>
              <a:noFill/>
              <a:ln w="19050">
                <a:solidFill>
                  <a:schemeClr val="tx1"/>
                </a:solidFill>
                <a:round/>
                <a:headEnd/>
                <a:tailEnd/>
              </a:ln>
            </p:spPr>
            <p:txBody>
              <a:bodyPr wrap="none" anchor="ctr"/>
              <a:lstStyle/>
              <a:p>
                <a:endParaRPr lang="zh-CN" altLang="en-US"/>
              </a:p>
            </p:txBody>
          </p:sp>
          <p:sp>
            <p:nvSpPr>
              <p:cNvPr id="99" name="Line 107"/>
              <p:cNvSpPr>
                <a:spLocks noChangeShapeType="1"/>
              </p:cNvSpPr>
              <p:nvPr/>
            </p:nvSpPr>
            <p:spPr bwMode="auto">
              <a:xfrm>
                <a:off x="2928" y="3024"/>
                <a:ext cx="0" cy="144"/>
              </a:xfrm>
              <a:prstGeom prst="line">
                <a:avLst/>
              </a:prstGeom>
              <a:noFill/>
              <a:ln w="19050">
                <a:solidFill>
                  <a:schemeClr val="tx1"/>
                </a:solidFill>
                <a:round/>
                <a:headEnd/>
                <a:tailEnd/>
              </a:ln>
            </p:spPr>
            <p:txBody>
              <a:bodyPr wrap="none" anchor="ctr"/>
              <a:lstStyle/>
              <a:p>
                <a:endParaRPr lang="zh-CN" altLang="en-US"/>
              </a:p>
            </p:txBody>
          </p:sp>
          <p:grpSp>
            <p:nvGrpSpPr>
              <p:cNvPr id="100" name="Group 108"/>
              <p:cNvGrpSpPr>
                <a:grpSpLocks/>
              </p:cNvGrpSpPr>
              <p:nvPr/>
            </p:nvGrpSpPr>
            <p:grpSpPr bwMode="auto">
              <a:xfrm>
                <a:off x="1200" y="2160"/>
                <a:ext cx="192" cy="288"/>
                <a:chOff x="2448" y="3168"/>
                <a:chExt cx="192" cy="288"/>
              </a:xfrm>
            </p:grpSpPr>
            <p:sp>
              <p:nvSpPr>
                <p:cNvPr id="102" name="Rectangle 109"/>
                <p:cNvSpPr>
                  <a:spLocks noChangeArrowheads="1"/>
                </p:cNvSpPr>
                <p:nvPr/>
              </p:nvSpPr>
              <p:spPr bwMode="auto">
                <a:xfrm>
                  <a:off x="2448" y="3168"/>
                  <a:ext cx="192" cy="288"/>
                </a:xfrm>
                <a:prstGeom prst="rect">
                  <a:avLst/>
                </a:prstGeom>
                <a:solidFill>
                  <a:srgbClr val="80808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03" name="Rectangle 110"/>
                <p:cNvSpPr>
                  <a:spLocks noChangeArrowheads="1"/>
                </p:cNvSpPr>
                <p:nvPr/>
              </p:nvSpPr>
              <p:spPr bwMode="auto">
                <a:xfrm>
                  <a:off x="2496" y="3360"/>
                  <a:ext cx="96" cy="48"/>
                </a:xfrm>
                <a:prstGeom prst="rect">
                  <a:avLst/>
                </a:prstGeom>
                <a:solidFill>
                  <a:schemeClr val="tx2"/>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101" name="Line 111"/>
              <p:cNvSpPr>
                <a:spLocks noChangeShapeType="1"/>
              </p:cNvSpPr>
              <p:nvPr/>
            </p:nvSpPr>
            <p:spPr bwMode="auto">
              <a:xfrm flipH="1">
                <a:off x="1392" y="2400"/>
                <a:ext cx="240" cy="0"/>
              </a:xfrm>
              <a:prstGeom prst="line">
                <a:avLst/>
              </a:prstGeom>
              <a:noFill/>
              <a:ln w="19050">
                <a:solidFill>
                  <a:schemeClr val="tx1"/>
                </a:solidFill>
                <a:round/>
                <a:headEnd/>
                <a:tailEnd/>
              </a:ln>
            </p:spPr>
            <p:txBody>
              <a:bodyPr wrap="none" anchor="ctr"/>
              <a:lstStyle/>
              <a:p>
                <a:endParaRPr lang="zh-CN" altLang="en-US"/>
              </a:p>
            </p:txBody>
          </p:sp>
        </p:grpSp>
        <p:grpSp>
          <p:nvGrpSpPr>
            <p:cNvPr id="84" name="Group 117"/>
            <p:cNvGrpSpPr>
              <a:grpSpLocks/>
            </p:cNvGrpSpPr>
            <p:nvPr/>
          </p:nvGrpSpPr>
          <p:grpSpPr bwMode="auto">
            <a:xfrm>
              <a:off x="4736" y="2710"/>
              <a:ext cx="1122" cy="805"/>
              <a:chOff x="3600" y="2592"/>
              <a:chExt cx="1056" cy="852"/>
            </a:xfrm>
          </p:grpSpPr>
          <p:sp>
            <p:nvSpPr>
              <p:cNvPr id="85" name="Line 118"/>
              <p:cNvSpPr>
                <a:spLocks noChangeShapeType="1"/>
              </p:cNvSpPr>
              <p:nvPr/>
            </p:nvSpPr>
            <p:spPr bwMode="auto">
              <a:xfrm>
                <a:off x="3744" y="3024"/>
                <a:ext cx="768" cy="0"/>
              </a:xfrm>
              <a:prstGeom prst="line">
                <a:avLst/>
              </a:prstGeom>
              <a:noFill/>
              <a:ln w="19050">
                <a:solidFill>
                  <a:schemeClr val="tx1"/>
                </a:solidFill>
                <a:round/>
                <a:headEnd/>
                <a:tailEnd/>
              </a:ln>
            </p:spPr>
            <p:txBody>
              <a:bodyPr wrap="none" anchor="ctr"/>
              <a:lstStyle/>
              <a:p>
                <a:endParaRPr lang="zh-CN" altLang="en-US"/>
              </a:p>
            </p:txBody>
          </p:sp>
          <p:sp>
            <p:nvSpPr>
              <p:cNvPr id="86" name="Line 119"/>
              <p:cNvSpPr>
                <a:spLocks noChangeShapeType="1"/>
              </p:cNvSpPr>
              <p:nvPr/>
            </p:nvSpPr>
            <p:spPr bwMode="auto">
              <a:xfrm>
                <a:off x="3744" y="3024"/>
                <a:ext cx="0" cy="144"/>
              </a:xfrm>
              <a:prstGeom prst="line">
                <a:avLst/>
              </a:prstGeom>
              <a:noFill/>
              <a:ln w="19050">
                <a:solidFill>
                  <a:schemeClr val="tx1"/>
                </a:solidFill>
                <a:round/>
                <a:headEnd/>
                <a:tailEnd/>
              </a:ln>
            </p:spPr>
            <p:txBody>
              <a:bodyPr wrap="none" anchor="ctr"/>
              <a:lstStyle/>
              <a:p>
                <a:endParaRPr lang="zh-CN" altLang="en-US"/>
              </a:p>
            </p:txBody>
          </p:sp>
          <p:sp>
            <p:nvSpPr>
              <p:cNvPr id="87" name="Line 120"/>
              <p:cNvSpPr>
                <a:spLocks noChangeShapeType="1"/>
              </p:cNvSpPr>
              <p:nvPr/>
            </p:nvSpPr>
            <p:spPr bwMode="auto">
              <a:xfrm>
                <a:off x="4128" y="3024"/>
                <a:ext cx="0" cy="144"/>
              </a:xfrm>
              <a:prstGeom prst="line">
                <a:avLst/>
              </a:prstGeom>
              <a:noFill/>
              <a:ln w="19050">
                <a:solidFill>
                  <a:schemeClr val="tx1"/>
                </a:solidFill>
                <a:round/>
                <a:headEnd/>
                <a:tailEnd/>
              </a:ln>
            </p:spPr>
            <p:txBody>
              <a:bodyPr wrap="none" anchor="ctr"/>
              <a:lstStyle/>
              <a:p>
                <a:endParaRPr lang="zh-CN" altLang="en-US"/>
              </a:p>
            </p:txBody>
          </p:sp>
          <p:sp>
            <p:nvSpPr>
              <p:cNvPr id="88" name="Line 121"/>
              <p:cNvSpPr>
                <a:spLocks noChangeShapeType="1"/>
              </p:cNvSpPr>
              <p:nvPr/>
            </p:nvSpPr>
            <p:spPr bwMode="auto">
              <a:xfrm>
                <a:off x="4512" y="2832"/>
                <a:ext cx="0" cy="336"/>
              </a:xfrm>
              <a:prstGeom prst="line">
                <a:avLst/>
              </a:prstGeom>
              <a:noFill/>
              <a:ln w="19050">
                <a:solidFill>
                  <a:schemeClr val="tx1"/>
                </a:solidFill>
                <a:round/>
                <a:headEnd/>
                <a:tailEnd/>
              </a:ln>
            </p:spPr>
            <p:txBody>
              <a:bodyPr wrap="none" anchor="ctr"/>
              <a:lstStyle/>
              <a:p>
                <a:endParaRPr lang="zh-CN" altLang="en-US"/>
              </a:p>
            </p:txBody>
          </p:sp>
          <p:sp>
            <p:nvSpPr>
              <p:cNvPr id="89" name="Line 122"/>
              <p:cNvSpPr>
                <a:spLocks noChangeShapeType="1"/>
              </p:cNvSpPr>
              <p:nvPr/>
            </p:nvSpPr>
            <p:spPr bwMode="auto">
              <a:xfrm>
                <a:off x="3984" y="2880"/>
                <a:ext cx="0" cy="144"/>
              </a:xfrm>
              <a:prstGeom prst="line">
                <a:avLst/>
              </a:prstGeom>
              <a:noFill/>
              <a:ln w="19050">
                <a:solidFill>
                  <a:schemeClr val="tx1"/>
                </a:solidFill>
                <a:round/>
                <a:headEnd/>
                <a:tailEnd/>
              </a:ln>
            </p:spPr>
            <p:txBody>
              <a:bodyPr wrap="none" anchor="ctr"/>
              <a:lstStyle/>
              <a:p>
                <a:endParaRPr lang="zh-CN" altLang="en-US"/>
              </a:p>
            </p:txBody>
          </p:sp>
          <p:sp>
            <p:nvSpPr>
              <p:cNvPr id="90" name="AutoShape 123"/>
              <p:cNvSpPr>
                <a:spLocks noChangeArrowheads="1"/>
              </p:cNvSpPr>
              <p:nvPr/>
            </p:nvSpPr>
            <p:spPr bwMode="auto">
              <a:xfrm>
                <a:off x="3600" y="3168"/>
                <a:ext cx="288" cy="276"/>
              </a:xfrm>
              <a:prstGeom prst="pentagon">
                <a:avLst/>
              </a:prstGeom>
              <a:solidFill>
                <a:schemeClr val="accent1"/>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91" name="AutoShape 124"/>
              <p:cNvSpPr>
                <a:spLocks noChangeArrowheads="1"/>
              </p:cNvSpPr>
              <p:nvPr/>
            </p:nvSpPr>
            <p:spPr bwMode="auto">
              <a:xfrm>
                <a:off x="3984" y="3168"/>
                <a:ext cx="288" cy="276"/>
              </a:xfrm>
              <a:prstGeom prst="pentagon">
                <a:avLst/>
              </a:prstGeom>
              <a:solidFill>
                <a:schemeClr val="accent1"/>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92" name="AutoShape 125"/>
              <p:cNvSpPr>
                <a:spLocks noChangeArrowheads="1"/>
              </p:cNvSpPr>
              <p:nvPr/>
            </p:nvSpPr>
            <p:spPr bwMode="auto">
              <a:xfrm>
                <a:off x="4368" y="3168"/>
                <a:ext cx="288" cy="276"/>
              </a:xfrm>
              <a:prstGeom prst="pentagon">
                <a:avLst/>
              </a:prstGeom>
              <a:solidFill>
                <a:schemeClr val="accent1"/>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93" name="AutoShape 126"/>
              <p:cNvSpPr>
                <a:spLocks noChangeArrowheads="1"/>
              </p:cNvSpPr>
              <p:nvPr/>
            </p:nvSpPr>
            <p:spPr bwMode="auto">
              <a:xfrm>
                <a:off x="4368" y="2592"/>
                <a:ext cx="288" cy="276"/>
              </a:xfrm>
              <a:prstGeom prst="pentagon">
                <a:avLst/>
              </a:prstGeom>
              <a:solidFill>
                <a:schemeClr val="accent1"/>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grpSp>
        <p:nvGrpSpPr>
          <p:cNvPr id="129" name="Group 127"/>
          <p:cNvGrpSpPr>
            <a:grpSpLocks/>
          </p:cNvGrpSpPr>
          <p:nvPr/>
        </p:nvGrpSpPr>
        <p:grpSpPr bwMode="auto">
          <a:xfrm>
            <a:off x="7740650" y="1645253"/>
            <a:ext cx="1246188" cy="1492250"/>
            <a:chOff x="3840" y="768"/>
            <a:chExt cx="723" cy="939"/>
          </a:xfrm>
        </p:grpSpPr>
        <p:sp>
          <p:nvSpPr>
            <p:cNvPr id="130" name="Line 128"/>
            <p:cNvSpPr>
              <a:spLocks noChangeShapeType="1"/>
            </p:cNvSpPr>
            <p:nvPr/>
          </p:nvSpPr>
          <p:spPr bwMode="auto">
            <a:xfrm>
              <a:off x="3936" y="1008"/>
              <a:ext cx="0" cy="96"/>
            </a:xfrm>
            <a:prstGeom prst="line">
              <a:avLst/>
            </a:prstGeom>
            <a:noFill/>
            <a:ln w="19050">
              <a:solidFill>
                <a:schemeClr val="tx1"/>
              </a:solidFill>
              <a:round/>
              <a:headEnd/>
              <a:tailEnd/>
            </a:ln>
          </p:spPr>
          <p:txBody>
            <a:bodyPr wrap="none" anchor="ctr"/>
            <a:lstStyle/>
            <a:p>
              <a:endParaRPr lang="zh-CN" altLang="en-US"/>
            </a:p>
          </p:txBody>
        </p:sp>
        <p:sp>
          <p:nvSpPr>
            <p:cNvPr id="131" name="Line 129"/>
            <p:cNvSpPr>
              <a:spLocks noChangeShapeType="1"/>
            </p:cNvSpPr>
            <p:nvPr/>
          </p:nvSpPr>
          <p:spPr bwMode="auto">
            <a:xfrm flipV="1">
              <a:off x="4080" y="1056"/>
              <a:ext cx="240" cy="144"/>
            </a:xfrm>
            <a:prstGeom prst="line">
              <a:avLst/>
            </a:prstGeom>
            <a:noFill/>
            <a:ln w="19050">
              <a:solidFill>
                <a:schemeClr val="tx1"/>
              </a:solidFill>
              <a:round/>
              <a:headEnd/>
              <a:tailEnd/>
            </a:ln>
          </p:spPr>
          <p:txBody>
            <a:bodyPr wrap="none" anchor="ctr"/>
            <a:lstStyle/>
            <a:p>
              <a:endParaRPr lang="zh-CN" altLang="en-US"/>
            </a:p>
          </p:txBody>
        </p:sp>
        <p:sp>
          <p:nvSpPr>
            <p:cNvPr id="132" name="Line 130"/>
            <p:cNvSpPr>
              <a:spLocks noChangeShapeType="1"/>
            </p:cNvSpPr>
            <p:nvPr/>
          </p:nvSpPr>
          <p:spPr bwMode="auto">
            <a:xfrm>
              <a:off x="4080" y="1296"/>
              <a:ext cx="192" cy="96"/>
            </a:xfrm>
            <a:prstGeom prst="line">
              <a:avLst/>
            </a:prstGeom>
            <a:noFill/>
            <a:ln w="19050">
              <a:solidFill>
                <a:schemeClr val="tx1"/>
              </a:solidFill>
              <a:round/>
              <a:headEnd/>
              <a:tailEnd/>
            </a:ln>
          </p:spPr>
          <p:txBody>
            <a:bodyPr wrap="none" anchor="ctr"/>
            <a:lstStyle/>
            <a:p>
              <a:endParaRPr lang="zh-CN" altLang="en-US"/>
            </a:p>
          </p:txBody>
        </p:sp>
        <p:grpSp>
          <p:nvGrpSpPr>
            <p:cNvPr id="133" name="Group 131"/>
            <p:cNvGrpSpPr>
              <a:grpSpLocks/>
            </p:cNvGrpSpPr>
            <p:nvPr/>
          </p:nvGrpSpPr>
          <p:grpSpPr bwMode="auto">
            <a:xfrm>
              <a:off x="4272" y="1344"/>
              <a:ext cx="291" cy="363"/>
              <a:chOff x="4416" y="1440"/>
              <a:chExt cx="291" cy="363"/>
            </a:xfrm>
          </p:grpSpPr>
          <p:sp>
            <p:nvSpPr>
              <p:cNvPr id="136" name="Rectangle 132"/>
              <p:cNvSpPr>
                <a:spLocks noChangeArrowheads="1"/>
              </p:cNvSpPr>
              <p:nvPr/>
            </p:nvSpPr>
            <p:spPr bwMode="auto">
              <a:xfrm>
                <a:off x="4416" y="1440"/>
                <a:ext cx="195" cy="267"/>
              </a:xfrm>
              <a:prstGeom prst="rect">
                <a:avLst/>
              </a:prstGeom>
              <a:solidFill>
                <a:srgbClr val="009999"/>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37" name="Rectangle 133"/>
              <p:cNvSpPr>
                <a:spLocks noChangeArrowheads="1"/>
              </p:cNvSpPr>
              <p:nvPr/>
            </p:nvSpPr>
            <p:spPr bwMode="auto">
              <a:xfrm>
                <a:off x="4464" y="1488"/>
                <a:ext cx="195" cy="267"/>
              </a:xfrm>
              <a:prstGeom prst="rect">
                <a:avLst/>
              </a:prstGeom>
              <a:solidFill>
                <a:srgbClr val="009999"/>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38" name="Rectangle 134"/>
              <p:cNvSpPr>
                <a:spLocks noChangeArrowheads="1"/>
              </p:cNvSpPr>
              <p:nvPr/>
            </p:nvSpPr>
            <p:spPr bwMode="auto">
              <a:xfrm>
                <a:off x="4512" y="1536"/>
                <a:ext cx="195" cy="267"/>
              </a:xfrm>
              <a:prstGeom prst="rect">
                <a:avLst/>
              </a:prstGeom>
              <a:solidFill>
                <a:srgbClr val="009999"/>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134" name="AutoShape 135"/>
            <p:cNvSpPr>
              <a:spLocks noChangeArrowheads="1"/>
            </p:cNvSpPr>
            <p:nvPr/>
          </p:nvSpPr>
          <p:spPr bwMode="auto">
            <a:xfrm>
              <a:off x="3840" y="768"/>
              <a:ext cx="181" cy="240"/>
            </a:xfrm>
            <a:prstGeom prst="can">
              <a:avLst>
                <a:gd name="adj" fmla="val 33149"/>
              </a:avLst>
            </a:prstGeom>
            <a:solidFill>
              <a:srgbClr val="009999"/>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35" name="AutoShape 136"/>
            <p:cNvSpPr>
              <a:spLocks noChangeArrowheads="1"/>
            </p:cNvSpPr>
            <p:nvPr/>
          </p:nvSpPr>
          <p:spPr bwMode="auto">
            <a:xfrm>
              <a:off x="4272" y="864"/>
              <a:ext cx="288" cy="276"/>
            </a:xfrm>
            <a:prstGeom prst="pentagon">
              <a:avLst/>
            </a:prstGeom>
            <a:solidFill>
              <a:srgbClr val="009999"/>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139" name="Group 137"/>
          <p:cNvGrpSpPr>
            <a:grpSpLocks/>
          </p:cNvGrpSpPr>
          <p:nvPr/>
        </p:nvGrpSpPr>
        <p:grpSpPr bwMode="auto">
          <a:xfrm>
            <a:off x="5016500" y="1645253"/>
            <a:ext cx="1733550" cy="1144587"/>
            <a:chOff x="2304" y="768"/>
            <a:chExt cx="1008" cy="720"/>
          </a:xfrm>
        </p:grpSpPr>
        <p:grpSp>
          <p:nvGrpSpPr>
            <p:cNvPr id="140" name="Group 138"/>
            <p:cNvGrpSpPr>
              <a:grpSpLocks/>
            </p:cNvGrpSpPr>
            <p:nvPr/>
          </p:nvGrpSpPr>
          <p:grpSpPr bwMode="auto">
            <a:xfrm>
              <a:off x="2736" y="1104"/>
              <a:ext cx="384" cy="384"/>
              <a:chOff x="1584" y="1104"/>
              <a:chExt cx="384" cy="384"/>
            </a:xfrm>
          </p:grpSpPr>
          <p:sp>
            <p:nvSpPr>
              <p:cNvPr id="149" name="AutoShape 139"/>
              <p:cNvSpPr>
                <a:spLocks noChangeArrowheads="1"/>
              </p:cNvSpPr>
              <p:nvPr/>
            </p:nvSpPr>
            <p:spPr bwMode="auto">
              <a:xfrm>
                <a:off x="1632" y="1104"/>
                <a:ext cx="288" cy="230"/>
              </a:xfrm>
              <a:prstGeom prst="roundRect">
                <a:avLst>
                  <a:gd name="adj" fmla="val 16667"/>
                </a:avLst>
              </a:prstGeom>
              <a:solidFill>
                <a:srgbClr val="0000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50" name="Rectangle 140"/>
              <p:cNvSpPr>
                <a:spLocks noChangeArrowheads="1"/>
              </p:cNvSpPr>
              <p:nvPr/>
            </p:nvSpPr>
            <p:spPr bwMode="auto">
              <a:xfrm>
                <a:off x="1584" y="1392"/>
                <a:ext cx="384" cy="96"/>
              </a:xfrm>
              <a:prstGeom prst="rect">
                <a:avLst/>
              </a:prstGeom>
              <a:solidFill>
                <a:srgbClr val="0000FF"/>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141" name="Line 141"/>
            <p:cNvSpPr>
              <a:spLocks noChangeShapeType="1"/>
            </p:cNvSpPr>
            <p:nvPr/>
          </p:nvSpPr>
          <p:spPr bwMode="auto">
            <a:xfrm flipH="1">
              <a:off x="3072" y="1248"/>
              <a:ext cx="240" cy="0"/>
            </a:xfrm>
            <a:prstGeom prst="line">
              <a:avLst/>
            </a:prstGeom>
            <a:noFill/>
            <a:ln w="19050">
              <a:solidFill>
                <a:schemeClr val="tx1"/>
              </a:solidFill>
              <a:round/>
              <a:headEnd/>
              <a:tailEnd/>
            </a:ln>
          </p:spPr>
          <p:txBody>
            <a:bodyPr wrap="none" anchor="ctr"/>
            <a:lstStyle/>
            <a:p>
              <a:endParaRPr lang="zh-CN" altLang="en-US"/>
            </a:p>
          </p:txBody>
        </p:sp>
        <p:sp>
          <p:nvSpPr>
            <p:cNvPr id="142" name="Line 142"/>
            <p:cNvSpPr>
              <a:spLocks noChangeShapeType="1"/>
            </p:cNvSpPr>
            <p:nvPr/>
          </p:nvSpPr>
          <p:spPr bwMode="auto">
            <a:xfrm flipH="1">
              <a:off x="2592" y="1248"/>
              <a:ext cx="192" cy="0"/>
            </a:xfrm>
            <a:prstGeom prst="line">
              <a:avLst/>
            </a:prstGeom>
            <a:noFill/>
            <a:ln w="19050">
              <a:solidFill>
                <a:schemeClr val="tx1"/>
              </a:solidFill>
              <a:round/>
              <a:headEnd/>
              <a:tailEnd/>
            </a:ln>
          </p:spPr>
          <p:txBody>
            <a:bodyPr wrap="none" anchor="ctr"/>
            <a:lstStyle/>
            <a:p>
              <a:endParaRPr lang="zh-CN" altLang="en-US"/>
            </a:p>
          </p:txBody>
        </p:sp>
        <p:grpSp>
          <p:nvGrpSpPr>
            <p:cNvPr id="143" name="Group 143"/>
            <p:cNvGrpSpPr>
              <a:grpSpLocks/>
            </p:cNvGrpSpPr>
            <p:nvPr/>
          </p:nvGrpSpPr>
          <p:grpSpPr bwMode="auto">
            <a:xfrm>
              <a:off x="2304" y="1104"/>
              <a:ext cx="291" cy="363"/>
              <a:chOff x="4416" y="1440"/>
              <a:chExt cx="291" cy="363"/>
            </a:xfrm>
          </p:grpSpPr>
          <p:sp>
            <p:nvSpPr>
              <p:cNvPr id="146" name="Rectangle 144"/>
              <p:cNvSpPr>
                <a:spLocks noChangeArrowheads="1"/>
              </p:cNvSpPr>
              <p:nvPr/>
            </p:nvSpPr>
            <p:spPr bwMode="auto">
              <a:xfrm>
                <a:off x="4416" y="1440"/>
                <a:ext cx="195" cy="267"/>
              </a:xfrm>
              <a:prstGeom prst="rect">
                <a:avLst/>
              </a:prstGeom>
              <a:solidFill>
                <a:srgbClr val="0000FF"/>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47" name="Rectangle 145"/>
              <p:cNvSpPr>
                <a:spLocks noChangeArrowheads="1"/>
              </p:cNvSpPr>
              <p:nvPr/>
            </p:nvSpPr>
            <p:spPr bwMode="auto">
              <a:xfrm>
                <a:off x="4464" y="1488"/>
                <a:ext cx="195" cy="267"/>
              </a:xfrm>
              <a:prstGeom prst="rect">
                <a:avLst/>
              </a:prstGeom>
              <a:solidFill>
                <a:srgbClr val="0000FF"/>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48" name="Rectangle 146"/>
              <p:cNvSpPr>
                <a:spLocks noChangeArrowheads="1"/>
              </p:cNvSpPr>
              <p:nvPr/>
            </p:nvSpPr>
            <p:spPr bwMode="auto">
              <a:xfrm>
                <a:off x="4512" y="1536"/>
                <a:ext cx="195" cy="267"/>
              </a:xfrm>
              <a:prstGeom prst="rect">
                <a:avLst/>
              </a:prstGeom>
              <a:solidFill>
                <a:srgbClr val="0000FF"/>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144" name="Line 147"/>
            <p:cNvSpPr>
              <a:spLocks noChangeShapeType="1"/>
            </p:cNvSpPr>
            <p:nvPr/>
          </p:nvSpPr>
          <p:spPr bwMode="auto">
            <a:xfrm>
              <a:off x="2928" y="1008"/>
              <a:ext cx="0" cy="96"/>
            </a:xfrm>
            <a:prstGeom prst="line">
              <a:avLst/>
            </a:prstGeom>
            <a:noFill/>
            <a:ln w="19050">
              <a:solidFill>
                <a:schemeClr val="tx1"/>
              </a:solidFill>
              <a:round/>
              <a:headEnd/>
              <a:tailEnd/>
            </a:ln>
          </p:spPr>
          <p:txBody>
            <a:bodyPr wrap="none" anchor="ctr"/>
            <a:lstStyle/>
            <a:p>
              <a:endParaRPr lang="zh-CN" altLang="en-US"/>
            </a:p>
          </p:txBody>
        </p:sp>
        <p:sp>
          <p:nvSpPr>
            <p:cNvPr id="145" name="AutoShape 148"/>
            <p:cNvSpPr>
              <a:spLocks noChangeArrowheads="1"/>
            </p:cNvSpPr>
            <p:nvPr/>
          </p:nvSpPr>
          <p:spPr bwMode="auto">
            <a:xfrm>
              <a:off x="2832" y="768"/>
              <a:ext cx="181" cy="240"/>
            </a:xfrm>
            <a:prstGeom prst="can">
              <a:avLst>
                <a:gd name="adj" fmla="val 33149"/>
              </a:avLst>
            </a:prstGeom>
            <a:solidFill>
              <a:srgbClr val="0000FF"/>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grpSp>
        <p:nvGrpSpPr>
          <p:cNvPr id="151" name="Group 149"/>
          <p:cNvGrpSpPr>
            <a:grpSpLocks/>
          </p:cNvGrpSpPr>
          <p:nvPr/>
        </p:nvGrpSpPr>
        <p:grpSpPr bwMode="auto">
          <a:xfrm>
            <a:off x="7410450" y="3780440"/>
            <a:ext cx="1568450" cy="457200"/>
            <a:chOff x="3648" y="2112"/>
            <a:chExt cx="912" cy="288"/>
          </a:xfrm>
        </p:grpSpPr>
        <p:grpSp>
          <p:nvGrpSpPr>
            <p:cNvPr id="152" name="Group 150"/>
            <p:cNvGrpSpPr>
              <a:grpSpLocks/>
            </p:cNvGrpSpPr>
            <p:nvPr/>
          </p:nvGrpSpPr>
          <p:grpSpPr bwMode="auto">
            <a:xfrm>
              <a:off x="3648" y="2160"/>
              <a:ext cx="624" cy="240"/>
              <a:chOff x="2064" y="1536"/>
              <a:chExt cx="624" cy="240"/>
            </a:xfrm>
          </p:grpSpPr>
          <p:sp>
            <p:nvSpPr>
              <p:cNvPr id="154" name="Freeform 151"/>
              <p:cNvSpPr>
                <a:spLocks/>
              </p:cNvSpPr>
              <p:nvPr/>
            </p:nvSpPr>
            <p:spPr bwMode="auto">
              <a:xfrm>
                <a:off x="2064" y="1680"/>
                <a:ext cx="144" cy="72"/>
              </a:xfrm>
              <a:custGeom>
                <a:avLst/>
                <a:gdLst>
                  <a:gd name="T0" fmla="*/ 144 w 144"/>
                  <a:gd name="T1" fmla="*/ 0 h 72"/>
                  <a:gd name="T2" fmla="*/ 94 w 144"/>
                  <a:gd name="T3" fmla="*/ 7 h 72"/>
                  <a:gd name="T4" fmla="*/ 0 w 144"/>
                  <a:gd name="T5" fmla="*/ 72 h 72"/>
                  <a:gd name="T6" fmla="*/ 0 60000 65536"/>
                  <a:gd name="T7" fmla="*/ 0 60000 65536"/>
                  <a:gd name="T8" fmla="*/ 0 60000 65536"/>
                  <a:gd name="T9" fmla="*/ 0 w 144"/>
                  <a:gd name="T10" fmla="*/ 0 h 72"/>
                  <a:gd name="T11" fmla="*/ 144 w 144"/>
                  <a:gd name="T12" fmla="*/ 72 h 72"/>
                </a:gdLst>
                <a:ahLst/>
                <a:cxnLst>
                  <a:cxn ang="T6">
                    <a:pos x="T0" y="T1"/>
                  </a:cxn>
                  <a:cxn ang="T7">
                    <a:pos x="T2" y="T3"/>
                  </a:cxn>
                  <a:cxn ang="T8">
                    <a:pos x="T4" y="T5"/>
                  </a:cxn>
                </a:cxnLst>
                <a:rect l="T9" t="T10" r="T11" b="T12"/>
                <a:pathLst>
                  <a:path w="144" h="72">
                    <a:moveTo>
                      <a:pt x="144" y="0"/>
                    </a:moveTo>
                    <a:cubicBezTo>
                      <a:pt x="127" y="2"/>
                      <a:pt x="110" y="2"/>
                      <a:pt x="94" y="7"/>
                    </a:cubicBezTo>
                    <a:cubicBezTo>
                      <a:pt x="57" y="19"/>
                      <a:pt x="60" y="72"/>
                      <a:pt x="0" y="72"/>
                    </a:cubicBezTo>
                  </a:path>
                </a:pathLst>
              </a:custGeom>
              <a:solidFill>
                <a:srgbClr val="80808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55" name="Freeform 152"/>
              <p:cNvSpPr>
                <a:spLocks/>
              </p:cNvSpPr>
              <p:nvPr/>
            </p:nvSpPr>
            <p:spPr bwMode="auto">
              <a:xfrm>
                <a:off x="2064" y="1632"/>
                <a:ext cx="167" cy="49"/>
              </a:xfrm>
              <a:custGeom>
                <a:avLst/>
                <a:gdLst>
                  <a:gd name="T0" fmla="*/ 167 w 167"/>
                  <a:gd name="T1" fmla="*/ 27 h 49"/>
                  <a:gd name="T2" fmla="*/ 0 w 167"/>
                  <a:gd name="T3" fmla="*/ 49 h 49"/>
                  <a:gd name="T4" fmla="*/ 0 60000 65536"/>
                  <a:gd name="T5" fmla="*/ 0 60000 65536"/>
                  <a:gd name="T6" fmla="*/ 0 w 167"/>
                  <a:gd name="T7" fmla="*/ 0 h 49"/>
                  <a:gd name="T8" fmla="*/ 167 w 167"/>
                  <a:gd name="T9" fmla="*/ 49 h 49"/>
                </a:gdLst>
                <a:ahLst/>
                <a:cxnLst>
                  <a:cxn ang="T4">
                    <a:pos x="T0" y="T1"/>
                  </a:cxn>
                  <a:cxn ang="T5">
                    <a:pos x="T2" y="T3"/>
                  </a:cxn>
                </a:cxnLst>
                <a:rect l="T6" t="T7" r="T8" b="T9"/>
                <a:pathLst>
                  <a:path w="167" h="49">
                    <a:moveTo>
                      <a:pt x="167" y="27"/>
                    </a:moveTo>
                    <a:cubicBezTo>
                      <a:pt x="81" y="0"/>
                      <a:pt x="68" y="49"/>
                      <a:pt x="0" y="49"/>
                    </a:cubicBezTo>
                  </a:path>
                </a:pathLst>
              </a:custGeom>
              <a:solidFill>
                <a:srgbClr val="80808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56" name="Freeform 153"/>
              <p:cNvSpPr>
                <a:spLocks/>
              </p:cNvSpPr>
              <p:nvPr/>
            </p:nvSpPr>
            <p:spPr bwMode="auto">
              <a:xfrm>
                <a:off x="2064" y="1584"/>
                <a:ext cx="159" cy="42"/>
              </a:xfrm>
              <a:custGeom>
                <a:avLst/>
                <a:gdLst>
                  <a:gd name="T0" fmla="*/ 159 w 159"/>
                  <a:gd name="T1" fmla="*/ 42 h 42"/>
                  <a:gd name="T2" fmla="*/ 72 w 159"/>
                  <a:gd name="T3" fmla="*/ 35 h 42"/>
                  <a:gd name="T4" fmla="*/ 58 w 159"/>
                  <a:gd name="T5" fmla="*/ 20 h 42"/>
                  <a:gd name="T6" fmla="*/ 0 w 159"/>
                  <a:gd name="T7" fmla="*/ 13 h 42"/>
                  <a:gd name="T8" fmla="*/ 0 60000 65536"/>
                  <a:gd name="T9" fmla="*/ 0 60000 65536"/>
                  <a:gd name="T10" fmla="*/ 0 60000 65536"/>
                  <a:gd name="T11" fmla="*/ 0 60000 65536"/>
                  <a:gd name="T12" fmla="*/ 0 w 159"/>
                  <a:gd name="T13" fmla="*/ 0 h 42"/>
                  <a:gd name="T14" fmla="*/ 159 w 159"/>
                  <a:gd name="T15" fmla="*/ 42 h 42"/>
                </a:gdLst>
                <a:ahLst/>
                <a:cxnLst>
                  <a:cxn ang="T8">
                    <a:pos x="T0" y="T1"/>
                  </a:cxn>
                  <a:cxn ang="T9">
                    <a:pos x="T2" y="T3"/>
                  </a:cxn>
                  <a:cxn ang="T10">
                    <a:pos x="T4" y="T5"/>
                  </a:cxn>
                  <a:cxn ang="T11">
                    <a:pos x="T6" y="T7"/>
                  </a:cxn>
                </a:cxnLst>
                <a:rect l="T12" t="T13" r="T14" b="T15"/>
                <a:pathLst>
                  <a:path w="159" h="42">
                    <a:moveTo>
                      <a:pt x="159" y="42"/>
                    </a:moveTo>
                    <a:cubicBezTo>
                      <a:pt x="130" y="40"/>
                      <a:pt x="100" y="41"/>
                      <a:pt x="72" y="35"/>
                    </a:cubicBezTo>
                    <a:cubicBezTo>
                      <a:pt x="65" y="34"/>
                      <a:pt x="64" y="23"/>
                      <a:pt x="58" y="20"/>
                    </a:cubicBezTo>
                    <a:cubicBezTo>
                      <a:pt x="18" y="0"/>
                      <a:pt x="25" y="1"/>
                      <a:pt x="0" y="13"/>
                    </a:cubicBezTo>
                  </a:path>
                </a:pathLst>
              </a:custGeom>
              <a:solidFill>
                <a:srgbClr val="80808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57" name="Freeform 154"/>
              <p:cNvSpPr>
                <a:spLocks/>
              </p:cNvSpPr>
              <p:nvPr/>
            </p:nvSpPr>
            <p:spPr bwMode="auto">
              <a:xfrm>
                <a:off x="2208" y="1632"/>
                <a:ext cx="159" cy="47"/>
              </a:xfrm>
              <a:custGeom>
                <a:avLst/>
                <a:gdLst>
                  <a:gd name="T0" fmla="*/ 1 w 1143"/>
                  <a:gd name="T1" fmla="*/ 0 h 398"/>
                  <a:gd name="T2" fmla="*/ 2 w 1143"/>
                  <a:gd name="T3" fmla="*/ 1 h 398"/>
                  <a:gd name="T4" fmla="*/ 0 w 1143"/>
                  <a:gd name="T5" fmla="*/ 2 h 398"/>
                  <a:gd name="T6" fmla="*/ 2 w 1143"/>
                  <a:gd name="T7" fmla="*/ 3 h 398"/>
                  <a:gd name="T8" fmla="*/ 1 w 1143"/>
                  <a:gd name="T9" fmla="*/ 4 h 398"/>
                  <a:gd name="T10" fmla="*/ 2 w 1143"/>
                  <a:gd name="T11" fmla="*/ 5 h 398"/>
                  <a:gd name="T12" fmla="*/ 0 w 1143"/>
                  <a:gd name="T13" fmla="*/ 6 h 398"/>
                  <a:gd name="T14" fmla="*/ 22 w 1143"/>
                  <a:gd name="T15" fmla="*/ 6 h 398"/>
                  <a:gd name="T16" fmla="*/ 22 w 1143"/>
                  <a:gd name="T17" fmla="*/ 0 h 398"/>
                  <a:gd name="T18" fmla="*/ 1 w 1143"/>
                  <a:gd name="T19" fmla="*/ 0 h 3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3"/>
                  <a:gd name="T31" fmla="*/ 0 h 398"/>
                  <a:gd name="T32" fmla="*/ 1143 w 1143"/>
                  <a:gd name="T33" fmla="*/ 398 h 3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3" h="398">
                    <a:moveTo>
                      <a:pt x="37" y="0"/>
                    </a:moveTo>
                    <a:lnTo>
                      <a:pt x="91" y="94"/>
                    </a:lnTo>
                    <a:lnTo>
                      <a:pt x="22" y="163"/>
                    </a:lnTo>
                    <a:lnTo>
                      <a:pt x="102" y="243"/>
                    </a:lnTo>
                    <a:lnTo>
                      <a:pt x="67" y="303"/>
                    </a:lnTo>
                    <a:lnTo>
                      <a:pt x="103" y="339"/>
                    </a:lnTo>
                    <a:lnTo>
                      <a:pt x="0" y="398"/>
                    </a:lnTo>
                    <a:lnTo>
                      <a:pt x="1143" y="398"/>
                    </a:lnTo>
                    <a:lnTo>
                      <a:pt x="1143" y="0"/>
                    </a:lnTo>
                    <a:lnTo>
                      <a:pt x="37" y="0"/>
                    </a:lnTo>
                    <a:close/>
                  </a:path>
                </a:pathLst>
              </a:custGeom>
              <a:solidFill>
                <a:srgbClr val="808080"/>
              </a:solidFill>
              <a:ln w="19050">
                <a:solidFill>
                  <a:schemeClr val="tx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158" name="Line 155"/>
              <p:cNvSpPr>
                <a:spLocks noChangeShapeType="1"/>
              </p:cNvSpPr>
              <p:nvPr/>
            </p:nvSpPr>
            <p:spPr bwMode="auto">
              <a:xfrm>
                <a:off x="2592" y="1728"/>
                <a:ext cx="96" cy="0"/>
              </a:xfrm>
              <a:prstGeom prst="line">
                <a:avLst/>
              </a:prstGeom>
              <a:noFill/>
              <a:ln w="19050">
                <a:solidFill>
                  <a:schemeClr val="tx1"/>
                </a:solidFill>
                <a:round/>
                <a:headEnd/>
                <a:tailEnd/>
              </a:ln>
            </p:spPr>
            <p:txBody>
              <a:bodyPr wrap="none" anchor="ctr"/>
              <a:lstStyle/>
              <a:p>
                <a:endParaRPr lang="zh-CN" altLang="en-US"/>
              </a:p>
            </p:txBody>
          </p:sp>
          <p:sp>
            <p:nvSpPr>
              <p:cNvPr id="159" name="Line 156"/>
              <p:cNvSpPr>
                <a:spLocks noChangeShapeType="1"/>
              </p:cNvSpPr>
              <p:nvPr/>
            </p:nvSpPr>
            <p:spPr bwMode="auto">
              <a:xfrm>
                <a:off x="2592" y="1584"/>
                <a:ext cx="96" cy="0"/>
              </a:xfrm>
              <a:prstGeom prst="line">
                <a:avLst/>
              </a:prstGeom>
              <a:noFill/>
              <a:ln w="19050">
                <a:solidFill>
                  <a:schemeClr val="tx1"/>
                </a:solidFill>
                <a:round/>
                <a:headEnd/>
                <a:tailEnd/>
              </a:ln>
            </p:spPr>
            <p:txBody>
              <a:bodyPr wrap="none" anchor="ctr"/>
              <a:lstStyle/>
              <a:p>
                <a:endParaRPr lang="zh-CN" altLang="en-US"/>
              </a:p>
            </p:txBody>
          </p:sp>
          <p:sp>
            <p:nvSpPr>
              <p:cNvPr id="160" name="AutoShape 157"/>
              <p:cNvSpPr>
                <a:spLocks noChangeArrowheads="1"/>
              </p:cNvSpPr>
              <p:nvPr/>
            </p:nvSpPr>
            <p:spPr bwMode="auto">
              <a:xfrm flipH="1">
                <a:off x="2352" y="1536"/>
                <a:ext cx="240" cy="240"/>
              </a:xfrm>
              <a:prstGeom prst="flowChartDelay">
                <a:avLst/>
              </a:prstGeom>
              <a:solidFill>
                <a:srgbClr val="80808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153" name="AutoShape 158"/>
            <p:cNvSpPr>
              <a:spLocks noChangeArrowheads="1"/>
            </p:cNvSpPr>
            <p:nvPr/>
          </p:nvSpPr>
          <p:spPr bwMode="auto">
            <a:xfrm flipH="1">
              <a:off x="4272" y="2112"/>
              <a:ext cx="288" cy="288"/>
            </a:xfrm>
            <a:prstGeom prst="lightningBolt">
              <a:avLst/>
            </a:prstGeom>
            <a:solidFill>
              <a:srgbClr val="FFCC00"/>
            </a:solidFill>
            <a:ln w="19050">
              <a:solidFill>
                <a:schemeClr val="tx1"/>
              </a:solid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161" name="WordArt 161"/>
          <p:cNvSpPr>
            <a:spLocks noChangeArrowheads="1" noChangeShapeType="1" noTextEdit="1"/>
          </p:cNvSpPr>
          <p:nvPr/>
        </p:nvSpPr>
        <p:spPr bwMode="auto">
          <a:xfrm>
            <a:off x="584200" y="3023203"/>
            <a:ext cx="1165225" cy="242887"/>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solidFill>
                  <a:srgbClr val="336699"/>
                </a:solidFill>
                <a:effectLst>
                  <a:outerShdw dist="45791" dir="2021404" algn="ctr" rotWithShape="0">
                    <a:srgbClr val="B2B2B2">
                      <a:alpha val="79999"/>
                    </a:srgbClr>
                  </a:outerShdw>
                </a:effectLst>
                <a:latin typeface="宋体"/>
                <a:ea typeface="宋体"/>
              </a:rPr>
              <a:t>工作计算机</a:t>
            </a:r>
          </a:p>
        </p:txBody>
      </p:sp>
      <p:sp>
        <p:nvSpPr>
          <p:cNvPr id="162" name="WordArt 162"/>
          <p:cNvSpPr>
            <a:spLocks noChangeArrowheads="1" noChangeShapeType="1" noTextEdit="1"/>
          </p:cNvSpPr>
          <p:nvPr/>
        </p:nvSpPr>
        <p:spPr bwMode="auto">
          <a:xfrm>
            <a:off x="584200" y="3480403"/>
            <a:ext cx="1165225" cy="242887"/>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solidFill>
                  <a:srgbClr val="336699"/>
                </a:solidFill>
                <a:effectLst>
                  <a:outerShdw dist="45791" dir="2021404" algn="ctr" rotWithShape="0">
                    <a:srgbClr val="B2B2B2">
                      <a:alpha val="79999"/>
                    </a:srgbClr>
                  </a:outerShdw>
                </a:effectLst>
                <a:latin typeface="宋体"/>
                <a:ea typeface="宋体"/>
              </a:rPr>
              <a:t>员工在使用</a:t>
            </a:r>
          </a:p>
        </p:txBody>
      </p:sp>
      <p:sp>
        <p:nvSpPr>
          <p:cNvPr id="163" name="WordArt 163"/>
          <p:cNvSpPr>
            <a:spLocks noChangeArrowheads="1" noChangeShapeType="1" noTextEdit="1"/>
          </p:cNvSpPr>
          <p:nvPr/>
        </p:nvSpPr>
        <p:spPr bwMode="auto">
          <a:xfrm>
            <a:off x="657225" y="3861403"/>
            <a:ext cx="931863" cy="242887"/>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solidFill>
                  <a:srgbClr val="336699"/>
                </a:solidFill>
                <a:effectLst>
                  <a:outerShdw dist="45791" dir="2021404" algn="ctr" rotWithShape="0">
                    <a:srgbClr val="B2B2B2">
                      <a:alpha val="79999"/>
                    </a:srgbClr>
                  </a:outerShdw>
                </a:effectLst>
                <a:latin typeface="宋体"/>
                <a:ea typeface="宋体"/>
              </a:rPr>
              <a:t>移动介质</a:t>
            </a:r>
          </a:p>
        </p:txBody>
      </p:sp>
      <p:sp>
        <p:nvSpPr>
          <p:cNvPr id="164" name="WordArt 164"/>
          <p:cNvSpPr>
            <a:spLocks noChangeArrowheads="1" noChangeShapeType="1" noTextEdit="1"/>
          </p:cNvSpPr>
          <p:nvPr/>
        </p:nvSpPr>
        <p:spPr bwMode="auto">
          <a:xfrm>
            <a:off x="215900" y="4243990"/>
            <a:ext cx="1865313" cy="241300"/>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solidFill>
                  <a:srgbClr val="336699"/>
                </a:solidFill>
                <a:effectLst>
                  <a:outerShdw dist="45791" dir="2021404" algn="ctr" rotWithShape="0">
                    <a:srgbClr val="B2B2B2">
                      <a:alpha val="79999"/>
                    </a:srgbClr>
                  </a:outerShdw>
                </a:effectLst>
                <a:latin typeface="宋体"/>
                <a:ea typeface="宋体"/>
              </a:rPr>
              <a:t>内网中的其它系统</a:t>
            </a:r>
          </a:p>
        </p:txBody>
      </p:sp>
      <p:sp>
        <p:nvSpPr>
          <p:cNvPr id="165" name="WordArt 165"/>
          <p:cNvSpPr>
            <a:spLocks noChangeArrowheads="1" noChangeShapeType="1" noTextEdit="1"/>
          </p:cNvSpPr>
          <p:nvPr/>
        </p:nvSpPr>
        <p:spPr bwMode="auto">
          <a:xfrm>
            <a:off x="436563" y="4713890"/>
            <a:ext cx="1541462" cy="228600"/>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solidFill>
                  <a:srgbClr val="336699"/>
                </a:solidFill>
                <a:effectLst>
                  <a:outerShdw dist="45791" dir="2021404" algn="ctr" rotWithShape="0">
                    <a:srgbClr val="B2B2B2">
                      <a:alpha val="79999"/>
                    </a:srgbClr>
                  </a:outerShdw>
                </a:effectLst>
                <a:latin typeface="宋体"/>
                <a:ea typeface="宋体"/>
              </a:rPr>
              <a:t>单位连接因特网</a:t>
            </a:r>
          </a:p>
        </p:txBody>
      </p:sp>
      <p:sp>
        <p:nvSpPr>
          <p:cNvPr id="166" name="WordArt 166"/>
          <p:cNvSpPr>
            <a:spLocks noChangeArrowheads="1" noChangeShapeType="1" noTextEdit="1"/>
          </p:cNvSpPr>
          <p:nvPr/>
        </p:nvSpPr>
        <p:spPr bwMode="auto">
          <a:xfrm>
            <a:off x="363538" y="5221890"/>
            <a:ext cx="1398587" cy="239713"/>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solidFill>
                  <a:srgbClr val="336699"/>
                </a:solidFill>
                <a:effectLst>
                  <a:outerShdw dist="45791" dir="2021404" algn="ctr" rotWithShape="0">
                    <a:srgbClr val="B2B2B2">
                      <a:alpha val="79999"/>
                    </a:srgbClr>
                  </a:outerShdw>
                </a:effectLst>
                <a:latin typeface="宋体"/>
                <a:ea typeface="宋体"/>
              </a:rPr>
              <a:t>电话拨号上网</a:t>
            </a:r>
          </a:p>
        </p:txBody>
      </p:sp>
      <p:sp>
        <p:nvSpPr>
          <p:cNvPr id="167" name="WordArt 168"/>
          <p:cNvSpPr>
            <a:spLocks noChangeArrowheads="1" noChangeShapeType="1" noTextEdit="1"/>
          </p:cNvSpPr>
          <p:nvPr/>
        </p:nvSpPr>
        <p:spPr bwMode="auto">
          <a:xfrm>
            <a:off x="-3175" y="5690203"/>
            <a:ext cx="2097088" cy="271462"/>
          </a:xfrm>
          <a:prstGeom prst="rect">
            <a:avLst/>
          </a:prstGeom>
        </p:spPr>
        <p:txBody>
          <a:bodyPr wrap="none" fromWordArt="1">
            <a:prstTxWarp prst="textPlain">
              <a:avLst>
                <a:gd name="adj" fmla="val 50000"/>
              </a:avLst>
            </a:prstTxWarp>
          </a:bodyPr>
          <a:lstStyle/>
          <a:p>
            <a:pPr algn="ctr"/>
            <a:r>
              <a:rPr lang="zh-CN" altLang="en-US" sz="2000" kern="10">
                <a:ln w="9525">
                  <a:noFill/>
                  <a:round/>
                  <a:headEnd/>
                  <a:tailEnd/>
                </a:ln>
                <a:solidFill>
                  <a:srgbClr val="336699"/>
                </a:solidFill>
                <a:effectLst>
                  <a:outerShdw dist="45791" dir="2021404" algn="ctr" rotWithShape="0">
                    <a:srgbClr val="B2B2B2">
                      <a:alpha val="79999"/>
                    </a:srgbClr>
                  </a:outerShdw>
                </a:effectLst>
                <a:latin typeface="宋体"/>
                <a:ea typeface="宋体"/>
              </a:rPr>
              <a:t>连接其它单位网络</a:t>
            </a:r>
          </a:p>
        </p:txBody>
      </p:sp>
      <p:sp>
        <p:nvSpPr>
          <p:cNvPr id="168" name="WordArt 169"/>
          <p:cNvSpPr>
            <a:spLocks noChangeArrowheads="1" noChangeShapeType="1" noTextEdit="1"/>
          </p:cNvSpPr>
          <p:nvPr/>
        </p:nvSpPr>
        <p:spPr bwMode="auto">
          <a:xfrm>
            <a:off x="436563" y="6223603"/>
            <a:ext cx="931862" cy="242887"/>
          </a:xfrm>
          <a:prstGeom prst="rect">
            <a:avLst/>
          </a:prstGeom>
        </p:spPr>
        <p:txBody>
          <a:bodyPr wrap="none" fromWordArt="1">
            <a:prstTxWarp prst="textPlain">
              <a:avLst>
                <a:gd name="adj" fmla="val 50000"/>
              </a:avLst>
            </a:prstTxWarp>
          </a:bodyPr>
          <a:lstStyle/>
          <a:p>
            <a:pPr algn="ctr"/>
            <a:r>
              <a:rPr lang="zh-CN" altLang="en-US" kern="10">
                <a:ln w="9525">
                  <a:noFill/>
                  <a:round/>
                  <a:headEnd/>
                  <a:tailEnd/>
                </a:ln>
                <a:solidFill>
                  <a:srgbClr val="336699"/>
                </a:solidFill>
                <a:effectLst>
                  <a:outerShdw dist="45791" dir="2021404" algn="ctr" rotWithShape="0">
                    <a:srgbClr val="B2B2B2">
                      <a:alpha val="79999"/>
                    </a:srgbClr>
                  </a:outerShdw>
                </a:effectLst>
                <a:latin typeface="宋体"/>
                <a:ea typeface="宋体"/>
              </a:rPr>
              <a:t>无线网络</a:t>
            </a:r>
          </a:p>
        </p:txBody>
      </p:sp>
    </p:spTree>
    <p:extLst>
      <p:ext uri="{BB962C8B-B14F-4D97-AF65-F5344CB8AC3E}">
        <p14:creationId xmlns:p14="http://schemas.microsoft.com/office/powerpoint/2010/main" val="103359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additive="base">
                                        <p:cTn id="7" dur="500" fill="hold"/>
                                        <p:tgtEl>
                                          <p:spTgt spid="161"/>
                                        </p:tgtEl>
                                        <p:attrNameLst>
                                          <p:attrName>ppt_x</p:attrName>
                                        </p:attrNameLst>
                                      </p:cBhvr>
                                      <p:tavLst>
                                        <p:tav tm="0">
                                          <p:val>
                                            <p:strVal val="#ppt_x"/>
                                          </p:val>
                                        </p:tav>
                                        <p:tav tm="100000">
                                          <p:val>
                                            <p:strVal val="#ppt_x"/>
                                          </p:val>
                                        </p:tav>
                                      </p:tavLst>
                                    </p:anim>
                                    <p:anim calcmode="lin" valueType="num">
                                      <p:cBhvr additive="base">
                                        <p:cTn id="8" dur="500" fill="hold"/>
                                        <p:tgtEl>
                                          <p:spTgt spid="16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anim calcmode="lin" valueType="num">
                                      <p:cBhvr additive="base">
                                        <p:cTn id="17" dur="500" fill="hold"/>
                                        <p:tgtEl>
                                          <p:spTgt spid="162"/>
                                        </p:tgtEl>
                                        <p:attrNameLst>
                                          <p:attrName>ppt_x</p:attrName>
                                        </p:attrNameLst>
                                      </p:cBhvr>
                                      <p:tavLst>
                                        <p:tav tm="0">
                                          <p:val>
                                            <p:strVal val="#ppt_x"/>
                                          </p:val>
                                        </p:tav>
                                        <p:tav tm="100000">
                                          <p:val>
                                            <p:strVal val="#ppt_x"/>
                                          </p:val>
                                        </p:tav>
                                      </p:tavLst>
                                    </p:anim>
                                    <p:anim calcmode="lin" valueType="num">
                                      <p:cBhvr additive="base">
                                        <p:cTn id="18" dur="500" fill="hold"/>
                                        <p:tgtEl>
                                          <p:spTgt spid="1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ppt_x"/>
                                          </p:val>
                                        </p:tav>
                                        <p:tav tm="100000">
                                          <p:val>
                                            <p:strVal val="#ppt_x"/>
                                          </p:val>
                                        </p:tav>
                                      </p:tavLst>
                                    </p:anim>
                                    <p:anim calcmode="lin" valueType="num">
                                      <p:cBhvr additive="base">
                                        <p:cTn id="28" dur="500" fill="hold"/>
                                        <p:tgtEl>
                                          <p:spTgt spid="16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4"/>
                                        </p:tgtEl>
                                        <p:attrNameLst>
                                          <p:attrName>style.visibility</p:attrName>
                                        </p:attrNameLst>
                                      </p:cBhvr>
                                      <p:to>
                                        <p:strVal val="visible"/>
                                      </p:to>
                                    </p:set>
                                    <p:anim calcmode="lin" valueType="num">
                                      <p:cBhvr additive="base">
                                        <p:cTn id="37" dur="500" fill="hold"/>
                                        <p:tgtEl>
                                          <p:spTgt spid="164"/>
                                        </p:tgtEl>
                                        <p:attrNameLst>
                                          <p:attrName>ppt_x</p:attrName>
                                        </p:attrNameLst>
                                      </p:cBhvr>
                                      <p:tavLst>
                                        <p:tav tm="0">
                                          <p:val>
                                            <p:strVal val="#ppt_x"/>
                                          </p:val>
                                        </p:tav>
                                        <p:tav tm="100000">
                                          <p:val>
                                            <p:strVal val="#ppt_x"/>
                                          </p:val>
                                        </p:tav>
                                      </p:tavLst>
                                    </p:anim>
                                    <p:anim calcmode="lin" valueType="num">
                                      <p:cBhvr additive="base">
                                        <p:cTn id="38" dur="500" fill="hold"/>
                                        <p:tgtEl>
                                          <p:spTgt spid="16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500" fill="hold"/>
                                        <p:tgtEl>
                                          <p:spTgt spid="37"/>
                                        </p:tgtEl>
                                        <p:attrNameLst>
                                          <p:attrName>ppt_x</p:attrName>
                                        </p:attrNameLst>
                                      </p:cBhvr>
                                      <p:tavLst>
                                        <p:tav tm="0">
                                          <p:val>
                                            <p:strVal val="#ppt_x"/>
                                          </p:val>
                                        </p:tav>
                                        <p:tav tm="100000">
                                          <p:val>
                                            <p:strVal val="#ppt_x"/>
                                          </p:val>
                                        </p:tav>
                                      </p:tavLst>
                                    </p:anim>
                                    <p:anim calcmode="lin" valueType="num">
                                      <p:cBhvr additive="base">
                                        <p:cTn id="4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9"/>
                                        </p:tgtEl>
                                        <p:attrNameLst>
                                          <p:attrName>style.visibility</p:attrName>
                                        </p:attrNameLst>
                                      </p:cBhvr>
                                      <p:to>
                                        <p:strVal val="visible"/>
                                      </p:to>
                                    </p:set>
                                    <p:anim calcmode="lin" valueType="num">
                                      <p:cBhvr additive="base">
                                        <p:cTn id="51" dur="500" fill="hold"/>
                                        <p:tgtEl>
                                          <p:spTgt spid="139"/>
                                        </p:tgtEl>
                                        <p:attrNameLst>
                                          <p:attrName>ppt_x</p:attrName>
                                        </p:attrNameLst>
                                      </p:cBhvr>
                                      <p:tavLst>
                                        <p:tav tm="0">
                                          <p:val>
                                            <p:strVal val="#ppt_x"/>
                                          </p:val>
                                        </p:tav>
                                        <p:tav tm="100000">
                                          <p:val>
                                            <p:strVal val="#ppt_x"/>
                                          </p:val>
                                        </p:tav>
                                      </p:tavLst>
                                    </p:anim>
                                    <p:anim calcmode="lin" valueType="num">
                                      <p:cBhvr additive="base">
                                        <p:cTn id="52" dur="500" fill="hold"/>
                                        <p:tgtEl>
                                          <p:spTgt spid="13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anim calcmode="lin" valueType="num">
                                      <p:cBhvr additive="base">
                                        <p:cTn id="59" dur="500" fill="hold"/>
                                        <p:tgtEl>
                                          <p:spTgt spid="75"/>
                                        </p:tgtEl>
                                        <p:attrNameLst>
                                          <p:attrName>ppt_x</p:attrName>
                                        </p:attrNameLst>
                                      </p:cBhvr>
                                      <p:tavLst>
                                        <p:tav tm="0">
                                          <p:val>
                                            <p:strVal val="#ppt_x"/>
                                          </p:val>
                                        </p:tav>
                                        <p:tav tm="100000">
                                          <p:val>
                                            <p:strVal val="#ppt_x"/>
                                          </p:val>
                                        </p:tav>
                                      </p:tavLst>
                                    </p:anim>
                                    <p:anim calcmode="lin" valueType="num">
                                      <p:cBhvr additive="base">
                                        <p:cTn id="60" dur="500" fill="hold"/>
                                        <p:tgtEl>
                                          <p:spTgt spid="7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9"/>
                                        </p:tgtEl>
                                        <p:attrNameLst>
                                          <p:attrName>style.visibility</p:attrName>
                                        </p:attrNameLst>
                                      </p:cBhvr>
                                      <p:to>
                                        <p:strVal val="visible"/>
                                      </p:to>
                                    </p:set>
                                    <p:anim calcmode="lin" valueType="num">
                                      <p:cBhvr additive="base">
                                        <p:cTn id="63" dur="500" fill="hold"/>
                                        <p:tgtEl>
                                          <p:spTgt spid="129"/>
                                        </p:tgtEl>
                                        <p:attrNameLst>
                                          <p:attrName>ppt_x</p:attrName>
                                        </p:attrNameLst>
                                      </p:cBhvr>
                                      <p:tavLst>
                                        <p:tav tm="0">
                                          <p:val>
                                            <p:strVal val="#ppt_x"/>
                                          </p:val>
                                        </p:tav>
                                        <p:tav tm="100000">
                                          <p:val>
                                            <p:strVal val="#ppt_x"/>
                                          </p:val>
                                        </p:tav>
                                      </p:tavLst>
                                    </p:anim>
                                    <p:anim calcmode="lin" valueType="num">
                                      <p:cBhvr additive="base">
                                        <p:cTn id="64" dur="500" fill="hold"/>
                                        <p:tgtEl>
                                          <p:spTgt spid="1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5"/>
                                        </p:tgtEl>
                                        <p:attrNameLst>
                                          <p:attrName>style.visibility</p:attrName>
                                        </p:attrNameLst>
                                      </p:cBhvr>
                                      <p:to>
                                        <p:strVal val="visible"/>
                                      </p:to>
                                    </p:set>
                                    <p:anim calcmode="lin" valueType="num">
                                      <p:cBhvr additive="base">
                                        <p:cTn id="67" dur="500" fill="hold"/>
                                        <p:tgtEl>
                                          <p:spTgt spid="165"/>
                                        </p:tgtEl>
                                        <p:attrNameLst>
                                          <p:attrName>ppt_x</p:attrName>
                                        </p:attrNameLst>
                                      </p:cBhvr>
                                      <p:tavLst>
                                        <p:tav tm="0">
                                          <p:val>
                                            <p:strVal val="#ppt_x"/>
                                          </p:val>
                                        </p:tav>
                                        <p:tav tm="100000">
                                          <p:val>
                                            <p:strVal val="#ppt_x"/>
                                          </p:val>
                                        </p:tav>
                                      </p:tavLst>
                                    </p:anim>
                                    <p:anim calcmode="lin" valueType="num">
                                      <p:cBhvr additive="base">
                                        <p:cTn id="6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6"/>
                                        </p:tgtEl>
                                        <p:attrNameLst>
                                          <p:attrName>style.visibility</p:attrName>
                                        </p:attrNameLst>
                                      </p:cBhvr>
                                      <p:to>
                                        <p:strVal val="visible"/>
                                      </p:to>
                                    </p:set>
                                    <p:anim calcmode="lin" valueType="num">
                                      <p:cBhvr additive="base">
                                        <p:cTn id="73" dur="500" fill="hold"/>
                                        <p:tgtEl>
                                          <p:spTgt spid="166"/>
                                        </p:tgtEl>
                                        <p:attrNameLst>
                                          <p:attrName>ppt_x</p:attrName>
                                        </p:attrNameLst>
                                      </p:cBhvr>
                                      <p:tavLst>
                                        <p:tav tm="0">
                                          <p:val>
                                            <p:strVal val="#ppt_x"/>
                                          </p:val>
                                        </p:tav>
                                        <p:tav tm="100000">
                                          <p:val>
                                            <p:strVal val="#ppt_x"/>
                                          </p:val>
                                        </p:tav>
                                      </p:tavLst>
                                    </p:anim>
                                    <p:anim calcmode="lin" valueType="num">
                                      <p:cBhvr additive="base">
                                        <p:cTn id="74" dur="500" fill="hold"/>
                                        <p:tgtEl>
                                          <p:spTgt spid="16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500" fill="hold"/>
                                        <p:tgtEl>
                                          <p:spTgt spid="72"/>
                                        </p:tgtEl>
                                        <p:attrNameLst>
                                          <p:attrName>ppt_x</p:attrName>
                                        </p:attrNameLst>
                                      </p:cBhvr>
                                      <p:tavLst>
                                        <p:tav tm="0">
                                          <p:val>
                                            <p:strVal val="#ppt_x"/>
                                          </p:val>
                                        </p:tav>
                                        <p:tav tm="100000">
                                          <p:val>
                                            <p:strVal val="#ppt_x"/>
                                          </p:val>
                                        </p:tav>
                                      </p:tavLst>
                                    </p:anim>
                                    <p:anim calcmode="lin" valueType="num">
                                      <p:cBhvr additive="base">
                                        <p:cTn id="78" dur="500" fill="hold"/>
                                        <p:tgtEl>
                                          <p:spTgt spid="72"/>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anim calcmode="lin" valueType="num">
                                      <p:cBhvr additive="base">
                                        <p:cTn id="81" dur="500" fill="hold"/>
                                        <p:tgtEl>
                                          <p:spTgt spid="55"/>
                                        </p:tgtEl>
                                        <p:attrNameLst>
                                          <p:attrName>ppt_x</p:attrName>
                                        </p:attrNameLst>
                                      </p:cBhvr>
                                      <p:tavLst>
                                        <p:tav tm="0">
                                          <p:val>
                                            <p:strVal val="#ppt_x"/>
                                          </p:val>
                                        </p:tav>
                                        <p:tav tm="100000">
                                          <p:val>
                                            <p:strVal val="#ppt_x"/>
                                          </p:val>
                                        </p:tav>
                                      </p:tavLst>
                                    </p:anim>
                                    <p:anim calcmode="lin" valueType="num">
                                      <p:cBhvr additive="base">
                                        <p:cTn id="8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67"/>
                                        </p:tgtEl>
                                        <p:attrNameLst>
                                          <p:attrName>style.visibility</p:attrName>
                                        </p:attrNameLst>
                                      </p:cBhvr>
                                      <p:to>
                                        <p:strVal val="visible"/>
                                      </p:to>
                                    </p:set>
                                    <p:anim calcmode="lin" valueType="num">
                                      <p:cBhvr additive="base">
                                        <p:cTn id="87" dur="500" fill="hold"/>
                                        <p:tgtEl>
                                          <p:spTgt spid="167"/>
                                        </p:tgtEl>
                                        <p:attrNameLst>
                                          <p:attrName>ppt_x</p:attrName>
                                        </p:attrNameLst>
                                      </p:cBhvr>
                                      <p:tavLst>
                                        <p:tav tm="0">
                                          <p:val>
                                            <p:strVal val="#ppt_x"/>
                                          </p:val>
                                        </p:tav>
                                        <p:tav tm="100000">
                                          <p:val>
                                            <p:strVal val="#ppt_x"/>
                                          </p:val>
                                        </p:tav>
                                      </p:tavLst>
                                    </p:anim>
                                    <p:anim calcmode="lin" valueType="num">
                                      <p:cBhvr additive="base">
                                        <p:cTn id="88" dur="500" fill="hold"/>
                                        <p:tgtEl>
                                          <p:spTgt spid="16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ppt_x"/>
                                          </p:val>
                                        </p:tav>
                                        <p:tav tm="100000">
                                          <p:val>
                                            <p:strVal val="#ppt_x"/>
                                          </p:val>
                                        </p:tav>
                                      </p:tavLst>
                                    </p:anim>
                                    <p:anim calcmode="lin" valueType="num">
                                      <p:cBhvr additive="base">
                                        <p:cTn id="9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68"/>
                                        </p:tgtEl>
                                        <p:attrNameLst>
                                          <p:attrName>style.visibility</p:attrName>
                                        </p:attrNameLst>
                                      </p:cBhvr>
                                      <p:to>
                                        <p:strVal val="visible"/>
                                      </p:to>
                                    </p:set>
                                    <p:anim calcmode="lin" valueType="num">
                                      <p:cBhvr additive="base">
                                        <p:cTn id="97" dur="500" fill="hold"/>
                                        <p:tgtEl>
                                          <p:spTgt spid="168"/>
                                        </p:tgtEl>
                                        <p:attrNameLst>
                                          <p:attrName>ppt_x</p:attrName>
                                        </p:attrNameLst>
                                      </p:cBhvr>
                                      <p:tavLst>
                                        <p:tav tm="0">
                                          <p:val>
                                            <p:strVal val="#ppt_x"/>
                                          </p:val>
                                        </p:tav>
                                        <p:tav tm="100000">
                                          <p:val>
                                            <p:strVal val="#ppt_x"/>
                                          </p:val>
                                        </p:tav>
                                      </p:tavLst>
                                    </p:anim>
                                    <p:anim calcmode="lin" valueType="num">
                                      <p:cBhvr additive="base">
                                        <p:cTn id="98" dur="500" fill="hold"/>
                                        <p:tgtEl>
                                          <p:spTgt spid="16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151"/>
                                        </p:tgtEl>
                                        <p:attrNameLst>
                                          <p:attrName>style.visibility</p:attrName>
                                        </p:attrNameLst>
                                      </p:cBhvr>
                                      <p:to>
                                        <p:strVal val="visible"/>
                                      </p:to>
                                    </p:set>
                                    <p:anim calcmode="lin" valueType="num">
                                      <p:cBhvr additive="base">
                                        <p:cTn id="101" dur="500" fill="hold"/>
                                        <p:tgtEl>
                                          <p:spTgt spid="151"/>
                                        </p:tgtEl>
                                        <p:attrNameLst>
                                          <p:attrName>ppt_x</p:attrName>
                                        </p:attrNameLst>
                                      </p:cBhvr>
                                      <p:tavLst>
                                        <p:tav tm="0">
                                          <p:val>
                                            <p:strVal val="#ppt_x"/>
                                          </p:val>
                                        </p:tav>
                                        <p:tav tm="100000">
                                          <p:val>
                                            <p:strVal val="#ppt_x"/>
                                          </p:val>
                                        </p:tav>
                                      </p:tavLst>
                                    </p:anim>
                                    <p:anim calcmode="lin" valueType="num">
                                      <p:cBhvr additive="base">
                                        <p:cTn id="102"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animBg="1"/>
      <p:bldP spid="163" grpId="0" animBg="1"/>
      <p:bldP spid="164" grpId="0" animBg="1"/>
      <p:bldP spid="165" grpId="0" animBg="1"/>
      <p:bldP spid="166" grpId="0" animBg="1"/>
      <p:bldP spid="167" grpId="0" animBg="1"/>
      <p:bldP spid="16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安全问题</a:t>
            </a:r>
            <a:r>
              <a:rPr lang="zh-CN" altLang="en-US" dirty="0" smtClean="0"/>
              <a:t>根源内因：人</a:t>
            </a:r>
            <a:r>
              <a:rPr lang="zh-CN" altLang="en-US" dirty="0"/>
              <a:t>是复杂的</a:t>
            </a:r>
          </a:p>
        </p:txBody>
      </p:sp>
      <p:pic>
        <p:nvPicPr>
          <p:cNvPr id="4" name="Picture 4" descr="Never Trust Your Best Friend"/>
          <p:cNvPicPr>
            <a:picLocks noGrp="1" noChangeAspect="1" noChangeArrowheads="1"/>
          </p:cNvPicPr>
          <p:nvPr>
            <p:ph idx="1"/>
          </p:nvPr>
        </p:nvPicPr>
        <p:blipFill>
          <a:blip r:embed="rId2" cstate="print"/>
          <a:srcRect t="5128" b="5128"/>
          <a:stretch>
            <a:fillRect/>
          </a:stretch>
        </p:blipFill>
        <p:spPr>
          <a:xfrm>
            <a:off x="1579918" y="1617663"/>
            <a:ext cx="6509627" cy="4381500"/>
          </a:xfrm>
        </p:spPr>
      </p:pic>
    </p:spTree>
    <p:extLst>
      <p:ext uri="{BB962C8B-B14F-4D97-AF65-F5344CB8AC3E}">
        <p14:creationId xmlns:p14="http://schemas.microsoft.com/office/powerpoint/2010/main" val="145649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安全问题</a:t>
            </a:r>
            <a:r>
              <a:rPr lang="zh-CN" altLang="en-US" dirty="0" smtClean="0"/>
              <a:t>根源外因：来自</a:t>
            </a:r>
            <a:r>
              <a:rPr lang="zh-CN" altLang="en-US" dirty="0"/>
              <a:t>对手的威胁</a:t>
            </a:r>
          </a:p>
        </p:txBody>
      </p:sp>
      <p:graphicFrame>
        <p:nvGraphicFramePr>
          <p:cNvPr id="4" name="Object 3"/>
          <p:cNvGraphicFramePr>
            <a:graphicFrameLocks noGrp="1" noChangeAspect="1"/>
          </p:cNvGraphicFramePr>
          <p:nvPr>
            <p:ph idx="1"/>
            <p:extLst>
              <p:ext uri="{D42A27DB-BD31-4B8C-83A1-F6EECF244321}">
                <p14:modId xmlns:p14="http://schemas.microsoft.com/office/powerpoint/2010/main" val="1398264120"/>
              </p:ext>
            </p:extLst>
          </p:nvPr>
        </p:nvGraphicFramePr>
        <p:xfrm>
          <a:off x="860425" y="1639888"/>
          <a:ext cx="8447088" cy="5273675"/>
        </p:xfrm>
        <a:graphic>
          <a:graphicData uri="http://schemas.openxmlformats.org/presentationml/2006/ole">
            <mc:AlternateContent xmlns:mc="http://schemas.openxmlformats.org/markup-compatibility/2006">
              <mc:Choice xmlns:v="urn:schemas-microsoft-com:vml" Requires="v">
                <p:oleObj spid="_x0000_s3085" name="Document" r:id="rId4" imgW="5640217" imgH="3521755" progId="Word.Document.8">
                  <p:embed/>
                </p:oleObj>
              </mc:Choice>
              <mc:Fallback>
                <p:oleObj name="Document" r:id="rId4" imgW="5640217" imgH="3521755" progId="Word.Document.8">
                  <p:embed/>
                  <p:pic>
                    <p:nvPicPr>
                      <p:cNvPr id="0" name=""/>
                      <p:cNvPicPr>
                        <a:picLocks noChangeAspect="1" noChangeArrowheads="1"/>
                      </p:cNvPicPr>
                      <p:nvPr/>
                    </p:nvPicPr>
                    <p:blipFill>
                      <a:blip r:embed="rId5"/>
                      <a:srcRect/>
                      <a:stretch>
                        <a:fillRect/>
                      </a:stretch>
                    </p:blipFill>
                    <p:spPr bwMode="auto">
                      <a:xfrm>
                        <a:off x="860425" y="1639888"/>
                        <a:ext cx="8447088" cy="52736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65721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安全问题的根源</a:t>
            </a:r>
            <a:endParaRPr lang="zh-CN" altLang="en-US" dirty="0"/>
          </a:p>
        </p:txBody>
      </p:sp>
      <p:sp>
        <p:nvSpPr>
          <p:cNvPr id="3" name="内容占位符 2"/>
          <p:cNvSpPr>
            <a:spLocks noGrp="1"/>
          </p:cNvSpPr>
          <p:nvPr>
            <p:ph idx="1"/>
          </p:nvPr>
        </p:nvSpPr>
        <p:spPr/>
        <p:txBody>
          <a:bodyPr/>
          <a:lstStyle/>
          <a:p>
            <a:r>
              <a:rPr lang="zh-CN" altLang="en-US" dirty="0"/>
              <a:t>外因是条件，内因是关键。</a:t>
            </a:r>
          </a:p>
          <a:p>
            <a:r>
              <a:rPr lang="zh-CN" altLang="en-US" dirty="0"/>
              <a:t>外因是危险的网络环境，病毒、木马，钓鱼，欺诈等。</a:t>
            </a:r>
          </a:p>
          <a:p>
            <a:r>
              <a:rPr lang="zh-CN" altLang="en-US" dirty="0"/>
              <a:t>内因是自己对信息安全的意识和重视</a:t>
            </a:r>
            <a:r>
              <a:rPr lang="zh-CN" altLang="en-US" dirty="0" smtClean="0"/>
              <a:t>。</a:t>
            </a:r>
            <a:endParaRPr lang="zh-CN" altLang="en-US" dirty="0"/>
          </a:p>
        </p:txBody>
      </p:sp>
    </p:spTree>
    <p:extLst>
      <p:ext uri="{BB962C8B-B14F-4D97-AF65-F5344CB8AC3E}">
        <p14:creationId xmlns:p14="http://schemas.microsoft.com/office/powerpoint/2010/main" val="2805777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zh-CN" altLang="en-US" dirty="0" smtClean="0">
                <a:solidFill>
                  <a:schemeClr val="bg1">
                    <a:lumMod val="65000"/>
                  </a:schemeClr>
                </a:solidFill>
              </a:rPr>
              <a:t>为什么大数据下的信息安全格外重要？</a:t>
            </a:r>
            <a:endParaRPr lang="en-US" altLang="zh-CN" dirty="0" smtClean="0">
              <a:solidFill>
                <a:schemeClr val="bg1">
                  <a:lumMod val="65000"/>
                </a:schemeClr>
              </a:solidFill>
            </a:endParaRPr>
          </a:p>
          <a:p>
            <a:r>
              <a:rPr lang="zh-CN" altLang="en-US" dirty="0" smtClean="0">
                <a:solidFill>
                  <a:schemeClr val="bg1">
                    <a:lumMod val="65000"/>
                  </a:schemeClr>
                </a:solidFill>
              </a:rPr>
              <a:t>信息安全的各方面</a:t>
            </a:r>
            <a:endParaRPr lang="en-US" altLang="zh-CN" dirty="0" smtClean="0">
              <a:solidFill>
                <a:schemeClr val="bg1">
                  <a:lumMod val="65000"/>
                </a:schemeClr>
              </a:solidFill>
            </a:endParaRPr>
          </a:p>
          <a:p>
            <a:pPr lvl="1"/>
            <a:r>
              <a:rPr lang="zh-CN" altLang="en-US" dirty="0" smtClean="0"/>
              <a:t>个人电脑使用安全指南</a:t>
            </a:r>
            <a:endParaRPr lang="en-US" altLang="zh-CN" dirty="0" smtClean="0"/>
          </a:p>
          <a:p>
            <a:pPr lvl="1"/>
            <a:r>
              <a:rPr lang="zh-CN" altLang="en-US" dirty="0" smtClean="0">
                <a:solidFill>
                  <a:schemeClr val="bg1">
                    <a:lumMod val="65000"/>
                  </a:schemeClr>
                </a:solidFill>
              </a:rPr>
              <a:t>病毒攻防战</a:t>
            </a:r>
            <a:endParaRPr lang="en-US" altLang="zh-CN" dirty="0" smtClean="0">
              <a:solidFill>
                <a:schemeClr val="bg1">
                  <a:lumMod val="65000"/>
                </a:schemeClr>
              </a:solidFill>
            </a:endParaRPr>
          </a:p>
          <a:p>
            <a:pPr lvl="1"/>
            <a:r>
              <a:rPr lang="en-US" altLang="zh-CN" dirty="0" smtClean="0">
                <a:solidFill>
                  <a:schemeClr val="bg1">
                    <a:lumMod val="65000"/>
                  </a:schemeClr>
                </a:solidFill>
              </a:rPr>
              <a:t>WiFi</a:t>
            </a:r>
            <a:r>
              <a:rPr lang="zh-CN" altLang="en-US" dirty="0" smtClean="0">
                <a:solidFill>
                  <a:schemeClr val="bg1">
                    <a:lumMod val="65000"/>
                  </a:schemeClr>
                </a:solidFill>
              </a:rPr>
              <a:t>使用安全指南</a:t>
            </a:r>
            <a:endParaRPr lang="en-US" altLang="zh-CN" dirty="0" smtClean="0">
              <a:solidFill>
                <a:schemeClr val="bg1">
                  <a:lumMod val="65000"/>
                </a:schemeClr>
              </a:solidFill>
            </a:endParaRPr>
          </a:p>
          <a:p>
            <a:pPr lvl="1"/>
            <a:r>
              <a:rPr lang="zh-CN" altLang="en-US" dirty="0" smtClean="0">
                <a:solidFill>
                  <a:schemeClr val="bg1">
                    <a:lumMod val="65000"/>
                  </a:schemeClr>
                </a:solidFill>
              </a:rPr>
              <a:t>个人金融安全指南</a:t>
            </a:r>
            <a:endParaRPr lang="en-US" altLang="zh-CN" dirty="0" smtClean="0">
              <a:solidFill>
                <a:schemeClr val="bg1">
                  <a:lumMod val="65000"/>
                </a:schemeClr>
              </a:solidFill>
            </a:endParaRPr>
          </a:p>
          <a:p>
            <a:r>
              <a:rPr lang="zh-CN" altLang="en-US" dirty="0" smtClean="0">
                <a:solidFill>
                  <a:schemeClr val="bg1">
                    <a:lumMod val="65000"/>
                  </a:schemeClr>
                </a:solidFill>
              </a:rPr>
              <a:t>总结</a:t>
            </a:r>
          </a:p>
          <a:p>
            <a:endParaRPr lang="zh-CN" altLang="en-US" dirty="0"/>
          </a:p>
        </p:txBody>
      </p:sp>
    </p:spTree>
    <p:extLst>
      <p:ext uri="{BB962C8B-B14F-4D97-AF65-F5344CB8AC3E}">
        <p14:creationId xmlns:p14="http://schemas.microsoft.com/office/powerpoint/2010/main" val="1493542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互联网用户增速迅猛</a:t>
            </a:r>
          </a:p>
        </p:txBody>
      </p:sp>
      <p:graphicFrame>
        <p:nvGraphicFramePr>
          <p:cNvPr id="5" name="Chart 45"/>
          <p:cNvGraphicFramePr>
            <a:graphicFrameLocks/>
          </p:cNvGraphicFramePr>
          <p:nvPr>
            <p:extLst>
              <p:ext uri="{D42A27DB-BD31-4B8C-83A1-F6EECF244321}">
                <p14:modId xmlns:p14="http://schemas.microsoft.com/office/powerpoint/2010/main" val="1721692307"/>
              </p:ext>
            </p:extLst>
          </p:nvPr>
        </p:nvGraphicFramePr>
        <p:xfrm>
          <a:off x="1502978" y="1361090"/>
          <a:ext cx="7518753" cy="4594508"/>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1639612" y="6021288"/>
            <a:ext cx="7299408" cy="646331"/>
          </a:xfrm>
          <a:prstGeom prst="rect">
            <a:avLst/>
          </a:prstGeom>
          <a:noFill/>
        </p:spPr>
        <p:txBody>
          <a:bodyPr wrap="square" rtlCol="0">
            <a:spAutoFit/>
          </a:bodyPr>
          <a:lstStyle/>
          <a:p>
            <a:r>
              <a:rPr lang="zh-CN" altLang="en-US" dirty="0" smtClean="0">
                <a:latin typeface="Times New Roman" panose="02020603050405020304" pitchFamily="18" charset="0"/>
              </a:rPr>
              <a:t>引子</a:t>
            </a:r>
            <a:r>
              <a:rPr lang="en-US" altLang="zh-CN" dirty="0" smtClean="0">
                <a:latin typeface="Times New Roman" panose="02020603050405020304" pitchFamily="18" charset="0"/>
              </a:rPr>
              <a:t>1</a:t>
            </a:r>
            <a:r>
              <a:rPr lang="zh-CN" altLang="en-US" dirty="0" smtClean="0">
                <a:latin typeface="Times New Roman" panose="02020603050405020304" pitchFamily="18" charset="0"/>
              </a:rPr>
              <a:t>：中国各种信息系统，</a:t>
            </a:r>
            <a:r>
              <a:rPr lang="zh-CN" altLang="en-US" dirty="0">
                <a:latin typeface="Times New Roman" panose="02020603050405020304" pitchFamily="18" charset="0"/>
              </a:rPr>
              <a:t>面临着更多的用户，我们的系统需要处理更多的数据</a:t>
            </a:r>
            <a:r>
              <a:rPr lang="zh-CN" altLang="en-US" dirty="0" smtClean="0">
                <a:latin typeface="Times New Roman" panose="02020603050405020304" pitchFamily="18" charset="0"/>
              </a:rPr>
              <a:t>。需要</a:t>
            </a:r>
            <a:r>
              <a:rPr lang="zh-CN" altLang="en-US" dirty="0">
                <a:latin typeface="Times New Roman" panose="02020603050405020304" pitchFamily="18" charset="0"/>
              </a:rPr>
              <a:t>更强大的基础设施能力，以及数据处理能力。</a:t>
            </a:r>
          </a:p>
        </p:txBody>
      </p:sp>
    </p:spTree>
    <p:extLst>
      <p:ext uri="{BB962C8B-B14F-4D97-AF65-F5344CB8AC3E}">
        <p14:creationId xmlns:p14="http://schemas.microsoft.com/office/powerpoint/2010/main" val="768256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2133" y="173423"/>
            <a:ext cx="7704667" cy="990599"/>
          </a:xfrm>
        </p:spPr>
        <p:txBody>
          <a:bodyPr/>
          <a:lstStyle/>
          <a:p>
            <a:r>
              <a:rPr lang="zh-CN" altLang="en-US" dirty="0" smtClean="0"/>
              <a:t>个人计算机信息安全防护</a:t>
            </a:r>
            <a:endParaRPr lang="zh-CN" altLang="en-US" dirty="0"/>
          </a:p>
        </p:txBody>
      </p:sp>
      <p:pic>
        <p:nvPicPr>
          <p:cNvPr id="30" name="Picture 1" descr="D:\PPT素材\PNG\[208]系统图标\39.png"/>
          <p:cNvPicPr>
            <a:picLocks noChangeAspect="1" noChangeArrowheads="1"/>
          </p:cNvPicPr>
          <p:nvPr/>
        </p:nvPicPr>
        <p:blipFill>
          <a:blip r:embed="rId2" cstate="print"/>
          <a:srcRect/>
          <a:stretch>
            <a:fillRect/>
          </a:stretch>
        </p:blipFill>
        <p:spPr bwMode="auto">
          <a:xfrm>
            <a:off x="3722688" y="2667000"/>
            <a:ext cx="2460625" cy="2271713"/>
          </a:xfrm>
          <a:prstGeom prst="rect">
            <a:avLst/>
          </a:prstGeom>
          <a:noFill/>
          <a:ln w="9525">
            <a:noFill/>
            <a:miter lim="800000"/>
            <a:headEnd/>
            <a:tailEnd/>
          </a:ln>
        </p:spPr>
      </p:pic>
      <p:grpSp>
        <p:nvGrpSpPr>
          <p:cNvPr id="31" name="组合 5"/>
          <p:cNvGrpSpPr>
            <a:grpSpLocks/>
          </p:cNvGrpSpPr>
          <p:nvPr/>
        </p:nvGrpSpPr>
        <p:grpSpPr bwMode="auto">
          <a:xfrm>
            <a:off x="2341563" y="1547813"/>
            <a:ext cx="1236662" cy="1323975"/>
            <a:chOff x="2662222" y="1464975"/>
            <a:chExt cx="1219200" cy="1411561"/>
          </a:xfrm>
        </p:grpSpPr>
        <p:pic>
          <p:nvPicPr>
            <p:cNvPr id="32" name="Picture 2" descr="D:\PPT素材\PNG\[208]系统图标\115.png"/>
            <p:cNvPicPr>
              <a:picLocks noChangeAspect="1" noChangeArrowheads="1"/>
            </p:cNvPicPr>
            <p:nvPr/>
          </p:nvPicPr>
          <p:blipFill>
            <a:blip r:embed="rId3" cstate="print"/>
            <a:srcRect/>
            <a:stretch>
              <a:fillRect/>
            </a:stretch>
          </p:blipFill>
          <p:spPr bwMode="auto">
            <a:xfrm>
              <a:off x="2662222" y="1657336"/>
              <a:ext cx="1219200" cy="1219200"/>
            </a:xfrm>
            <a:prstGeom prst="rect">
              <a:avLst/>
            </a:prstGeom>
            <a:noFill/>
            <a:ln w="9525">
              <a:noFill/>
              <a:miter lim="800000"/>
              <a:headEnd/>
              <a:tailEnd/>
            </a:ln>
          </p:spPr>
        </p:pic>
        <p:sp>
          <p:nvSpPr>
            <p:cNvPr id="33" name="TextBox 7"/>
            <p:cNvSpPr txBox="1">
              <a:spLocks noChangeArrowheads="1"/>
            </p:cNvSpPr>
            <p:nvPr/>
          </p:nvSpPr>
          <p:spPr bwMode="auto">
            <a:xfrm>
              <a:off x="2662232" y="1464975"/>
              <a:ext cx="1002504" cy="499802"/>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400">
                  <a:latin typeface="Bitstream Vera Sans" pitchFamily="32" charset="0"/>
                  <a:ea typeface="MS Gothic" pitchFamily="49" charset="-128"/>
                </a:rPr>
                <a:t>口令</a:t>
              </a:r>
            </a:p>
          </p:txBody>
        </p:sp>
      </p:grpSp>
      <p:grpSp>
        <p:nvGrpSpPr>
          <p:cNvPr id="34" name="组合 8"/>
          <p:cNvGrpSpPr>
            <a:grpSpLocks/>
          </p:cNvGrpSpPr>
          <p:nvPr/>
        </p:nvGrpSpPr>
        <p:grpSpPr bwMode="auto">
          <a:xfrm>
            <a:off x="3502025" y="1125538"/>
            <a:ext cx="1827213" cy="1339850"/>
            <a:chOff x="4376734" y="1228708"/>
            <a:chExt cx="1799449" cy="1428760"/>
          </a:xfrm>
        </p:grpSpPr>
        <p:pic>
          <p:nvPicPr>
            <p:cNvPr id="35" name="Picture 3" descr="D:\PPT素材\PNG\常用PNG\Security Error副本.png"/>
            <p:cNvPicPr>
              <a:picLocks noChangeAspect="1" noChangeArrowheads="1"/>
            </p:cNvPicPr>
            <p:nvPr/>
          </p:nvPicPr>
          <p:blipFill>
            <a:blip r:embed="rId4" cstate="print"/>
            <a:srcRect/>
            <a:stretch>
              <a:fillRect/>
            </a:stretch>
          </p:blipFill>
          <p:spPr bwMode="auto">
            <a:xfrm>
              <a:off x="4805362" y="1739900"/>
              <a:ext cx="917568" cy="917568"/>
            </a:xfrm>
            <a:prstGeom prst="rect">
              <a:avLst/>
            </a:prstGeom>
            <a:noFill/>
            <a:ln w="9525">
              <a:noFill/>
              <a:miter lim="800000"/>
              <a:headEnd/>
              <a:tailEnd/>
            </a:ln>
          </p:spPr>
        </p:pic>
        <p:sp>
          <p:nvSpPr>
            <p:cNvPr id="36" name="TextBox 10"/>
            <p:cNvSpPr txBox="1">
              <a:spLocks noChangeArrowheads="1"/>
            </p:cNvSpPr>
            <p:nvPr/>
          </p:nvSpPr>
          <p:spPr bwMode="auto">
            <a:xfrm>
              <a:off x="4376734" y="1228708"/>
              <a:ext cx="1799449" cy="499802"/>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400">
                  <a:latin typeface="Bitstream Vera Sans" pitchFamily="32" charset="0"/>
                  <a:ea typeface="MS Gothic" pitchFamily="49" charset="-128"/>
                </a:rPr>
                <a:t>防病毒软件</a:t>
              </a:r>
            </a:p>
          </p:txBody>
        </p:sp>
      </p:grpSp>
      <p:grpSp>
        <p:nvGrpSpPr>
          <p:cNvPr id="37" name="组合 11"/>
          <p:cNvGrpSpPr>
            <a:grpSpLocks/>
          </p:cNvGrpSpPr>
          <p:nvPr/>
        </p:nvGrpSpPr>
        <p:grpSpPr bwMode="auto">
          <a:xfrm>
            <a:off x="5456238" y="1108075"/>
            <a:ext cx="1455737" cy="1393825"/>
            <a:chOff x="6376998" y="3981753"/>
            <a:chExt cx="1431143" cy="1485596"/>
          </a:xfrm>
        </p:grpSpPr>
        <p:pic>
          <p:nvPicPr>
            <p:cNvPr id="38" name="Picture 4" descr="D:\PPT素材\PNG\常用PNG\Security Ok.png"/>
            <p:cNvPicPr>
              <a:picLocks noChangeAspect="1" noChangeArrowheads="1"/>
            </p:cNvPicPr>
            <p:nvPr/>
          </p:nvPicPr>
          <p:blipFill>
            <a:blip r:embed="rId5" cstate="print"/>
            <a:srcRect/>
            <a:stretch>
              <a:fillRect/>
            </a:stretch>
          </p:blipFill>
          <p:spPr bwMode="auto">
            <a:xfrm>
              <a:off x="6619875" y="4567218"/>
              <a:ext cx="900131" cy="900131"/>
            </a:xfrm>
            <a:prstGeom prst="rect">
              <a:avLst/>
            </a:prstGeom>
            <a:noFill/>
            <a:ln w="9525">
              <a:noFill/>
              <a:miter lim="800000"/>
              <a:headEnd/>
              <a:tailEnd/>
            </a:ln>
          </p:spPr>
        </p:pic>
        <p:sp>
          <p:nvSpPr>
            <p:cNvPr id="39" name="TextBox 13"/>
            <p:cNvSpPr txBox="1">
              <a:spLocks noChangeArrowheads="1"/>
            </p:cNvSpPr>
            <p:nvPr/>
          </p:nvSpPr>
          <p:spPr bwMode="auto">
            <a:xfrm>
              <a:off x="6376998" y="3981753"/>
              <a:ext cx="1431143" cy="499802"/>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400">
                  <a:latin typeface="Bitstream Vera Sans" pitchFamily="32" charset="0"/>
                  <a:ea typeface="MS Gothic" pitchFamily="49" charset="-128"/>
                </a:rPr>
                <a:t>补丁管理</a:t>
              </a:r>
            </a:p>
          </p:txBody>
        </p:sp>
      </p:grpSp>
      <p:grpSp>
        <p:nvGrpSpPr>
          <p:cNvPr id="40" name="组合 14"/>
          <p:cNvGrpSpPr>
            <a:grpSpLocks/>
          </p:cNvGrpSpPr>
          <p:nvPr/>
        </p:nvGrpSpPr>
        <p:grpSpPr bwMode="auto">
          <a:xfrm>
            <a:off x="1323975" y="2433638"/>
            <a:ext cx="1749425" cy="3179762"/>
            <a:chOff x="223822" y="1657336"/>
            <a:chExt cx="1724041" cy="3390984"/>
          </a:xfrm>
        </p:grpSpPr>
        <p:grpSp>
          <p:nvGrpSpPr>
            <p:cNvPr id="41" name="组合 18"/>
            <p:cNvGrpSpPr>
              <a:grpSpLocks/>
            </p:cNvGrpSpPr>
            <p:nvPr/>
          </p:nvGrpSpPr>
          <p:grpSpPr bwMode="auto">
            <a:xfrm>
              <a:off x="223822" y="2438400"/>
              <a:ext cx="1724041" cy="2609920"/>
              <a:chOff x="223822" y="2438400"/>
              <a:chExt cx="1724041" cy="2609920"/>
            </a:xfrm>
          </p:grpSpPr>
          <p:pic>
            <p:nvPicPr>
              <p:cNvPr id="43" name="Picture 5" descr="D:\PPT素材\frai.png"/>
              <p:cNvPicPr>
                <a:picLocks noChangeAspect="1" noChangeArrowheads="1"/>
              </p:cNvPicPr>
              <p:nvPr/>
            </p:nvPicPr>
            <p:blipFill>
              <a:blip r:embed="rId6" cstate="print"/>
              <a:srcRect/>
              <a:stretch>
                <a:fillRect/>
              </a:stretch>
            </p:blipFill>
            <p:spPr bwMode="auto">
              <a:xfrm>
                <a:off x="223822" y="2438400"/>
                <a:ext cx="1304960" cy="1304960"/>
              </a:xfrm>
              <a:prstGeom prst="rect">
                <a:avLst/>
              </a:prstGeom>
              <a:noFill/>
              <a:ln w="9525">
                <a:noFill/>
                <a:miter lim="800000"/>
                <a:headEnd/>
                <a:tailEnd/>
              </a:ln>
            </p:spPr>
          </p:pic>
          <p:pic>
            <p:nvPicPr>
              <p:cNvPr id="44" name="Picture 7" descr="D:\PPT素材\profesor_farsnworth.png"/>
              <p:cNvPicPr>
                <a:picLocks noChangeAspect="1" noChangeArrowheads="1"/>
              </p:cNvPicPr>
              <p:nvPr/>
            </p:nvPicPr>
            <p:blipFill>
              <a:blip r:embed="rId7" cstate="print"/>
              <a:srcRect/>
              <a:stretch>
                <a:fillRect/>
              </a:stretch>
            </p:blipFill>
            <p:spPr bwMode="auto">
              <a:xfrm>
                <a:off x="223822" y="3743360"/>
                <a:ext cx="1304960" cy="1304960"/>
              </a:xfrm>
              <a:prstGeom prst="rect">
                <a:avLst/>
              </a:prstGeom>
              <a:noFill/>
              <a:ln w="9525">
                <a:noFill/>
                <a:miter lim="800000"/>
                <a:headEnd/>
                <a:tailEnd/>
              </a:ln>
            </p:spPr>
          </p:pic>
          <p:pic>
            <p:nvPicPr>
              <p:cNvPr id="45" name="Picture 8" descr="D:\PPT素材\PNG\[16]警告类\5.png"/>
              <p:cNvPicPr>
                <a:picLocks noChangeAspect="1" noChangeArrowheads="1"/>
              </p:cNvPicPr>
              <p:nvPr/>
            </p:nvPicPr>
            <p:blipFill>
              <a:blip r:embed="rId8" cstate="print"/>
              <a:srcRect/>
              <a:stretch>
                <a:fillRect/>
              </a:stretch>
            </p:blipFill>
            <p:spPr bwMode="auto">
              <a:xfrm>
                <a:off x="1295383" y="4086228"/>
                <a:ext cx="652480" cy="652480"/>
              </a:xfrm>
              <a:prstGeom prst="rect">
                <a:avLst/>
              </a:prstGeom>
              <a:noFill/>
              <a:ln w="9525">
                <a:noFill/>
                <a:miter lim="800000"/>
                <a:headEnd/>
                <a:tailEnd/>
              </a:ln>
            </p:spPr>
          </p:pic>
          <p:pic>
            <p:nvPicPr>
              <p:cNvPr id="46" name="Picture 9" descr="D:\PPT素材\PNG\[208]系统图标\201.png"/>
              <p:cNvPicPr>
                <a:picLocks noChangeAspect="1" noChangeArrowheads="1"/>
              </p:cNvPicPr>
              <p:nvPr/>
            </p:nvPicPr>
            <p:blipFill>
              <a:blip r:embed="rId9" cstate="print"/>
              <a:srcRect/>
              <a:stretch>
                <a:fillRect/>
              </a:stretch>
            </p:blipFill>
            <p:spPr bwMode="auto">
              <a:xfrm>
                <a:off x="1295383" y="2876536"/>
                <a:ext cx="652480" cy="652480"/>
              </a:xfrm>
              <a:prstGeom prst="rect">
                <a:avLst/>
              </a:prstGeom>
              <a:noFill/>
              <a:ln w="9525">
                <a:noFill/>
                <a:miter lim="800000"/>
                <a:headEnd/>
                <a:tailEnd/>
              </a:ln>
            </p:spPr>
          </p:pic>
        </p:grpSp>
        <p:sp>
          <p:nvSpPr>
            <p:cNvPr id="42" name="TextBox 16"/>
            <p:cNvSpPr txBox="1">
              <a:spLocks noChangeArrowheads="1"/>
            </p:cNvSpPr>
            <p:nvPr/>
          </p:nvSpPr>
          <p:spPr bwMode="auto">
            <a:xfrm>
              <a:off x="447644" y="1657336"/>
              <a:ext cx="1002504" cy="895372"/>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400">
                  <a:latin typeface="Bitstream Vera Sans" pitchFamily="32" charset="0"/>
                  <a:ea typeface="MS Gothic" pitchFamily="49" charset="-128"/>
                </a:rPr>
                <a:t>帐户管理</a:t>
              </a:r>
            </a:p>
          </p:txBody>
        </p:sp>
      </p:grpSp>
      <p:grpSp>
        <p:nvGrpSpPr>
          <p:cNvPr id="47" name="组合 21"/>
          <p:cNvGrpSpPr>
            <a:grpSpLocks/>
          </p:cNvGrpSpPr>
          <p:nvPr/>
        </p:nvGrpSpPr>
        <p:grpSpPr bwMode="auto">
          <a:xfrm>
            <a:off x="4519613" y="5243513"/>
            <a:ext cx="2671762" cy="1323975"/>
            <a:chOff x="6176183" y="3426767"/>
            <a:chExt cx="2629707" cy="1411881"/>
          </a:xfrm>
        </p:grpSpPr>
        <p:pic>
          <p:nvPicPr>
            <p:cNvPr id="48" name="Picture 10" descr="D:\PPT素材\PNG\[1399]其他未整理\Woa\Woa39副本.png"/>
            <p:cNvPicPr>
              <a:picLocks noChangeAspect="1" noChangeArrowheads="1"/>
            </p:cNvPicPr>
            <p:nvPr/>
          </p:nvPicPr>
          <p:blipFill>
            <a:blip r:embed="rId10" cstate="print"/>
            <a:srcRect/>
            <a:stretch>
              <a:fillRect/>
            </a:stretch>
          </p:blipFill>
          <p:spPr bwMode="auto">
            <a:xfrm>
              <a:off x="7042161" y="3882958"/>
              <a:ext cx="955690" cy="955690"/>
            </a:xfrm>
            <a:prstGeom prst="rect">
              <a:avLst/>
            </a:prstGeom>
            <a:noFill/>
            <a:ln w="9525">
              <a:noFill/>
              <a:miter lim="800000"/>
              <a:headEnd/>
              <a:tailEnd/>
            </a:ln>
          </p:spPr>
        </p:pic>
        <p:sp>
          <p:nvSpPr>
            <p:cNvPr id="49" name="TextBox 23"/>
            <p:cNvSpPr txBox="1">
              <a:spLocks noChangeArrowheads="1"/>
            </p:cNvSpPr>
            <p:nvPr/>
          </p:nvSpPr>
          <p:spPr bwMode="auto">
            <a:xfrm>
              <a:off x="6176183" y="3426767"/>
              <a:ext cx="2629707" cy="499802"/>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400">
                  <a:latin typeface="Bitstream Vera Sans" pitchFamily="32" charset="0"/>
                  <a:ea typeface="MS Gothic" pitchFamily="49" charset="-128"/>
                </a:rPr>
                <a:t>移动存储设备管理</a:t>
              </a:r>
            </a:p>
          </p:txBody>
        </p:sp>
      </p:grpSp>
      <p:grpSp>
        <p:nvGrpSpPr>
          <p:cNvPr id="50" name="组合 24"/>
          <p:cNvGrpSpPr>
            <a:grpSpLocks/>
          </p:cNvGrpSpPr>
          <p:nvPr/>
        </p:nvGrpSpPr>
        <p:grpSpPr bwMode="auto">
          <a:xfrm>
            <a:off x="6802438" y="1662113"/>
            <a:ext cx="1535112" cy="1782762"/>
            <a:chOff x="6008693" y="4840267"/>
            <a:chExt cx="1511314" cy="1901811"/>
          </a:xfrm>
        </p:grpSpPr>
        <p:sp>
          <p:nvSpPr>
            <p:cNvPr id="51" name="TextBox 25"/>
            <p:cNvSpPr txBox="1">
              <a:spLocks noChangeArrowheads="1"/>
            </p:cNvSpPr>
            <p:nvPr/>
          </p:nvSpPr>
          <p:spPr bwMode="auto">
            <a:xfrm>
              <a:off x="6008693" y="4840267"/>
              <a:ext cx="1511314" cy="895372"/>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400">
                  <a:latin typeface="Bitstream Vera Sans" pitchFamily="32" charset="0"/>
                  <a:ea typeface="MS Gothic" pitchFamily="49" charset="-128"/>
                </a:rPr>
                <a:t>共享、网络安全</a:t>
              </a:r>
            </a:p>
          </p:txBody>
        </p:sp>
        <p:pic>
          <p:nvPicPr>
            <p:cNvPr id="52" name="图片 26" descr="Woaf32副本.png"/>
            <p:cNvPicPr>
              <a:picLocks noChangeAspect="1"/>
            </p:cNvPicPr>
            <p:nvPr/>
          </p:nvPicPr>
          <p:blipFill>
            <a:blip r:embed="rId11" cstate="print"/>
            <a:srcRect/>
            <a:stretch>
              <a:fillRect/>
            </a:stretch>
          </p:blipFill>
          <p:spPr bwMode="auto">
            <a:xfrm>
              <a:off x="6162684" y="5491128"/>
              <a:ext cx="1250950" cy="1250950"/>
            </a:xfrm>
            <a:prstGeom prst="rect">
              <a:avLst/>
            </a:prstGeom>
            <a:noFill/>
            <a:ln w="9525">
              <a:noFill/>
              <a:miter lim="800000"/>
              <a:headEnd/>
              <a:tailEnd/>
            </a:ln>
          </p:spPr>
        </p:pic>
      </p:grpSp>
      <p:grpSp>
        <p:nvGrpSpPr>
          <p:cNvPr id="53" name="组合 27"/>
          <p:cNvGrpSpPr>
            <a:grpSpLocks/>
          </p:cNvGrpSpPr>
          <p:nvPr/>
        </p:nvGrpSpPr>
        <p:grpSpPr bwMode="auto">
          <a:xfrm>
            <a:off x="3073400" y="4981575"/>
            <a:ext cx="1446213" cy="1773238"/>
            <a:chOff x="3167036" y="5127761"/>
            <a:chExt cx="1424011" cy="1892179"/>
          </a:xfrm>
        </p:grpSpPr>
        <p:sp>
          <p:nvSpPr>
            <p:cNvPr id="54" name="TextBox 28"/>
            <p:cNvSpPr txBox="1">
              <a:spLocks noChangeArrowheads="1"/>
            </p:cNvSpPr>
            <p:nvPr/>
          </p:nvSpPr>
          <p:spPr bwMode="auto">
            <a:xfrm>
              <a:off x="3167036" y="5127761"/>
              <a:ext cx="1424011" cy="895372"/>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400">
                  <a:latin typeface="Bitstream Vera Sans" pitchFamily="32" charset="0"/>
                  <a:ea typeface="MS Gothic" pitchFamily="49" charset="-128"/>
                </a:rPr>
                <a:t>软件更新、配置</a:t>
              </a:r>
            </a:p>
          </p:txBody>
        </p:sp>
        <p:pic>
          <p:nvPicPr>
            <p:cNvPr id="55" name="Picture 12" descr="D:\PPT素材\PNG\[208]系统图标\142.png"/>
            <p:cNvPicPr>
              <a:picLocks noChangeAspect="1" noChangeArrowheads="1"/>
            </p:cNvPicPr>
            <p:nvPr/>
          </p:nvPicPr>
          <p:blipFill>
            <a:blip r:embed="rId12" cstate="print"/>
            <a:srcRect/>
            <a:stretch>
              <a:fillRect/>
            </a:stretch>
          </p:blipFill>
          <p:spPr bwMode="auto">
            <a:xfrm>
              <a:off x="3271822" y="5800740"/>
              <a:ext cx="1219200" cy="1219200"/>
            </a:xfrm>
            <a:prstGeom prst="rect">
              <a:avLst/>
            </a:prstGeom>
            <a:noFill/>
            <a:ln w="9525">
              <a:noFill/>
              <a:miter lim="800000"/>
              <a:headEnd/>
              <a:tailEnd/>
            </a:ln>
          </p:spPr>
        </p:pic>
      </p:grpSp>
      <p:grpSp>
        <p:nvGrpSpPr>
          <p:cNvPr id="56" name="组合 31"/>
          <p:cNvGrpSpPr>
            <a:grpSpLocks/>
          </p:cNvGrpSpPr>
          <p:nvPr/>
        </p:nvGrpSpPr>
        <p:grpSpPr bwMode="auto">
          <a:xfrm>
            <a:off x="6802438" y="3527425"/>
            <a:ext cx="1955800" cy="1722438"/>
            <a:chOff x="3026537" y="5229236"/>
            <a:chExt cx="1926450" cy="1837302"/>
          </a:xfrm>
        </p:grpSpPr>
        <p:pic>
          <p:nvPicPr>
            <p:cNvPr id="57" name="Picture 1" descr="D:\PPT素材\j0441400.png"/>
            <p:cNvPicPr>
              <a:picLocks noChangeAspect="1" noChangeArrowheads="1"/>
            </p:cNvPicPr>
            <p:nvPr/>
          </p:nvPicPr>
          <p:blipFill>
            <a:blip r:embed="rId13" cstate="print"/>
            <a:srcRect/>
            <a:stretch>
              <a:fillRect/>
            </a:stretch>
          </p:blipFill>
          <p:spPr bwMode="auto">
            <a:xfrm>
              <a:off x="3026537" y="5590181"/>
              <a:ext cx="1476357" cy="1476357"/>
            </a:xfrm>
            <a:prstGeom prst="rect">
              <a:avLst/>
            </a:prstGeom>
            <a:noFill/>
            <a:ln w="9525">
              <a:noFill/>
              <a:miter lim="800000"/>
              <a:headEnd/>
              <a:tailEnd/>
            </a:ln>
          </p:spPr>
        </p:pic>
        <p:sp>
          <p:nvSpPr>
            <p:cNvPr id="58" name="TextBox 30"/>
            <p:cNvSpPr txBox="1">
              <a:spLocks noChangeArrowheads="1"/>
            </p:cNvSpPr>
            <p:nvPr/>
          </p:nvSpPr>
          <p:spPr bwMode="auto">
            <a:xfrm>
              <a:off x="3026537" y="5229236"/>
              <a:ext cx="1926450" cy="499802"/>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400">
                  <a:latin typeface="Bitstream Vera Sans" pitchFamily="32" charset="0"/>
                  <a:ea typeface="MS Gothic" pitchFamily="49" charset="-128"/>
                </a:rPr>
                <a:t>日志、审核</a:t>
              </a:r>
            </a:p>
          </p:txBody>
        </p:sp>
      </p:grpSp>
      <p:grpSp>
        <p:nvGrpSpPr>
          <p:cNvPr id="59" name="组合 33"/>
          <p:cNvGrpSpPr>
            <a:grpSpLocks/>
          </p:cNvGrpSpPr>
          <p:nvPr/>
        </p:nvGrpSpPr>
        <p:grpSpPr bwMode="auto">
          <a:xfrm>
            <a:off x="7191375" y="5180013"/>
            <a:ext cx="1955800" cy="1574800"/>
            <a:chOff x="7080255" y="5339075"/>
            <a:chExt cx="1926450" cy="1680865"/>
          </a:xfrm>
        </p:grpSpPr>
        <p:pic>
          <p:nvPicPr>
            <p:cNvPr id="60" name="Picture 2" descr="D:\PPT素材\PNG\[208]系统图标\25.png"/>
            <p:cNvPicPr>
              <a:picLocks noChangeAspect="1" noChangeArrowheads="1"/>
            </p:cNvPicPr>
            <p:nvPr/>
          </p:nvPicPr>
          <p:blipFill>
            <a:blip r:embed="rId14" cstate="print"/>
            <a:srcRect/>
            <a:stretch>
              <a:fillRect/>
            </a:stretch>
          </p:blipFill>
          <p:spPr bwMode="auto">
            <a:xfrm>
              <a:off x="7405311" y="5800740"/>
              <a:ext cx="1219200" cy="1219200"/>
            </a:xfrm>
            <a:prstGeom prst="rect">
              <a:avLst/>
            </a:prstGeom>
            <a:noFill/>
            <a:ln w="9525">
              <a:noFill/>
              <a:miter lim="800000"/>
              <a:headEnd/>
              <a:tailEnd/>
            </a:ln>
          </p:spPr>
        </p:pic>
        <p:sp>
          <p:nvSpPr>
            <p:cNvPr id="61" name="TextBox 32"/>
            <p:cNvSpPr txBox="1">
              <a:spLocks noChangeArrowheads="1"/>
            </p:cNvSpPr>
            <p:nvPr/>
          </p:nvSpPr>
          <p:spPr bwMode="auto">
            <a:xfrm>
              <a:off x="7080255" y="5339075"/>
              <a:ext cx="1926450" cy="499802"/>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400">
                  <a:latin typeface="Bitstream Vera Sans" pitchFamily="32" charset="0"/>
                  <a:ea typeface="MS Gothic" pitchFamily="49" charset="-128"/>
                </a:rPr>
                <a:t>服务管理</a:t>
              </a:r>
            </a:p>
          </p:txBody>
        </p:sp>
      </p:grpSp>
    </p:spTree>
    <p:extLst>
      <p:ext uri="{BB962C8B-B14F-4D97-AF65-F5344CB8AC3E}">
        <p14:creationId xmlns:p14="http://schemas.microsoft.com/office/powerpoint/2010/main" val="37582283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个人计算机安全指南</a:t>
            </a:r>
          </a:p>
        </p:txBody>
      </p:sp>
      <p:sp>
        <p:nvSpPr>
          <p:cNvPr id="3" name="内容占位符 2"/>
          <p:cNvSpPr>
            <a:spLocks noGrp="1"/>
          </p:cNvSpPr>
          <p:nvPr>
            <p:ph idx="1"/>
          </p:nvPr>
        </p:nvSpPr>
        <p:spPr/>
        <p:txBody>
          <a:bodyPr/>
          <a:lstStyle/>
          <a:p>
            <a:r>
              <a:rPr lang="zh-CN" altLang="en-US" dirty="0" smtClean="0"/>
              <a:t>为什么</a:t>
            </a:r>
            <a:r>
              <a:rPr lang="zh-CN" altLang="en-US" dirty="0"/>
              <a:t>要让电脑加入域？</a:t>
            </a:r>
          </a:p>
          <a:p>
            <a:pPr lvl="1" algn="just"/>
            <a:r>
              <a:rPr lang="zh-CN" altLang="en-US" dirty="0"/>
              <a:t>操作系统通过帐户来识别用户，并根据帐户的权限为用户的操作授权，不同级别的帐户拥有不同的权限，加入域后，在服务器就可以记录下你的登陆信息，这样可以起到一个追朔性。</a:t>
            </a:r>
          </a:p>
          <a:p>
            <a:pPr lvl="1" algn="just"/>
            <a:r>
              <a:rPr lang="zh-CN" altLang="en-US" dirty="0"/>
              <a:t>避免计算机被非授权用户访问，造成公司资料外泄，给公司带来损失</a:t>
            </a:r>
          </a:p>
          <a:p>
            <a:endParaRPr lang="zh-CN" altLang="en-US" dirty="0"/>
          </a:p>
        </p:txBody>
      </p:sp>
    </p:spTree>
    <p:extLst>
      <p:ext uri="{BB962C8B-B14F-4D97-AF65-F5344CB8AC3E}">
        <p14:creationId xmlns:p14="http://schemas.microsoft.com/office/powerpoint/2010/main" val="28725854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个人计算机安全指南</a:t>
            </a:r>
            <a:endParaRPr lang="zh-CN" altLang="en-US" dirty="0"/>
          </a:p>
        </p:txBody>
      </p:sp>
      <p:sp>
        <p:nvSpPr>
          <p:cNvPr id="3" name="内容占位符 2"/>
          <p:cNvSpPr>
            <a:spLocks noGrp="1"/>
          </p:cNvSpPr>
          <p:nvPr>
            <p:ph idx="1"/>
          </p:nvPr>
        </p:nvSpPr>
        <p:spPr/>
        <p:txBody>
          <a:bodyPr/>
          <a:lstStyle/>
          <a:p>
            <a:r>
              <a:rPr lang="zh-CN" altLang="en-US" dirty="0"/>
              <a:t>哪些是你需要注意的事？</a:t>
            </a:r>
          </a:p>
          <a:p>
            <a:pPr lvl="1"/>
            <a:r>
              <a:rPr lang="zh-CN" altLang="en-US" dirty="0"/>
              <a:t>回到电脑前检查下用户名是否存在异常，是否跟离开前的状态一样。</a:t>
            </a:r>
          </a:p>
          <a:p>
            <a:pPr lvl="1"/>
            <a:r>
              <a:rPr lang="zh-CN" altLang="en-US" dirty="0"/>
              <a:t>禁止和他人共用一个账户</a:t>
            </a:r>
          </a:p>
          <a:p>
            <a:pPr lvl="1"/>
            <a:r>
              <a:rPr lang="zh-CN" altLang="en-US" dirty="0"/>
              <a:t>禁止将自己账户密码告诉他人</a:t>
            </a:r>
          </a:p>
          <a:p>
            <a:pPr lvl="1"/>
            <a:r>
              <a:rPr lang="zh-CN" altLang="en-US" dirty="0"/>
              <a:t>在确认电脑长时间不使用后，请对电脑关机。</a:t>
            </a:r>
          </a:p>
          <a:p>
            <a:endParaRPr lang="zh-CN" altLang="en-US" dirty="0"/>
          </a:p>
        </p:txBody>
      </p:sp>
    </p:spTree>
    <p:extLst>
      <p:ext uri="{BB962C8B-B14F-4D97-AF65-F5344CB8AC3E}">
        <p14:creationId xmlns:p14="http://schemas.microsoft.com/office/powerpoint/2010/main" val="37644154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个人计算机安全指南</a:t>
            </a:r>
          </a:p>
        </p:txBody>
      </p:sp>
      <p:sp>
        <p:nvSpPr>
          <p:cNvPr id="3" name="内容占位符 2"/>
          <p:cNvSpPr>
            <a:spLocks noGrp="1"/>
          </p:cNvSpPr>
          <p:nvPr>
            <p:ph idx="1"/>
          </p:nvPr>
        </p:nvSpPr>
        <p:spPr/>
        <p:txBody>
          <a:bodyPr/>
          <a:lstStyle/>
          <a:p>
            <a:r>
              <a:rPr lang="zh-CN" altLang="en-US" dirty="0"/>
              <a:t>公司电脑为什么必须输入</a:t>
            </a:r>
            <a:r>
              <a:rPr lang="zh-CN" altLang="en-US" dirty="0" smtClean="0"/>
              <a:t>口令</a:t>
            </a:r>
            <a:endParaRPr lang="en-US" altLang="zh-CN" dirty="0" smtClean="0"/>
          </a:p>
          <a:p>
            <a:pPr lvl="1"/>
            <a:r>
              <a:rPr lang="zh-CN" altLang="en-US" dirty="0" smtClean="0"/>
              <a:t>向</a:t>
            </a:r>
            <a:r>
              <a:rPr lang="zh-CN" altLang="en-US" dirty="0"/>
              <a:t>系统表明自己的身份，登录系统，获取权限</a:t>
            </a:r>
          </a:p>
          <a:p>
            <a:pPr lvl="1"/>
            <a:r>
              <a:rPr lang="zh-CN" altLang="en-US" dirty="0"/>
              <a:t>阻止其他人以自己的身份登录系统</a:t>
            </a:r>
          </a:p>
          <a:p>
            <a:pPr lvl="1"/>
            <a:r>
              <a:rPr lang="zh-CN" altLang="en-US" dirty="0"/>
              <a:t>阻止未授权用户登录</a:t>
            </a:r>
            <a:r>
              <a:rPr lang="zh-CN" altLang="en-US" dirty="0" smtClean="0"/>
              <a:t>系统</a:t>
            </a:r>
            <a:endParaRPr lang="zh-CN" altLang="en-US" dirty="0"/>
          </a:p>
        </p:txBody>
      </p:sp>
      <p:grpSp>
        <p:nvGrpSpPr>
          <p:cNvPr id="4" name="Group 12"/>
          <p:cNvGrpSpPr>
            <a:grpSpLocks/>
          </p:cNvGrpSpPr>
          <p:nvPr/>
        </p:nvGrpSpPr>
        <p:grpSpPr bwMode="auto">
          <a:xfrm>
            <a:off x="8012222" y="4308093"/>
            <a:ext cx="974123" cy="592137"/>
            <a:chOff x="2061" y="1529"/>
            <a:chExt cx="1384" cy="917"/>
          </a:xfrm>
        </p:grpSpPr>
        <p:sp>
          <p:nvSpPr>
            <p:cNvPr id="5" name="Freeform 13"/>
            <p:cNvSpPr>
              <a:spLocks/>
            </p:cNvSpPr>
            <p:nvPr/>
          </p:nvSpPr>
          <p:spPr bwMode="auto">
            <a:xfrm>
              <a:off x="2619" y="1966"/>
              <a:ext cx="825" cy="480"/>
            </a:xfrm>
            <a:custGeom>
              <a:avLst/>
              <a:gdLst/>
              <a:ahLst/>
              <a:cxnLst>
                <a:cxn ang="0">
                  <a:pos x="295" y="397"/>
                </a:cxn>
                <a:cxn ang="0">
                  <a:pos x="241" y="350"/>
                </a:cxn>
                <a:cxn ang="0">
                  <a:pos x="161" y="271"/>
                </a:cxn>
                <a:cxn ang="0">
                  <a:pos x="41" y="146"/>
                </a:cxn>
                <a:cxn ang="0">
                  <a:pos x="15" y="122"/>
                </a:cxn>
                <a:cxn ang="0">
                  <a:pos x="2" y="107"/>
                </a:cxn>
                <a:cxn ang="0">
                  <a:pos x="0" y="95"/>
                </a:cxn>
                <a:cxn ang="0">
                  <a:pos x="8" y="70"/>
                </a:cxn>
                <a:cxn ang="0">
                  <a:pos x="21" y="48"/>
                </a:cxn>
                <a:cxn ang="0">
                  <a:pos x="57" y="35"/>
                </a:cxn>
                <a:cxn ang="0">
                  <a:pos x="107" y="24"/>
                </a:cxn>
                <a:cxn ang="0">
                  <a:pos x="198" y="11"/>
                </a:cxn>
                <a:cxn ang="0">
                  <a:pos x="250" y="2"/>
                </a:cxn>
                <a:cxn ang="0">
                  <a:pos x="278" y="0"/>
                </a:cxn>
                <a:cxn ang="0">
                  <a:pos x="290" y="0"/>
                </a:cxn>
                <a:cxn ang="0">
                  <a:pos x="303" y="2"/>
                </a:cxn>
                <a:cxn ang="0">
                  <a:pos x="425" y="57"/>
                </a:cxn>
                <a:cxn ang="0">
                  <a:pos x="508" y="110"/>
                </a:cxn>
                <a:cxn ang="0">
                  <a:pos x="542" y="139"/>
                </a:cxn>
                <a:cxn ang="0">
                  <a:pos x="576" y="169"/>
                </a:cxn>
                <a:cxn ang="0">
                  <a:pos x="653" y="209"/>
                </a:cxn>
                <a:cxn ang="0">
                  <a:pos x="683" y="213"/>
                </a:cxn>
                <a:cxn ang="0">
                  <a:pos x="697" y="213"/>
                </a:cxn>
                <a:cxn ang="0">
                  <a:pos x="706" y="213"/>
                </a:cxn>
                <a:cxn ang="0">
                  <a:pos x="715" y="212"/>
                </a:cxn>
                <a:cxn ang="0">
                  <a:pos x="744" y="213"/>
                </a:cxn>
                <a:cxn ang="0">
                  <a:pos x="780" y="210"/>
                </a:cxn>
                <a:cxn ang="0">
                  <a:pos x="821" y="206"/>
                </a:cxn>
                <a:cxn ang="0">
                  <a:pos x="824" y="206"/>
                </a:cxn>
                <a:cxn ang="0">
                  <a:pos x="824" y="479"/>
                </a:cxn>
                <a:cxn ang="0">
                  <a:pos x="824" y="476"/>
                </a:cxn>
                <a:cxn ang="0">
                  <a:pos x="617" y="451"/>
                </a:cxn>
                <a:cxn ang="0">
                  <a:pos x="602" y="450"/>
                </a:cxn>
                <a:cxn ang="0">
                  <a:pos x="595" y="451"/>
                </a:cxn>
                <a:cxn ang="0">
                  <a:pos x="586" y="452"/>
                </a:cxn>
                <a:cxn ang="0">
                  <a:pos x="548" y="460"/>
                </a:cxn>
                <a:cxn ang="0">
                  <a:pos x="502" y="468"/>
                </a:cxn>
                <a:cxn ang="0">
                  <a:pos x="489" y="468"/>
                </a:cxn>
                <a:cxn ang="0">
                  <a:pos x="480" y="468"/>
                </a:cxn>
                <a:cxn ang="0">
                  <a:pos x="471" y="467"/>
                </a:cxn>
                <a:cxn ang="0">
                  <a:pos x="425" y="454"/>
                </a:cxn>
                <a:cxn ang="0">
                  <a:pos x="358" y="431"/>
                </a:cxn>
                <a:cxn ang="0">
                  <a:pos x="294" y="401"/>
                </a:cxn>
                <a:cxn ang="0">
                  <a:pos x="295" y="397"/>
                </a:cxn>
              </a:cxnLst>
              <a:rect l="0" t="0" r="r" b="b"/>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cmpd="sng">
              <a:noFill/>
              <a:prstDash val="solid"/>
              <a:round/>
              <a:headEnd type="none" w="med" len="med"/>
              <a:tailEnd type="none" w="med" len="med"/>
            </a:ln>
            <a:effectLst/>
          </p:spPr>
          <p:txBody>
            <a:bodyPr/>
            <a:lstStyle/>
            <a:p>
              <a:endParaRPr lang="zh-CN" altLang="en-US"/>
            </a:p>
          </p:txBody>
        </p:sp>
        <p:sp>
          <p:nvSpPr>
            <p:cNvPr id="6" name="Freeform 14"/>
            <p:cNvSpPr>
              <a:spLocks/>
            </p:cNvSpPr>
            <p:nvPr/>
          </p:nvSpPr>
          <p:spPr bwMode="auto">
            <a:xfrm>
              <a:off x="2751" y="1978"/>
              <a:ext cx="192" cy="37"/>
            </a:xfrm>
            <a:custGeom>
              <a:avLst/>
              <a:gdLst/>
              <a:ahLst/>
              <a:cxnLst>
                <a:cxn ang="0">
                  <a:pos x="173" y="19"/>
                </a:cxn>
                <a:cxn ang="0">
                  <a:pos x="191" y="19"/>
                </a:cxn>
                <a:cxn ang="0">
                  <a:pos x="143" y="0"/>
                </a:cxn>
                <a:cxn ang="0">
                  <a:pos x="135" y="0"/>
                </a:cxn>
                <a:cxn ang="0">
                  <a:pos x="125" y="0"/>
                </a:cxn>
                <a:cxn ang="0">
                  <a:pos x="102" y="3"/>
                </a:cxn>
                <a:cxn ang="0">
                  <a:pos x="61" y="9"/>
                </a:cxn>
                <a:cxn ang="0">
                  <a:pos x="27" y="11"/>
                </a:cxn>
                <a:cxn ang="0">
                  <a:pos x="0" y="19"/>
                </a:cxn>
                <a:cxn ang="0">
                  <a:pos x="18" y="30"/>
                </a:cxn>
                <a:cxn ang="0">
                  <a:pos x="60" y="36"/>
                </a:cxn>
                <a:cxn ang="0">
                  <a:pos x="84" y="36"/>
                </a:cxn>
                <a:cxn ang="0">
                  <a:pos x="104" y="35"/>
                </a:cxn>
                <a:cxn ang="0">
                  <a:pos x="172" y="23"/>
                </a:cxn>
                <a:cxn ang="0">
                  <a:pos x="173" y="19"/>
                </a:cxn>
              </a:cxnLst>
              <a:rect l="0" t="0" r="r" b="b"/>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cmpd="sng">
              <a:noFill/>
              <a:prstDash val="solid"/>
              <a:round/>
              <a:headEnd type="none" w="med" len="med"/>
              <a:tailEnd type="none" w="med" len="med"/>
            </a:ln>
            <a:effectLst/>
          </p:spPr>
          <p:txBody>
            <a:bodyPr/>
            <a:lstStyle/>
            <a:p>
              <a:endParaRPr lang="zh-CN" altLang="en-US"/>
            </a:p>
          </p:txBody>
        </p:sp>
        <p:sp>
          <p:nvSpPr>
            <p:cNvPr id="7" name="Freeform 15"/>
            <p:cNvSpPr>
              <a:spLocks/>
            </p:cNvSpPr>
            <p:nvPr/>
          </p:nvSpPr>
          <p:spPr bwMode="auto">
            <a:xfrm>
              <a:off x="2690" y="1998"/>
              <a:ext cx="414" cy="340"/>
            </a:xfrm>
            <a:custGeom>
              <a:avLst/>
              <a:gdLst/>
              <a:ahLst/>
              <a:cxnLst>
                <a:cxn ang="0">
                  <a:pos x="413" y="247"/>
                </a:cxn>
                <a:cxn ang="0">
                  <a:pos x="409" y="265"/>
                </a:cxn>
                <a:cxn ang="0">
                  <a:pos x="397" y="291"/>
                </a:cxn>
                <a:cxn ang="0">
                  <a:pos x="381" y="314"/>
                </a:cxn>
                <a:cxn ang="0">
                  <a:pos x="366" y="324"/>
                </a:cxn>
                <a:cxn ang="0">
                  <a:pos x="350" y="324"/>
                </a:cxn>
                <a:cxn ang="0">
                  <a:pos x="333" y="326"/>
                </a:cxn>
                <a:cxn ang="0">
                  <a:pos x="318" y="333"/>
                </a:cxn>
                <a:cxn ang="0">
                  <a:pos x="302" y="339"/>
                </a:cxn>
                <a:cxn ang="0">
                  <a:pos x="288" y="331"/>
                </a:cxn>
                <a:cxn ang="0">
                  <a:pos x="273" y="316"/>
                </a:cxn>
                <a:cxn ang="0">
                  <a:pos x="244" y="287"/>
                </a:cxn>
                <a:cxn ang="0">
                  <a:pos x="157" y="234"/>
                </a:cxn>
                <a:cxn ang="0">
                  <a:pos x="109" y="205"/>
                </a:cxn>
                <a:cxn ang="0">
                  <a:pos x="72" y="175"/>
                </a:cxn>
                <a:cxn ang="0">
                  <a:pos x="23" y="107"/>
                </a:cxn>
                <a:cxn ang="0">
                  <a:pos x="4" y="67"/>
                </a:cxn>
                <a:cxn ang="0">
                  <a:pos x="0" y="49"/>
                </a:cxn>
                <a:cxn ang="0">
                  <a:pos x="0" y="41"/>
                </a:cxn>
                <a:cxn ang="0">
                  <a:pos x="2" y="32"/>
                </a:cxn>
                <a:cxn ang="0">
                  <a:pos x="17" y="20"/>
                </a:cxn>
                <a:cxn ang="0">
                  <a:pos x="37" y="14"/>
                </a:cxn>
                <a:cxn ang="0">
                  <a:pos x="113" y="4"/>
                </a:cxn>
                <a:cxn ang="0">
                  <a:pos x="142" y="6"/>
                </a:cxn>
                <a:cxn ang="0">
                  <a:pos x="173" y="8"/>
                </a:cxn>
                <a:cxn ang="0">
                  <a:pos x="218" y="0"/>
                </a:cxn>
                <a:cxn ang="0">
                  <a:pos x="225" y="0"/>
                </a:cxn>
                <a:cxn ang="0">
                  <a:pos x="234" y="0"/>
                </a:cxn>
                <a:cxn ang="0">
                  <a:pos x="251" y="4"/>
                </a:cxn>
                <a:cxn ang="0">
                  <a:pos x="282" y="20"/>
                </a:cxn>
                <a:cxn ang="0">
                  <a:pos x="307" y="42"/>
                </a:cxn>
                <a:cxn ang="0">
                  <a:pos x="330" y="71"/>
                </a:cxn>
                <a:cxn ang="0">
                  <a:pos x="370" y="141"/>
                </a:cxn>
                <a:cxn ang="0">
                  <a:pos x="413" y="247"/>
                </a:cxn>
              </a:cxnLst>
              <a:rect l="0" t="0" r="r" b="b"/>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cmpd="sng">
              <a:noFill/>
              <a:prstDash val="solid"/>
              <a:round/>
              <a:headEnd type="none" w="med" len="med"/>
              <a:tailEnd type="none" w="med" len="med"/>
            </a:ln>
            <a:effectLst/>
          </p:spPr>
          <p:txBody>
            <a:bodyPr/>
            <a:lstStyle/>
            <a:p>
              <a:endParaRPr lang="zh-CN" altLang="en-US"/>
            </a:p>
          </p:txBody>
        </p:sp>
        <p:sp>
          <p:nvSpPr>
            <p:cNvPr id="8" name="Freeform 16"/>
            <p:cNvSpPr>
              <a:spLocks/>
            </p:cNvSpPr>
            <p:nvPr/>
          </p:nvSpPr>
          <p:spPr bwMode="auto">
            <a:xfrm>
              <a:off x="2763" y="2279"/>
              <a:ext cx="234" cy="115"/>
            </a:xfrm>
            <a:custGeom>
              <a:avLst/>
              <a:gdLst/>
              <a:ahLst/>
              <a:cxnLst>
                <a:cxn ang="0">
                  <a:pos x="12" y="33"/>
                </a:cxn>
                <a:cxn ang="0">
                  <a:pos x="0" y="51"/>
                </a:cxn>
                <a:cxn ang="0">
                  <a:pos x="9" y="84"/>
                </a:cxn>
                <a:cxn ang="0">
                  <a:pos x="43" y="101"/>
                </a:cxn>
                <a:cxn ang="0">
                  <a:pos x="69" y="110"/>
                </a:cxn>
                <a:cxn ang="0">
                  <a:pos x="81" y="113"/>
                </a:cxn>
                <a:cxn ang="0">
                  <a:pos x="91" y="114"/>
                </a:cxn>
                <a:cxn ang="0">
                  <a:pos x="140" y="97"/>
                </a:cxn>
                <a:cxn ang="0">
                  <a:pos x="187" y="72"/>
                </a:cxn>
                <a:cxn ang="0">
                  <a:pos x="214" y="58"/>
                </a:cxn>
                <a:cxn ang="0">
                  <a:pos x="226" y="48"/>
                </a:cxn>
                <a:cxn ang="0">
                  <a:pos x="233" y="37"/>
                </a:cxn>
                <a:cxn ang="0">
                  <a:pos x="233" y="30"/>
                </a:cxn>
                <a:cxn ang="0">
                  <a:pos x="231" y="24"/>
                </a:cxn>
                <a:cxn ang="0">
                  <a:pos x="217" y="10"/>
                </a:cxn>
                <a:cxn ang="0">
                  <a:pos x="199" y="1"/>
                </a:cxn>
                <a:cxn ang="0">
                  <a:pos x="189" y="0"/>
                </a:cxn>
                <a:cxn ang="0">
                  <a:pos x="177" y="1"/>
                </a:cxn>
                <a:cxn ang="0">
                  <a:pos x="160" y="1"/>
                </a:cxn>
                <a:cxn ang="0">
                  <a:pos x="139" y="3"/>
                </a:cxn>
                <a:cxn ang="0">
                  <a:pos x="92" y="8"/>
                </a:cxn>
                <a:cxn ang="0">
                  <a:pos x="47" y="18"/>
                </a:cxn>
                <a:cxn ang="0">
                  <a:pos x="12" y="33"/>
                </a:cxn>
              </a:cxnLst>
              <a:rect l="0" t="0" r="r" b="b"/>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cmpd="sng">
              <a:solidFill>
                <a:srgbClr val="400000"/>
              </a:solidFill>
              <a:prstDash val="solid"/>
              <a:round/>
              <a:headEnd type="none" w="med" len="med"/>
              <a:tailEnd type="none" w="med" len="med"/>
            </a:ln>
            <a:effectLst/>
          </p:spPr>
          <p:txBody>
            <a:bodyPr/>
            <a:lstStyle/>
            <a:p>
              <a:endParaRPr lang="zh-CN" altLang="en-US"/>
            </a:p>
          </p:txBody>
        </p:sp>
        <p:sp>
          <p:nvSpPr>
            <p:cNvPr id="9" name="Freeform 17"/>
            <p:cNvSpPr>
              <a:spLocks/>
            </p:cNvSpPr>
            <p:nvPr/>
          </p:nvSpPr>
          <p:spPr bwMode="auto">
            <a:xfrm>
              <a:off x="2695" y="2203"/>
              <a:ext cx="272" cy="118"/>
            </a:xfrm>
            <a:custGeom>
              <a:avLst/>
              <a:gdLst/>
              <a:ahLst/>
              <a:cxnLst>
                <a:cxn ang="0">
                  <a:pos x="11" y="11"/>
                </a:cxn>
                <a:cxn ang="0">
                  <a:pos x="0" y="46"/>
                </a:cxn>
                <a:cxn ang="0">
                  <a:pos x="8" y="80"/>
                </a:cxn>
                <a:cxn ang="0">
                  <a:pos x="55" y="101"/>
                </a:cxn>
                <a:cxn ang="0">
                  <a:pos x="90" y="111"/>
                </a:cxn>
                <a:cxn ang="0">
                  <a:pos x="104" y="116"/>
                </a:cxn>
                <a:cxn ang="0">
                  <a:pos x="116" y="117"/>
                </a:cxn>
                <a:cxn ang="0">
                  <a:pos x="164" y="107"/>
                </a:cxn>
                <a:cxn ang="0">
                  <a:pos x="212" y="90"/>
                </a:cxn>
                <a:cxn ang="0">
                  <a:pos x="245" y="78"/>
                </a:cxn>
                <a:cxn ang="0">
                  <a:pos x="262" y="72"/>
                </a:cxn>
                <a:cxn ang="0">
                  <a:pos x="271" y="61"/>
                </a:cxn>
                <a:cxn ang="0">
                  <a:pos x="267" y="52"/>
                </a:cxn>
                <a:cxn ang="0">
                  <a:pos x="255" y="38"/>
                </a:cxn>
                <a:cxn ang="0">
                  <a:pos x="229" y="20"/>
                </a:cxn>
                <a:cxn ang="0">
                  <a:pos x="212" y="13"/>
                </a:cxn>
                <a:cxn ang="0">
                  <a:pos x="203" y="11"/>
                </a:cxn>
                <a:cxn ang="0">
                  <a:pos x="193" y="11"/>
                </a:cxn>
                <a:cxn ang="0">
                  <a:pos x="99" y="1"/>
                </a:cxn>
                <a:cxn ang="0">
                  <a:pos x="73" y="0"/>
                </a:cxn>
                <a:cxn ang="0">
                  <a:pos x="61" y="0"/>
                </a:cxn>
                <a:cxn ang="0">
                  <a:pos x="49" y="0"/>
                </a:cxn>
                <a:cxn ang="0">
                  <a:pos x="11" y="11"/>
                </a:cxn>
              </a:cxnLst>
              <a:rect l="0" t="0" r="r" b="b"/>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cmpd="sng">
              <a:solidFill>
                <a:srgbClr val="400000"/>
              </a:solidFill>
              <a:prstDash val="solid"/>
              <a:round/>
              <a:headEnd type="none" w="med" len="med"/>
              <a:tailEnd type="none" w="med" len="med"/>
            </a:ln>
            <a:effectLst/>
          </p:spPr>
          <p:txBody>
            <a:bodyPr/>
            <a:lstStyle/>
            <a:p>
              <a:endParaRPr lang="zh-CN" altLang="en-US"/>
            </a:p>
          </p:txBody>
        </p:sp>
        <p:sp>
          <p:nvSpPr>
            <p:cNvPr id="10" name="Freeform 18"/>
            <p:cNvSpPr>
              <a:spLocks/>
            </p:cNvSpPr>
            <p:nvPr/>
          </p:nvSpPr>
          <p:spPr bwMode="auto">
            <a:xfrm>
              <a:off x="2650" y="2117"/>
              <a:ext cx="278" cy="136"/>
            </a:xfrm>
            <a:custGeom>
              <a:avLst/>
              <a:gdLst/>
              <a:ahLst/>
              <a:cxnLst>
                <a:cxn ang="0">
                  <a:pos x="16" y="1"/>
                </a:cxn>
                <a:cxn ang="0">
                  <a:pos x="0" y="21"/>
                </a:cxn>
                <a:cxn ang="0">
                  <a:pos x="4" y="53"/>
                </a:cxn>
                <a:cxn ang="0">
                  <a:pos x="49" y="96"/>
                </a:cxn>
                <a:cxn ang="0">
                  <a:pos x="84" y="122"/>
                </a:cxn>
                <a:cxn ang="0">
                  <a:pos x="111" y="135"/>
                </a:cxn>
                <a:cxn ang="0">
                  <a:pos x="122" y="135"/>
                </a:cxn>
                <a:cxn ang="0">
                  <a:pos x="134" y="135"/>
                </a:cxn>
                <a:cxn ang="0">
                  <a:pos x="162" y="128"/>
                </a:cxn>
                <a:cxn ang="0">
                  <a:pos x="213" y="113"/>
                </a:cxn>
                <a:cxn ang="0">
                  <a:pos x="248" y="102"/>
                </a:cxn>
                <a:cxn ang="0">
                  <a:pos x="277" y="84"/>
                </a:cxn>
                <a:cxn ang="0">
                  <a:pos x="274" y="75"/>
                </a:cxn>
                <a:cxn ang="0">
                  <a:pos x="265" y="63"/>
                </a:cxn>
                <a:cxn ang="0">
                  <a:pos x="243" y="44"/>
                </a:cxn>
                <a:cxn ang="0">
                  <a:pos x="222" y="36"/>
                </a:cxn>
                <a:cxn ang="0">
                  <a:pos x="196" y="32"/>
                </a:cxn>
                <a:cxn ang="0">
                  <a:pos x="184" y="32"/>
                </a:cxn>
                <a:cxn ang="0">
                  <a:pos x="171" y="33"/>
                </a:cxn>
                <a:cxn ang="0">
                  <a:pos x="148" y="39"/>
                </a:cxn>
                <a:cxn ang="0">
                  <a:pos x="131" y="37"/>
                </a:cxn>
                <a:cxn ang="0">
                  <a:pos x="73" y="14"/>
                </a:cxn>
                <a:cxn ang="0">
                  <a:pos x="43" y="2"/>
                </a:cxn>
                <a:cxn ang="0">
                  <a:pos x="29" y="0"/>
                </a:cxn>
                <a:cxn ang="0">
                  <a:pos x="16" y="1"/>
                </a:cxn>
              </a:cxnLst>
              <a:rect l="0" t="0" r="r" b="b"/>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cmpd="sng">
              <a:solidFill>
                <a:srgbClr val="400000"/>
              </a:solidFill>
              <a:prstDash val="solid"/>
              <a:round/>
              <a:headEnd type="none" w="med" len="med"/>
              <a:tailEnd type="none" w="med" len="med"/>
            </a:ln>
            <a:effectLst/>
          </p:spPr>
          <p:txBody>
            <a:bodyPr/>
            <a:lstStyle/>
            <a:p>
              <a:endParaRPr lang="zh-CN" altLang="en-US"/>
            </a:p>
          </p:txBody>
        </p:sp>
        <p:sp>
          <p:nvSpPr>
            <p:cNvPr id="11" name="Freeform 19"/>
            <p:cNvSpPr>
              <a:spLocks/>
            </p:cNvSpPr>
            <p:nvPr/>
          </p:nvSpPr>
          <p:spPr bwMode="auto">
            <a:xfrm>
              <a:off x="2623" y="2010"/>
              <a:ext cx="169" cy="167"/>
            </a:xfrm>
            <a:custGeom>
              <a:avLst/>
              <a:gdLst/>
              <a:ahLst/>
              <a:cxnLst>
                <a:cxn ang="0">
                  <a:pos x="144" y="81"/>
                </a:cxn>
                <a:cxn ang="0">
                  <a:pos x="156" y="96"/>
                </a:cxn>
                <a:cxn ang="0">
                  <a:pos x="168" y="118"/>
                </a:cxn>
                <a:cxn ang="0">
                  <a:pos x="166" y="131"/>
                </a:cxn>
                <a:cxn ang="0">
                  <a:pos x="160" y="143"/>
                </a:cxn>
                <a:cxn ang="0">
                  <a:pos x="148" y="156"/>
                </a:cxn>
                <a:cxn ang="0">
                  <a:pos x="139" y="166"/>
                </a:cxn>
                <a:cxn ang="0">
                  <a:pos x="88" y="144"/>
                </a:cxn>
                <a:cxn ang="0">
                  <a:pos x="41" y="104"/>
                </a:cxn>
                <a:cxn ang="0">
                  <a:pos x="15" y="81"/>
                </a:cxn>
                <a:cxn ang="0">
                  <a:pos x="2" y="66"/>
                </a:cxn>
                <a:cxn ang="0">
                  <a:pos x="0" y="54"/>
                </a:cxn>
                <a:cxn ang="0">
                  <a:pos x="7" y="26"/>
                </a:cxn>
                <a:cxn ang="0">
                  <a:pos x="20" y="0"/>
                </a:cxn>
                <a:cxn ang="0">
                  <a:pos x="26" y="0"/>
                </a:cxn>
                <a:cxn ang="0">
                  <a:pos x="34" y="0"/>
                </a:cxn>
                <a:cxn ang="0">
                  <a:pos x="50" y="5"/>
                </a:cxn>
                <a:cxn ang="0">
                  <a:pos x="85" y="27"/>
                </a:cxn>
                <a:cxn ang="0">
                  <a:pos x="144" y="81"/>
                </a:cxn>
              </a:cxnLst>
              <a:rect l="0" t="0" r="r" b="b"/>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cmpd="sng">
              <a:solidFill>
                <a:srgbClr val="400000"/>
              </a:solidFill>
              <a:prstDash val="solid"/>
              <a:round/>
              <a:headEnd type="none" w="med" len="med"/>
              <a:tailEnd type="none" w="med" len="med"/>
            </a:ln>
            <a:effectLst/>
          </p:spPr>
          <p:txBody>
            <a:bodyPr/>
            <a:lstStyle/>
            <a:p>
              <a:endParaRPr lang="zh-CN" altLang="en-US"/>
            </a:p>
          </p:txBody>
        </p:sp>
        <p:sp>
          <p:nvSpPr>
            <p:cNvPr id="12" name="Freeform 20"/>
            <p:cNvSpPr>
              <a:spLocks/>
            </p:cNvSpPr>
            <p:nvPr/>
          </p:nvSpPr>
          <p:spPr bwMode="auto">
            <a:xfrm>
              <a:off x="2065" y="1536"/>
              <a:ext cx="646" cy="516"/>
            </a:xfrm>
            <a:custGeom>
              <a:avLst/>
              <a:gdLst/>
              <a:ahLst/>
              <a:cxnLst>
                <a:cxn ang="0">
                  <a:pos x="618" y="449"/>
                </a:cxn>
                <a:cxn ang="0">
                  <a:pos x="12" y="0"/>
                </a:cxn>
                <a:cxn ang="0">
                  <a:pos x="0" y="2"/>
                </a:cxn>
                <a:cxn ang="0">
                  <a:pos x="3" y="15"/>
                </a:cxn>
                <a:cxn ang="0">
                  <a:pos x="641" y="515"/>
                </a:cxn>
                <a:cxn ang="0">
                  <a:pos x="645" y="477"/>
                </a:cxn>
                <a:cxn ang="0">
                  <a:pos x="618" y="449"/>
                </a:cxn>
              </a:cxnLst>
              <a:rect l="0" t="0" r="r" b="b"/>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cmpd="sng">
              <a:solidFill>
                <a:srgbClr val="5F5F5F"/>
              </a:solidFill>
              <a:prstDash val="solid"/>
              <a:round/>
              <a:headEnd type="none" w="med" len="med"/>
              <a:tailEnd type="none" w="med" len="med"/>
            </a:ln>
            <a:effectLst/>
          </p:spPr>
          <p:txBody>
            <a:bodyPr/>
            <a:lstStyle/>
            <a:p>
              <a:endParaRPr lang="zh-CN" altLang="en-US"/>
            </a:p>
          </p:txBody>
        </p:sp>
        <p:sp>
          <p:nvSpPr>
            <p:cNvPr id="13" name="Freeform 21"/>
            <p:cNvSpPr>
              <a:spLocks/>
            </p:cNvSpPr>
            <p:nvPr/>
          </p:nvSpPr>
          <p:spPr bwMode="auto">
            <a:xfrm>
              <a:off x="2673" y="1986"/>
              <a:ext cx="417" cy="336"/>
            </a:xfrm>
            <a:custGeom>
              <a:avLst/>
              <a:gdLst/>
              <a:ahLst/>
              <a:cxnLst>
                <a:cxn ang="0">
                  <a:pos x="2" y="0"/>
                </a:cxn>
                <a:cxn ang="0">
                  <a:pos x="0" y="2"/>
                </a:cxn>
                <a:cxn ang="0">
                  <a:pos x="0" y="14"/>
                </a:cxn>
                <a:cxn ang="0">
                  <a:pos x="1" y="33"/>
                </a:cxn>
                <a:cxn ang="0">
                  <a:pos x="8" y="52"/>
                </a:cxn>
                <a:cxn ang="0">
                  <a:pos x="18" y="67"/>
                </a:cxn>
                <a:cxn ang="0">
                  <a:pos x="37" y="84"/>
                </a:cxn>
                <a:cxn ang="0">
                  <a:pos x="83" y="108"/>
                </a:cxn>
                <a:cxn ang="0">
                  <a:pos x="90" y="109"/>
                </a:cxn>
                <a:cxn ang="0">
                  <a:pos x="96" y="109"/>
                </a:cxn>
                <a:cxn ang="0">
                  <a:pos x="108" y="117"/>
                </a:cxn>
                <a:cxn ang="0">
                  <a:pos x="123" y="123"/>
                </a:cxn>
                <a:cxn ang="0">
                  <a:pos x="146" y="128"/>
                </a:cxn>
                <a:cxn ang="0">
                  <a:pos x="188" y="132"/>
                </a:cxn>
                <a:cxn ang="0">
                  <a:pos x="195" y="133"/>
                </a:cxn>
                <a:cxn ang="0">
                  <a:pos x="195" y="138"/>
                </a:cxn>
                <a:cxn ang="0">
                  <a:pos x="194" y="144"/>
                </a:cxn>
                <a:cxn ang="0">
                  <a:pos x="199" y="152"/>
                </a:cxn>
                <a:cxn ang="0">
                  <a:pos x="236" y="185"/>
                </a:cxn>
                <a:cxn ang="0">
                  <a:pos x="267" y="226"/>
                </a:cxn>
                <a:cxn ang="0">
                  <a:pos x="289" y="264"/>
                </a:cxn>
                <a:cxn ang="0">
                  <a:pos x="316" y="297"/>
                </a:cxn>
                <a:cxn ang="0">
                  <a:pos x="360" y="321"/>
                </a:cxn>
                <a:cxn ang="0">
                  <a:pos x="410" y="335"/>
                </a:cxn>
                <a:cxn ang="0">
                  <a:pos x="416" y="329"/>
                </a:cxn>
                <a:cxn ang="0">
                  <a:pos x="411" y="307"/>
                </a:cxn>
                <a:cxn ang="0">
                  <a:pos x="393" y="273"/>
                </a:cxn>
                <a:cxn ang="0">
                  <a:pos x="357" y="227"/>
                </a:cxn>
                <a:cxn ang="0">
                  <a:pos x="302" y="175"/>
                </a:cxn>
                <a:cxn ang="0">
                  <a:pos x="227" y="117"/>
                </a:cxn>
                <a:cxn ang="0">
                  <a:pos x="128" y="59"/>
                </a:cxn>
                <a:cxn ang="0">
                  <a:pos x="2" y="0"/>
                </a:cxn>
              </a:cxnLst>
              <a:rect l="0" t="0" r="r" b="b"/>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cmpd="sng">
              <a:noFill/>
              <a:prstDash val="solid"/>
              <a:round/>
              <a:headEnd type="none" w="med" len="med"/>
              <a:tailEnd type="none" w="med" len="med"/>
            </a:ln>
            <a:effectLst/>
          </p:spPr>
          <p:txBody>
            <a:bodyPr/>
            <a:lstStyle/>
            <a:p>
              <a:endParaRPr lang="zh-CN" altLang="en-US"/>
            </a:p>
          </p:txBody>
        </p:sp>
        <p:sp>
          <p:nvSpPr>
            <p:cNvPr id="14" name="Freeform 22"/>
            <p:cNvSpPr>
              <a:spLocks/>
            </p:cNvSpPr>
            <p:nvPr/>
          </p:nvSpPr>
          <p:spPr bwMode="auto">
            <a:xfrm>
              <a:off x="2679" y="1986"/>
              <a:ext cx="508" cy="338"/>
            </a:xfrm>
            <a:custGeom>
              <a:avLst/>
              <a:gdLst/>
              <a:ahLst/>
              <a:cxnLst>
                <a:cxn ang="0">
                  <a:pos x="322" y="33"/>
                </a:cxn>
                <a:cxn ang="0">
                  <a:pos x="257" y="22"/>
                </a:cxn>
                <a:cxn ang="0">
                  <a:pos x="237" y="20"/>
                </a:cxn>
                <a:cxn ang="0">
                  <a:pos x="227" y="20"/>
                </a:cxn>
                <a:cxn ang="0">
                  <a:pos x="216" y="22"/>
                </a:cxn>
                <a:cxn ang="0">
                  <a:pos x="193" y="26"/>
                </a:cxn>
                <a:cxn ang="0">
                  <a:pos x="184" y="27"/>
                </a:cxn>
                <a:cxn ang="0">
                  <a:pos x="174" y="28"/>
                </a:cxn>
                <a:cxn ang="0">
                  <a:pos x="70" y="15"/>
                </a:cxn>
                <a:cxn ang="0">
                  <a:pos x="4" y="0"/>
                </a:cxn>
                <a:cxn ang="0">
                  <a:pos x="1" y="2"/>
                </a:cxn>
                <a:cxn ang="0">
                  <a:pos x="1" y="14"/>
                </a:cxn>
                <a:cxn ang="0">
                  <a:pos x="0" y="30"/>
                </a:cxn>
                <a:cxn ang="0">
                  <a:pos x="2" y="47"/>
                </a:cxn>
                <a:cxn ang="0">
                  <a:pos x="14" y="62"/>
                </a:cxn>
                <a:cxn ang="0">
                  <a:pos x="38" y="79"/>
                </a:cxn>
                <a:cxn ang="0">
                  <a:pos x="93" y="103"/>
                </a:cxn>
                <a:cxn ang="0">
                  <a:pos x="170" y="122"/>
                </a:cxn>
                <a:cxn ang="0">
                  <a:pos x="185" y="118"/>
                </a:cxn>
                <a:cxn ang="0">
                  <a:pos x="200" y="112"/>
                </a:cxn>
                <a:cxn ang="0">
                  <a:pos x="205" y="126"/>
                </a:cxn>
                <a:cxn ang="0">
                  <a:pos x="209" y="143"/>
                </a:cxn>
                <a:cxn ang="0">
                  <a:pos x="248" y="181"/>
                </a:cxn>
                <a:cxn ang="0">
                  <a:pos x="281" y="228"/>
                </a:cxn>
                <a:cxn ang="0">
                  <a:pos x="298" y="261"/>
                </a:cxn>
                <a:cxn ang="0">
                  <a:pos x="322" y="289"/>
                </a:cxn>
                <a:cxn ang="0">
                  <a:pos x="371" y="317"/>
                </a:cxn>
                <a:cxn ang="0">
                  <a:pos x="424" y="335"/>
                </a:cxn>
                <a:cxn ang="0">
                  <a:pos x="449" y="337"/>
                </a:cxn>
                <a:cxn ang="0">
                  <a:pos x="474" y="333"/>
                </a:cxn>
                <a:cxn ang="0">
                  <a:pos x="501" y="325"/>
                </a:cxn>
                <a:cxn ang="0">
                  <a:pos x="505" y="311"/>
                </a:cxn>
                <a:cxn ang="0">
                  <a:pos x="506" y="304"/>
                </a:cxn>
                <a:cxn ang="0">
                  <a:pos x="507" y="295"/>
                </a:cxn>
                <a:cxn ang="0">
                  <a:pos x="498" y="258"/>
                </a:cxn>
                <a:cxn ang="0">
                  <a:pos x="479" y="216"/>
                </a:cxn>
                <a:cxn ang="0">
                  <a:pos x="451" y="172"/>
                </a:cxn>
                <a:cxn ang="0">
                  <a:pos x="385" y="90"/>
                </a:cxn>
                <a:cxn ang="0">
                  <a:pos x="322" y="33"/>
                </a:cxn>
              </a:cxnLst>
              <a:rect l="0" t="0" r="r" b="b"/>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cmpd="sng">
              <a:noFill/>
              <a:prstDash val="solid"/>
              <a:round/>
              <a:headEnd type="none" w="med" len="med"/>
              <a:tailEnd type="none" w="med" len="med"/>
            </a:ln>
            <a:effectLst/>
          </p:spPr>
          <p:txBody>
            <a:bodyPr/>
            <a:lstStyle/>
            <a:p>
              <a:endParaRPr lang="zh-CN" altLang="en-US"/>
            </a:p>
          </p:txBody>
        </p:sp>
        <p:sp>
          <p:nvSpPr>
            <p:cNvPr id="15" name="Freeform 23"/>
            <p:cNvSpPr>
              <a:spLocks/>
            </p:cNvSpPr>
            <p:nvPr/>
          </p:nvSpPr>
          <p:spPr bwMode="auto">
            <a:xfrm>
              <a:off x="2694" y="2008"/>
              <a:ext cx="574" cy="291"/>
            </a:xfrm>
            <a:custGeom>
              <a:avLst/>
              <a:gdLst/>
              <a:ahLst/>
              <a:cxnLst>
                <a:cxn ang="0">
                  <a:pos x="460" y="131"/>
                </a:cxn>
                <a:cxn ang="0">
                  <a:pos x="498" y="159"/>
                </a:cxn>
                <a:cxn ang="0">
                  <a:pos x="511" y="168"/>
                </a:cxn>
                <a:cxn ang="0">
                  <a:pos x="537" y="178"/>
                </a:cxn>
                <a:cxn ang="0">
                  <a:pos x="561" y="187"/>
                </a:cxn>
                <a:cxn ang="0">
                  <a:pos x="573" y="199"/>
                </a:cxn>
                <a:cxn ang="0">
                  <a:pos x="561" y="215"/>
                </a:cxn>
                <a:cxn ang="0">
                  <a:pos x="532" y="243"/>
                </a:cxn>
                <a:cxn ang="0">
                  <a:pos x="486" y="285"/>
                </a:cxn>
                <a:cxn ang="0">
                  <a:pos x="467" y="290"/>
                </a:cxn>
                <a:cxn ang="0">
                  <a:pos x="439" y="286"/>
                </a:cxn>
                <a:cxn ang="0">
                  <a:pos x="388" y="271"/>
                </a:cxn>
                <a:cxn ang="0">
                  <a:pos x="349" y="258"/>
                </a:cxn>
                <a:cxn ang="0">
                  <a:pos x="316" y="236"/>
                </a:cxn>
                <a:cxn ang="0">
                  <a:pos x="298" y="207"/>
                </a:cxn>
                <a:cxn ang="0">
                  <a:pos x="278" y="179"/>
                </a:cxn>
                <a:cxn ang="0">
                  <a:pos x="232" y="132"/>
                </a:cxn>
                <a:cxn ang="0">
                  <a:pos x="210" y="93"/>
                </a:cxn>
                <a:cxn ang="0">
                  <a:pos x="208" y="75"/>
                </a:cxn>
                <a:cxn ang="0">
                  <a:pos x="207" y="65"/>
                </a:cxn>
                <a:cxn ang="0">
                  <a:pos x="204" y="60"/>
                </a:cxn>
                <a:cxn ang="0">
                  <a:pos x="187" y="70"/>
                </a:cxn>
                <a:cxn ang="0">
                  <a:pos x="171" y="82"/>
                </a:cxn>
                <a:cxn ang="0">
                  <a:pos x="163" y="84"/>
                </a:cxn>
                <a:cxn ang="0">
                  <a:pos x="154" y="82"/>
                </a:cxn>
                <a:cxn ang="0">
                  <a:pos x="136" y="78"/>
                </a:cxn>
                <a:cxn ang="0">
                  <a:pos x="78" y="65"/>
                </a:cxn>
                <a:cxn ang="0">
                  <a:pos x="17" y="36"/>
                </a:cxn>
                <a:cxn ang="0">
                  <a:pos x="5" y="22"/>
                </a:cxn>
                <a:cxn ang="0">
                  <a:pos x="0" y="5"/>
                </a:cxn>
                <a:cxn ang="0">
                  <a:pos x="19" y="0"/>
                </a:cxn>
                <a:cxn ang="0">
                  <a:pos x="32" y="2"/>
                </a:cxn>
                <a:cxn ang="0">
                  <a:pos x="49" y="9"/>
                </a:cxn>
                <a:cxn ang="0">
                  <a:pos x="79" y="23"/>
                </a:cxn>
                <a:cxn ang="0">
                  <a:pos x="136" y="33"/>
                </a:cxn>
                <a:cxn ang="0">
                  <a:pos x="150" y="32"/>
                </a:cxn>
                <a:cxn ang="0">
                  <a:pos x="167" y="28"/>
                </a:cxn>
                <a:cxn ang="0">
                  <a:pos x="207" y="14"/>
                </a:cxn>
                <a:cxn ang="0">
                  <a:pos x="245" y="4"/>
                </a:cxn>
                <a:cxn ang="0">
                  <a:pos x="262" y="1"/>
                </a:cxn>
                <a:cxn ang="0">
                  <a:pos x="269" y="1"/>
                </a:cxn>
                <a:cxn ang="0">
                  <a:pos x="277" y="2"/>
                </a:cxn>
                <a:cxn ang="0">
                  <a:pos x="319" y="20"/>
                </a:cxn>
                <a:cxn ang="0">
                  <a:pos x="369" y="49"/>
                </a:cxn>
                <a:cxn ang="0">
                  <a:pos x="428" y="88"/>
                </a:cxn>
                <a:cxn ang="0">
                  <a:pos x="460" y="131"/>
                </a:cxn>
              </a:cxnLst>
              <a:rect l="0" t="0" r="r" b="b"/>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cmpd="sng">
              <a:noFill/>
              <a:prstDash val="solid"/>
              <a:round/>
              <a:headEnd type="none" w="med" len="med"/>
              <a:tailEnd type="none" w="med" len="med"/>
            </a:ln>
            <a:effectLst/>
          </p:spPr>
          <p:txBody>
            <a:bodyPr/>
            <a:lstStyle/>
            <a:p>
              <a:endParaRPr lang="zh-CN" altLang="en-US"/>
            </a:p>
          </p:txBody>
        </p:sp>
        <p:sp>
          <p:nvSpPr>
            <p:cNvPr id="16" name="Freeform 24"/>
            <p:cNvSpPr>
              <a:spLocks/>
            </p:cNvSpPr>
            <p:nvPr/>
          </p:nvSpPr>
          <p:spPr bwMode="auto">
            <a:xfrm>
              <a:off x="2749" y="2010"/>
              <a:ext cx="397" cy="216"/>
            </a:xfrm>
            <a:custGeom>
              <a:avLst/>
              <a:gdLst/>
              <a:ahLst/>
              <a:cxnLst>
                <a:cxn ang="0">
                  <a:pos x="155" y="1"/>
                </a:cxn>
                <a:cxn ang="0">
                  <a:pos x="114" y="9"/>
                </a:cxn>
                <a:cxn ang="0">
                  <a:pos x="98" y="9"/>
                </a:cxn>
                <a:cxn ang="0">
                  <a:pos x="90" y="9"/>
                </a:cxn>
                <a:cxn ang="0">
                  <a:pos x="82" y="10"/>
                </a:cxn>
                <a:cxn ang="0">
                  <a:pos x="66" y="10"/>
                </a:cxn>
                <a:cxn ang="0">
                  <a:pos x="58" y="10"/>
                </a:cxn>
                <a:cxn ang="0">
                  <a:pos x="49" y="9"/>
                </a:cxn>
                <a:cxn ang="0">
                  <a:pos x="28" y="5"/>
                </a:cxn>
                <a:cxn ang="0">
                  <a:pos x="18" y="4"/>
                </a:cxn>
                <a:cxn ang="0">
                  <a:pos x="6" y="3"/>
                </a:cxn>
                <a:cxn ang="0">
                  <a:pos x="0" y="8"/>
                </a:cxn>
                <a:cxn ang="0">
                  <a:pos x="0" y="20"/>
                </a:cxn>
                <a:cxn ang="0">
                  <a:pos x="10" y="37"/>
                </a:cxn>
                <a:cxn ang="0">
                  <a:pos x="31" y="49"/>
                </a:cxn>
                <a:cxn ang="0">
                  <a:pos x="107" y="58"/>
                </a:cxn>
                <a:cxn ang="0">
                  <a:pos x="117" y="55"/>
                </a:cxn>
                <a:cxn ang="0">
                  <a:pos x="132" y="46"/>
                </a:cxn>
                <a:cxn ang="0">
                  <a:pos x="157" y="34"/>
                </a:cxn>
                <a:cxn ang="0">
                  <a:pos x="166" y="46"/>
                </a:cxn>
                <a:cxn ang="0">
                  <a:pos x="170" y="62"/>
                </a:cxn>
                <a:cxn ang="0">
                  <a:pos x="184" y="92"/>
                </a:cxn>
                <a:cxn ang="0">
                  <a:pos x="260" y="176"/>
                </a:cxn>
                <a:cxn ang="0">
                  <a:pos x="296" y="200"/>
                </a:cxn>
                <a:cxn ang="0">
                  <a:pos x="336" y="215"/>
                </a:cxn>
                <a:cxn ang="0">
                  <a:pos x="349" y="214"/>
                </a:cxn>
                <a:cxn ang="0">
                  <a:pos x="366" y="210"/>
                </a:cxn>
                <a:cxn ang="0">
                  <a:pos x="392" y="196"/>
                </a:cxn>
                <a:cxn ang="0">
                  <a:pos x="396" y="185"/>
                </a:cxn>
                <a:cxn ang="0">
                  <a:pos x="396" y="177"/>
                </a:cxn>
                <a:cxn ang="0">
                  <a:pos x="395" y="169"/>
                </a:cxn>
                <a:cxn ang="0">
                  <a:pos x="384" y="142"/>
                </a:cxn>
                <a:cxn ang="0">
                  <a:pos x="372" y="117"/>
                </a:cxn>
                <a:cxn ang="0">
                  <a:pos x="355" y="93"/>
                </a:cxn>
                <a:cxn ang="0">
                  <a:pos x="267" y="39"/>
                </a:cxn>
                <a:cxn ang="0">
                  <a:pos x="219" y="14"/>
                </a:cxn>
                <a:cxn ang="0">
                  <a:pos x="178" y="0"/>
                </a:cxn>
                <a:cxn ang="0">
                  <a:pos x="155" y="1"/>
                </a:cxn>
              </a:cxnLst>
              <a:rect l="0" t="0" r="r" b="b"/>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cmpd="sng">
              <a:noFill/>
              <a:prstDash val="solid"/>
              <a:round/>
              <a:headEnd type="none" w="med" len="med"/>
              <a:tailEnd type="none" w="med" len="med"/>
            </a:ln>
            <a:effectLst/>
          </p:spPr>
          <p:txBody>
            <a:bodyPr/>
            <a:lstStyle/>
            <a:p>
              <a:endParaRPr lang="zh-CN" altLang="en-US"/>
            </a:p>
          </p:txBody>
        </p:sp>
        <p:sp>
          <p:nvSpPr>
            <p:cNvPr id="17" name="Freeform 25"/>
            <p:cNvSpPr>
              <a:spLocks/>
            </p:cNvSpPr>
            <p:nvPr/>
          </p:nvSpPr>
          <p:spPr bwMode="auto">
            <a:xfrm>
              <a:off x="2678" y="1981"/>
              <a:ext cx="80" cy="44"/>
            </a:xfrm>
            <a:custGeom>
              <a:avLst/>
              <a:gdLst/>
              <a:ahLst/>
              <a:cxnLst>
                <a:cxn ang="0">
                  <a:pos x="61" y="16"/>
                </a:cxn>
                <a:cxn ang="0">
                  <a:pos x="43" y="8"/>
                </a:cxn>
                <a:cxn ang="0">
                  <a:pos x="30" y="3"/>
                </a:cxn>
                <a:cxn ang="0">
                  <a:pos x="16" y="0"/>
                </a:cxn>
                <a:cxn ang="0">
                  <a:pos x="0" y="6"/>
                </a:cxn>
                <a:cxn ang="0">
                  <a:pos x="11" y="27"/>
                </a:cxn>
                <a:cxn ang="0">
                  <a:pos x="40" y="43"/>
                </a:cxn>
                <a:cxn ang="0">
                  <a:pos x="46" y="43"/>
                </a:cxn>
                <a:cxn ang="0">
                  <a:pos x="57" y="43"/>
                </a:cxn>
                <a:cxn ang="0">
                  <a:pos x="73" y="38"/>
                </a:cxn>
                <a:cxn ang="0">
                  <a:pos x="79" y="25"/>
                </a:cxn>
                <a:cxn ang="0">
                  <a:pos x="60" y="18"/>
                </a:cxn>
                <a:cxn ang="0">
                  <a:pos x="61" y="16"/>
                </a:cxn>
              </a:cxnLst>
              <a:rect l="0" t="0" r="r" b="b"/>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cmpd="sng">
              <a:noFill/>
              <a:prstDash val="solid"/>
              <a:round/>
              <a:headEnd type="none" w="med" len="med"/>
              <a:tailEnd type="none" w="med" len="med"/>
            </a:ln>
            <a:effectLst/>
          </p:spPr>
          <p:txBody>
            <a:bodyPr/>
            <a:lstStyle/>
            <a:p>
              <a:endParaRPr lang="zh-CN" altLang="en-US"/>
            </a:p>
          </p:txBody>
        </p:sp>
        <p:sp>
          <p:nvSpPr>
            <p:cNvPr id="18" name="Freeform 26"/>
            <p:cNvSpPr>
              <a:spLocks/>
            </p:cNvSpPr>
            <p:nvPr/>
          </p:nvSpPr>
          <p:spPr bwMode="auto">
            <a:xfrm>
              <a:off x="3196" y="2199"/>
              <a:ext cx="249" cy="105"/>
            </a:xfrm>
            <a:custGeom>
              <a:avLst/>
              <a:gdLst/>
              <a:ahLst/>
              <a:cxnLst>
                <a:cxn ang="0">
                  <a:pos x="204" y="2"/>
                </a:cxn>
                <a:cxn ang="0">
                  <a:pos x="97" y="8"/>
                </a:cxn>
                <a:cxn ang="0">
                  <a:pos x="78" y="8"/>
                </a:cxn>
                <a:cxn ang="0">
                  <a:pos x="50" y="5"/>
                </a:cxn>
                <a:cxn ang="0">
                  <a:pos x="24" y="2"/>
                </a:cxn>
                <a:cxn ang="0">
                  <a:pos x="14" y="2"/>
                </a:cxn>
                <a:cxn ang="0">
                  <a:pos x="8" y="5"/>
                </a:cxn>
                <a:cxn ang="0">
                  <a:pos x="0" y="50"/>
                </a:cxn>
                <a:cxn ang="0">
                  <a:pos x="0" y="79"/>
                </a:cxn>
                <a:cxn ang="0">
                  <a:pos x="8" y="95"/>
                </a:cxn>
                <a:cxn ang="0">
                  <a:pos x="40" y="104"/>
                </a:cxn>
                <a:cxn ang="0">
                  <a:pos x="64" y="103"/>
                </a:cxn>
                <a:cxn ang="0">
                  <a:pos x="90" y="100"/>
                </a:cxn>
                <a:cxn ang="0">
                  <a:pos x="141" y="92"/>
                </a:cxn>
                <a:cxn ang="0">
                  <a:pos x="164" y="89"/>
                </a:cxn>
                <a:cxn ang="0">
                  <a:pos x="173" y="89"/>
                </a:cxn>
                <a:cxn ang="0">
                  <a:pos x="182" y="88"/>
                </a:cxn>
                <a:cxn ang="0">
                  <a:pos x="246" y="92"/>
                </a:cxn>
                <a:cxn ang="0">
                  <a:pos x="248" y="0"/>
                </a:cxn>
                <a:cxn ang="0">
                  <a:pos x="236" y="0"/>
                </a:cxn>
                <a:cxn ang="0">
                  <a:pos x="229" y="0"/>
                </a:cxn>
                <a:cxn ang="0">
                  <a:pos x="221" y="0"/>
                </a:cxn>
                <a:cxn ang="0">
                  <a:pos x="204" y="2"/>
                </a:cxn>
              </a:cxnLst>
              <a:rect l="0" t="0" r="r" b="b"/>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cmpd="sng">
              <a:noFill/>
              <a:prstDash val="solid"/>
              <a:round/>
              <a:headEnd type="none" w="med" len="med"/>
              <a:tailEnd type="none" w="med" len="med"/>
            </a:ln>
            <a:effectLst/>
          </p:spPr>
          <p:txBody>
            <a:bodyPr/>
            <a:lstStyle/>
            <a:p>
              <a:endParaRPr lang="zh-CN" altLang="en-US"/>
            </a:p>
          </p:txBody>
        </p:sp>
        <p:sp>
          <p:nvSpPr>
            <p:cNvPr id="19" name="Freeform 27"/>
            <p:cNvSpPr>
              <a:spLocks/>
            </p:cNvSpPr>
            <p:nvPr/>
          </p:nvSpPr>
          <p:spPr bwMode="auto">
            <a:xfrm>
              <a:off x="2646" y="2036"/>
              <a:ext cx="123" cy="110"/>
            </a:xfrm>
            <a:custGeom>
              <a:avLst/>
              <a:gdLst/>
              <a:ahLst/>
              <a:cxnLst>
                <a:cxn ang="0">
                  <a:pos x="109" y="65"/>
                </a:cxn>
                <a:cxn ang="0">
                  <a:pos x="122" y="90"/>
                </a:cxn>
                <a:cxn ang="0">
                  <a:pos x="112" y="109"/>
                </a:cxn>
                <a:cxn ang="0">
                  <a:pos x="101" y="106"/>
                </a:cxn>
                <a:cxn ang="0">
                  <a:pos x="86" y="96"/>
                </a:cxn>
                <a:cxn ang="0">
                  <a:pos x="60" y="76"/>
                </a:cxn>
                <a:cxn ang="0">
                  <a:pos x="5" y="33"/>
                </a:cxn>
                <a:cxn ang="0">
                  <a:pos x="0" y="17"/>
                </a:cxn>
                <a:cxn ang="0">
                  <a:pos x="0" y="8"/>
                </a:cxn>
                <a:cxn ang="0">
                  <a:pos x="0" y="0"/>
                </a:cxn>
                <a:cxn ang="0">
                  <a:pos x="9" y="0"/>
                </a:cxn>
                <a:cxn ang="0">
                  <a:pos x="24" y="6"/>
                </a:cxn>
                <a:cxn ang="0">
                  <a:pos x="36" y="17"/>
                </a:cxn>
                <a:cxn ang="0">
                  <a:pos x="48" y="32"/>
                </a:cxn>
                <a:cxn ang="0">
                  <a:pos x="90" y="58"/>
                </a:cxn>
                <a:cxn ang="0">
                  <a:pos x="107" y="65"/>
                </a:cxn>
                <a:cxn ang="0">
                  <a:pos x="109" y="65"/>
                </a:cxn>
              </a:cxnLst>
              <a:rect l="0" t="0" r="r" b="b"/>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cmpd="sng">
              <a:noFill/>
              <a:prstDash val="solid"/>
              <a:round/>
              <a:headEnd type="none" w="med" len="med"/>
              <a:tailEnd type="none" w="med" len="med"/>
            </a:ln>
            <a:effectLst/>
          </p:spPr>
          <p:txBody>
            <a:bodyPr/>
            <a:lstStyle/>
            <a:p>
              <a:endParaRPr lang="zh-CN" altLang="en-US"/>
            </a:p>
          </p:txBody>
        </p:sp>
        <p:sp>
          <p:nvSpPr>
            <p:cNvPr id="20" name="Freeform 28"/>
            <p:cNvSpPr>
              <a:spLocks/>
            </p:cNvSpPr>
            <p:nvPr/>
          </p:nvSpPr>
          <p:spPr bwMode="auto">
            <a:xfrm>
              <a:off x="2723" y="2127"/>
              <a:ext cx="50" cy="39"/>
            </a:xfrm>
            <a:custGeom>
              <a:avLst/>
              <a:gdLst/>
              <a:ahLst/>
              <a:cxnLst>
                <a:cxn ang="0">
                  <a:pos x="45" y="38"/>
                </a:cxn>
                <a:cxn ang="0">
                  <a:pos x="49" y="14"/>
                </a:cxn>
                <a:cxn ang="0">
                  <a:pos x="26" y="0"/>
                </a:cxn>
                <a:cxn ang="0">
                  <a:pos x="4" y="8"/>
                </a:cxn>
                <a:cxn ang="0">
                  <a:pos x="0" y="22"/>
                </a:cxn>
                <a:cxn ang="0">
                  <a:pos x="27" y="32"/>
                </a:cxn>
                <a:cxn ang="0">
                  <a:pos x="45" y="38"/>
                </a:cxn>
              </a:cxnLst>
              <a:rect l="0" t="0" r="r" b="b"/>
              <a:pathLst>
                <a:path w="50" h="39">
                  <a:moveTo>
                    <a:pt x="45" y="38"/>
                  </a:moveTo>
                  <a:lnTo>
                    <a:pt x="49" y="14"/>
                  </a:lnTo>
                  <a:lnTo>
                    <a:pt x="26" y="0"/>
                  </a:lnTo>
                  <a:lnTo>
                    <a:pt x="4" y="8"/>
                  </a:lnTo>
                  <a:lnTo>
                    <a:pt x="0" y="22"/>
                  </a:lnTo>
                  <a:lnTo>
                    <a:pt x="27" y="32"/>
                  </a:lnTo>
                  <a:lnTo>
                    <a:pt x="45" y="38"/>
                  </a:lnTo>
                </a:path>
              </a:pathLst>
            </a:custGeom>
            <a:solidFill>
              <a:srgbClr val="FFC0B6"/>
            </a:solidFill>
            <a:ln w="12700" cap="rnd" cmpd="sng">
              <a:noFill/>
              <a:prstDash val="solid"/>
              <a:round/>
              <a:headEnd type="none" w="med" len="med"/>
              <a:tailEnd type="none" w="med" len="med"/>
            </a:ln>
            <a:effectLst/>
          </p:spPr>
          <p:txBody>
            <a:bodyPr/>
            <a:lstStyle/>
            <a:p>
              <a:endParaRPr lang="zh-CN" altLang="en-US"/>
            </a:p>
          </p:txBody>
        </p:sp>
        <p:sp>
          <p:nvSpPr>
            <p:cNvPr id="21" name="Freeform 29"/>
            <p:cNvSpPr>
              <a:spLocks/>
            </p:cNvSpPr>
            <p:nvPr/>
          </p:nvSpPr>
          <p:spPr bwMode="auto">
            <a:xfrm>
              <a:off x="2662" y="2144"/>
              <a:ext cx="232" cy="91"/>
            </a:xfrm>
            <a:custGeom>
              <a:avLst/>
              <a:gdLst/>
              <a:ahLst/>
              <a:cxnLst>
                <a:cxn ang="0">
                  <a:pos x="227" y="41"/>
                </a:cxn>
                <a:cxn ang="0">
                  <a:pos x="221" y="22"/>
                </a:cxn>
                <a:cxn ang="0">
                  <a:pos x="195" y="18"/>
                </a:cxn>
                <a:cxn ang="0">
                  <a:pos x="181" y="18"/>
                </a:cxn>
                <a:cxn ang="0">
                  <a:pos x="169" y="18"/>
                </a:cxn>
                <a:cxn ang="0">
                  <a:pos x="115" y="38"/>
                </a:cxn>
                <a:cxn ang="0">
                  <a:pos x="94" y="39"/>
                </a:cxn>
                <a:cxn ang="0">
                  <a:pos x="73" y="35"/>
                </a:cxn>
                <a:cxn ang="0">
                  <a:pos x="40" y="14"/>
                </a:cxn>
                <a:cxn ang="0">
                  <a:pos x="20" y="3"/>
                </a:cxn>
                <a:cxn ang="0">
                  <a:pos x="5" y="0"/>
                </a:cxn>
                <a:cxn ang="0">
                  <a:pos x="0" y="8"/>
                </a:cxn>
                <a:cxn ang="0">
                  <a:pos x="0" y="15"/>
                </a:cxn>
                <a:cxn ang="0">
                  <a:pos x="1" y="22"/>
                </a:cxn>
                <a:cxn ang="0">
                  <a:pos x="18" y="40"/>
                </a:cxn>
                <a:cxn ang="0">
                  <a:pos x="41" y="55"/>
                </a:cxn>
                <a:cxn ang="0">
                  <a:pos x="70" y="76"/>
                </a:cxn>
                <a:cxn ang="0">
                  <a:pos x="88" y="87"/>
                </a:cxn>
                <a:cxn ang="0">
                  <a:pos x="102" y="90"/>
                </a:cxn>
                <a:cxn ang="0">
                  <a:pos x="106" y="85"/>
                </a:cxn>
                <a:cxn ang="0">
                  <a:pos x="108" y="77"/>
                </a:cxn>
                <a:cxn ang="0">
                  <a:pos x="114" y="62"/>
                </a:cxn>
                <a:cxn ang="0">
                  <a:pos x="168" y="49"/>
                </a:cxn>
                <a:cxn ang="0">
                  <a:pos x="231" y="43"/>
                </a:cxn>
                <a:cxn ang="0">
                  <a:pos x="227" y="41"/>
                </a:cxn>
              </a:cxnLst>
              <a:rect l="0" t="0" r="r" b="b"/>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cmpd="sng">
              <a:noFill/>
              <a:prstDash val="solid"/>
              <a:round/>
              <a:headEnd type="none" w="med" len="med"/>
              <a:tailEnd type="none" w="med" len="med"/>
            </a:ln>
            <a:effectLst/>
          </p:spPr>
          <p:txBody>
            <a:bodyPr/>
            <a:lstStyle/>
            <a:p>
              <a:endParaRPr lang="zh-CN" altLang="en-US"/>
            </a:p>
          </p:txBody>
        </p:sp>
        <p:sp>
          <p:nvSpPr>
            <p:cNvPr id="22" name="Freeform 30"/>
            <p:cNvSpPr>
              <a:spLocks/>
            </p:cNvSpPr>
            <p:nvPr/>
          </p:nvSpPr>
          <p:spPr bwMode="auto">
            <a:xfrm>
              <a:off x="2707" y="2231"/>
              <a:ext cx="227" cy="74"/>
            </a:xfrm>
            <a:custGeom>
              <a:avLst/>
              <a:gdLst/>
              <a:ahLst/>
              <a:cxnLst>
                <a:cxn ang="0">
                  <a:pos x="226" y="10"/>
                </a:cxn>
                <a:cxn ang="0">
                  <a:pos x="211" y="1"/>
                </a:cxn>
                <a:cxn ang="0">
                  <a:pos x="206" y="0"/>
                </a:cxn>
                <a:cxn ang="0">
                  <a:pos x="199" y="0"/>
                </a:cxn>
                <a:cxn ang="0">
                  <a:pos x="182" y="4"/>
                </a:cxn>
                <a:cxn ang="0">
                  <a:pos x="152" y="14"/>
                </a:cxn>
                <a:cxn ang="0">
                  <a:pos x="140" y="15"/>
                </a:cxn>
                <a:cxn ang="0">
                  <a:pos x="124" y="20"/>
                </a:cxn>
                <a:cxn ang="0">
                  <a:pos x="96" y="29"/>
                </a:cxn>
                <a:cxn ang="0">
                  <a:pos x="78" y="36"/>
                </a:cxn>
                <a:cxn ang="0">
                  <a:pos x="69" y="39"/>
                </a:cxn>
                <a:cxn ang="0">
                  <a:pos x="60" y="39"/>
                </a:cxn>
                <a:cxn ang="0">
                  <a:pos x="32" y="21"/>
                </a:cxn>
                <a:cxn ang="0">
                  <a:pos x="18" y="11"/>
                </a:cxn>
                <a:cxn ang="0">
                  <a:pos x="4" y="8"/>
                </a:cxn>
                <a:cxn ang="0">
                  <a:pos x="0" y="17"/>
                </a:cxn>
                <a:cxn ang="0">
                  <a:pos x="1" y="31"/>
                </a:cxn>
                <a:cxn ang="0">
                  <a:pos x="5" y="37"/>
                </a:cxn>
                <a:cxn ang="0">
                  <a:pos x="14" y="43"/>
                </a:cxn>
                <a:cxn ang="0">
                  <a:pos x="35" y="52"/>
                </a:cxn>
                <a:cxn ang="0">
                  <a:pos x="65" y="67"/>
                </a:cxn>
                <a:cxn ang="0">
                  <a:pos x="82" y="72"/>
                </a:cxn>
                <a:cxn ang="0">
                  <a:pos x="90" y="73"/>
                </a:cxn>
                <a:cxn ang="0">
                  <a:pos x="98" y="73"/>
                </a:cxn>
                <a:cxn ang="0">
                  <a:pos x="101" y="69"/>
                </a:cxn>
                <a:cxn ang="0">
                  <a:pos x="101" y="60"/>
                </a:cxn>
                <a:cxn ang="0">
                  <a:pos x="100" y="52"/>
                </a:cxn>
                <a:cxn ang="0">
                  <a:pos x="104" y="46"/>
                </a:cxn>
                <a:cxn ang="0">
                  <a:pos x="149" y="40"/>
                </a:cxn>
                <a:cxn ang="0">
                  <a:pos x="193" y="25"/>
                </a:cxn>
                <a:cxn ang="0">
                  <a:pos x="226" y="10"/>
                </a:cxn>
              </a:cxnLst>
              <a:rect l="0" t="0" r="r" b="b"/>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cmpd="sng">
              <a:noFill/>
              <a:prstDash val="solid"/>
              <a:round/>
              <a:headEnd type="none" w="med" len="med"/>
              <a:tailEnd type="none" w="med" len="med"/>
            </a:ln>
            <a:effectLst/>
          </p:spPr>
          <p:txBody>
            <a:bodyPr/>
            <a:lstStyle/>
            <a:p>
              <a:endParaRPr lang="zh-CN" altLang="en-US"/>
            </a:p>
          </p:txBody>
        </p:sp>
        <p:sp>
          <p:nvSpPr>
            <p:cNvPr id="23" name="Freeform 31"/>
            <p:cNvSpPr>
              <a:spLocks/>
            </p:cNvSpPr>
            <p:nvPr/>
          </p:nvSpPr>
          <p:spPr bwMode="auto">
            <a:xfrm>
              <a:off x="2778" y="2294"/>
              <a:ext cx="193" cy="78"/>
            </a:xfrm>
            <a:custGeom>
              <a:avLst/>
              <a:gdLst/>
              <a:ahLst/>
              <a:cxnLst>
                <a:cxn ang="0">
                  <a:pos x="192" y="9"/>
                </a:cxn>
                <a:cxn ang="0">
                  <a:pos x="167" y="1"/>
                </a:cxn>
                <a:cxn ang="0">
                  <a:pos x="160" y="0"/>
                </a:cxn>
                <a:cxn ang="0">
                  <a:pos x="149" y="1"/>
                </a:cxn>
                <a:cxn ang="0">
                  <a:pos x="131" y="9"/>
                </a:cxn>
                <a:cxn ang="0">
                  <a:pos x="80" y="29"/>
                </a:cxn>
                <a:cxn ang="0">
                  <a:pos x="68" y="38"/>
                </a:cxn>
                <a:cxn ang="0">
                  <a:pos x="64" y="42"/>
                </a:cxn>
                <a:cxn ang="0">
                  <a:pos x="57" y="43"/>
                </a:cxn>
                <a:cxn ang="0">
                  <a:pos x="30" y="34"/>
                </a:cxn>
                <a:cxn ang="0">
                  <a:pos x="17" y="31"/>
                </a:cxn>
                <a:cxn ang="0">
                  <a:pos x="10" y="30"/>
                </a:cxn>
                <a:cxn ang="0">
                  <a:pos x="2" y="30"/>
                </a:cxn>
                <a:cxn ang="0">
                  <a:pos x="0" y="36"/>
                </a:cxn>
                <a:cxn ang="0">
                  <a:pos x="2" y="48"/>
                </a:cxn>
                <a:cxn ang="0">
                  <a:pos x="12" y="59"/>
                </a:cxn>
                <a:cxn ang="0">
                  <a:pos x="29" y="67"/>
                </a:cxn>
                <a:cxn ang="0">
                  <a:pos x="46" y="76"/>
                </a:cxn>
                <a:cxn ang="0">
                  <a:pos x="55" y="77"/>
                </a:cxn>
                <a:cxn ang="0">
                  <a:pos x="66" y="75"/>
                </a:cxn>
                <a:cxn ang="0">
                  <a:pos x="71" y="72"/>
                </a:cxn>
                <a:cxn ang="0">
                  <a:pos x="71" y="67"/>
                </a:cxn>
                <a:cxn ang="0">
                  <a:pos x="71" y="62"/>
                </a:cxn>
                <a:cxn ang="0">
                  <a:pos x="75" y="56"/>
                </a:cxn>
                <a:cxn ang="0">
                  <a:pos x="136" y="33"/>
                </a:cxn>
                <a:cxn ang="0">
                  <a:pos x="170" y="22"/>
                </a:cxn>
                <a:cxn ang="0">
                  <a:pos x="192" y="9"/>
                </a:cxn>
              </a:cxnLst>
              <a:rect l="0" t="0" r="r" b="b"/>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cmpd="sng">
              <a:noFill/>
              <a:prstDash val="solid"/>
              <a:round/>
              <a:headEnd type="none" w="med" len="med"/>
              <a:tailEnd type="none" w="med" len="med"/>
            </a:ln>
            <a:effectLst/>
          </p:spPr>
          <p:txBody>
            <a:bodyPr/>
            <a:lstStyle/>
            <a:p>
              <a:endParaRPr lang="zh-CN" altLang="en-US"/>
            </a:p>
          </p:txBody>
        </p:sp>
        <p:sp>
          <p:nvSpPr>
            <p:cNvPr id="24" name="Freeform 32"/>
            <p:cNvSpPr>
              <a:spLocks/>
            </p:cNvSpPr>
            <p:nvPr/>
          </p:nvSpPr>
          <p:spPr bwMode="auto">
            <a:xfrm>
              <a:off x="3257" y="2221"/>
              <a:ext cx="187" cy="36"/>
            </a:xfrm>
            <a:custGeom>
              <a:avLst/>
              <a:gdLst/>
              <a:ahLst/>
              <a:cxnLst>
                <a:cxn ang="0">
                  <a:pos x="148" y="0"/>
                </a:cxn>
                <a:cxn ang="0">
                  <a:pos x="110" y="0"/>
                </a:cxn>
                <a:cxn ang="0">
                  <a:pos x="80" y="0"/>
                </a:cxn>
                <a:cxn ang="0">
                  <a:pos x="66" y="0"/>
                </a:cxn>
                <a:cxn ang="0">
                  <a:pos x="55" y="0"/>
                </a:cxn>
                <a:cxn ang="0">
                  <a:pos x="6" y="7"/>
                </a:cxn>
                <a:cxn ang="0">
                  <a:pos x="0" y="17"/>
                </a:cxn>
                <a:cxn ang="0">
                  <a:pos x="0" y="25"/>
                </a:cxn>
                <a:cxn ang="0">
                  <a:pos x="5" y="30"/>
                </a:cxn>
                <a:cxn ang="0">
                  <a:pos x="29" y="34"/>
                </a:cxn>
                <a:cxn ang="0">
                  <a:pos x="45" y="34"/>
                </a:cxn>
                <a:cxn ang="0">
                  <a:pos x="54" y="34"/>
                </a:cxn>
                <a:cxn ang="0">
                  <a:pos x="64" y="35"/>
                </a:cxn>
                <a:cxn ang="0">
                  <a:pos x="102" y="34"/>
                </a:cxn>
                <a:cxn ang="0">
                  <a:pos x="119" y="33"/>
                </a:cxn>
                <a:cxn ang="0">
                  <a:pos x="133" y="32"/>
                </a:cxn>
                <a:cxn ang="0">
                  <a:pos x="147" y="32"/>
                </a:cxn>
                <a:cxn ang="0">
                  <a:pos x="156" y="32"/>
                </a:cxn>
                <a:cxn ang="0">
                  <a:pos x="165" y="33"/>
                </a:cxn>
                <a:cxn ang="0">
                  <a:pos x="186" y="34"/>
                </a:cxn>
                <a:cxn ang="0">
                  <a:pos x="186" y="20"/>
                </a:cxn>
                <a:cxn ang="0">
                  <a:pos x="186" y="10"/>
                </a:cxn>
                <a:cxn ang="0">
                  <a:pos x="186" y="0"/>
                </a:cxn>
                <a:cxn ang="0">
                  <a:pos x="150" y="0"/>
                </a:cxn>
                <a:cxn ang="0">
                  <a:pos x="148" y="0"/>
                </a:cxn>
              </a:cxnLst>
              <a:rect l="0" t="0" r="r" b="b"/>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cmpd="sng">
              <a:noFill/>
              <a:prstDash val="solid"/>
              <a:round/>
              <a:headEnd type="none" w="med" len="med"/>
              <a:tailEnd type="none" w="med" len="med"/>
            </a:ln>
            <a:effectLst/>
          </p:spPr>
          <p:txBody>
            <a:bodyPr/>
            <a:lstStyle/>
            <a:p>
              <a:endParaRPr lang="zh-CN" altLang="en-US"/>
            </a:p>
          </p:txBody>
        </p:sp>
        <p:sp>
          <p:nvSpPr>
            <p:cNvPr id="25" name="Freeform 33"/>
            <p:cNvSpPr>
              <a:spLocks/>
            </p:cNvSpPr>
            <p:nvPr/>
          </p:nvSpPr>
          <p:spPr bwMode="auto">
            <a:xfrm>
              <a:off x="2864" y="2178"/>
              <a:ext cx="59" cy="41"/>
            </a:xfrm>
            <a:custGeom>
              <a:avLst/>
              <a:gdLst/>
              <a:ahLst/>
              <a:cxnLst>
                <a:cxn ang="0">
                  <a:pos x="2" y="40"/>
                </a:cxn>
                <a:cxn ang="0">
                  <a:pos x="0" y="18"/>
                </a:cxn>
                <a:cxn ang="0">
                  <a:pos x="9" y="6"/>
                </a:cxn>
                <a:cxn ang="0">
                  <a:pos x="24" y="0"/>
                </a:cxn>
                <a:cxn ang="0">
                  <a:pos x="40" y="3"/>
                </a:cxn>
                <a:cxn ang="0">
                  <a:pos x="55" y="11"/>
                </a:cxn>
                <a:cxn ang="0">
                  <a:pos x="58" y="21"/>
                </a:cxn>
                <a:cxn ang="0">
                  <a:pos x="36" y="31"/>
                </a:cxn>
                <a:cxn ang="0">
                  <a:pos x="2" y="40"/>
                </a:cxn>
              </a:cxnLst>
              <a:rect l="0" t="0" r="r" b="b"/>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cmpd="sng">
              <a:noFill/>
              <a:prstDash val="solid"/>
              <a:round/>
              <a:headEnd type="none" w="med" len="med"/>
              <a:tailEnd type="none" w="med" len="med"/>
            </a:ln>
            <a:effectLst/>
          </p:spPr>
          <p:txBody>
            <a:bodyPr/>
            <a:lstStyle/>
            <a:p>
              <a:endParaRPr lang="zh-CN" altLang="en-US"/>
            </a:p>
          </p:txBody>
        </p:sp>
        <p:sp>
          <p:nvSpPr>
            <p:cNvPr id="26" name="Freeform 34"/>
            <p:cNvSpPr>
              <a:spLocks/>
            </p:cNvSpPr>
            <p:nvPr/>
          </p:nvSpPr>
          <p:spPr bwMode="auto">
            <a:xfrm>
              <a:off x="2910" y="2240"/>
              <a:ext cx="52" cy="37"/>
            </a:xfrm>
            <a:custGeom>
              <a:avLst/>
              <a:gdLst/>
              <a:ahLst/>
              <a:cxnLst>
                <a:cxn ang="0">
                  <a:pos x="0" y="31"/>
                </a:cxn>
                <a:cxn ang="0">
                  <a:pos x="0" y="17"/>
                </a:cxn>
                <a:cxn ang="0">
                  <a:pos x="8" y="6"/>
                </a:cxn>
                <a:cxn ang="0">
                  <a:pos x="21" y="0"/>
                </a:cxn>
                <a:cxn ang="0">
                  <a:pos x="35" y="3"/>
                </a:cxn>
                <a:cxn ang="0">
                  <a:pos x="48" y="11"/>
                </a:cxn>
                <a:cxn ang="0">
                  <a:pos x="51" y="20"/>
                </a:cxn>
                <a:cxn ang="0">
                  <a:pos x="31" y="29"/>
                </a:cxn>
                <a:cxn ang="0">
                  <a:pos x="17" y="33"/>
                </a:cxn>
                <a:cxn ang="0">
                  <a:pos x="11" y="36"/>
                </a:cxn>
                <a:cxn ang="0">
                  <a:pos x="0" y="31"/>
                </a:cxn>
              </a:cxnLst>
              <a:rect l="0" t="0" r="r" b="b"/>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cmpd="sng">
              <a:noFill/>
              <a:prstDash val="solid"/>
              <a:round/>
              <a:headEnd type="none" w="med" len="med"/>
              <a:tailEnd type="none" w="med" len="med"/>
            </a:ln>
            <a:effectLst/>
          </p:spPr>
          <p:txBody>
            <a:bodyPr/>
            <a:lstStyle/>
            <a:p>
              <a:endParaRPr lang="zh-CN" altLang="en-US"/>
            </a:p>
          </p:txBody>
        </p:sp>
        <p:sp>
          <p:nvSpPr>
            <p:cNvPr id="27" name="Freeform 35"/>
            <p:cNvSpPr>
              <a:spLocks/>
            </p:cNvSpPr>
            <p:nvPr/>
          </p:nvSpPr>
          <p:spPr bwMode="auto">
            <a:xfrm>
              <a:off x="2951" y="2297"/>
              <a:ext cx="43" cy="39"/>
            </a:xfrm>
            <a:custGeom>
              <a:avLst/>
              <a:gdLst/>
              <a:ahLst/>
              <a:cxnLst>
                <a:cxn ang="0">
                  <a:pos x="9" y="38"/>
                </a:cxn>
                <a:cxn ang="0">
                  <a:pos x="0" y="30"/>
                </a:cxn>
                <a:cxn ang="0">
                  <a:pos x="0" y="14"/>
                </a:cxn>
                <a:cxn ang="0">
                  <a:pos x="5" y="0"/>
                </a:cxn>
                <a:cxn ang="0">
                  <a:pos x="20" y="0"/>
                </a:cxn>
                <a:cxn ang="0">
                  <a:pos x="35" y="3"/>
                </a:cxn>
                <a:cxn ang="0">
                  <a:pos x="42" y="12"/>
                </a:cxn>
                <a:cxn ang="0">
                  <a:pos x="28" y="26"/>
                </a:cxn>
                <a:cxn ang="0">
                  <a:pos x="16" y="34"/>
                </a:cxn>
                <a:cxn ang="0">
                  <a:pos x="9" y="38"/>
                </a:cxn>
              </a:cxnLst>
              <a:rect l="0" t="0" r="r" b="b"/>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cmpd="sng">
              <a:noFill/>
              <a:prstDash val="solid"/>
              <a:round/>
              <a:headEnd type="none" w="med" len="med"/>
              <a:tailEnd type="none" w="med" len="med"/>
            </a:ln>
            <a:effectLst/>
          </p:spPr>
          <p:txBody>
            <a:bodyPr/>
            <a:lstStyle/>
            <a:p>
              <a:endParaRPr lang="zh-CN" altLang="en-US"/>
            </a:p>
          </p:txBody>
        </p:sp>
        <p:sp>
          <p:nvSpPr>
            <p:cNvPr id="28" name="Line 36"/>
            <p:cNvSpPr>
              <a:spLocks noChangeShapeType="1"/>
            </p:cNvSpPr>
            <p:nvPr/>
          </p:nvSpPr>
          <p:spPr bwMode="auto">
            <a:xfrm flipH="1" flipV="1">
              <a:off x="2067" y="1529"/>
              <a:ext cx="614" cy="471"/>
            </a:xfrm>
            <a:prstGeom prst="line">
              <a:avLst/>
            </a:prstGeom>
            <a:noFill/>
            <a:ln w="12700">
              <a:solidFill>
                <a:srgbClr val="FFFFFF"/>
              </a:solidFill>
              <a:round/>
              <a:headEnd/>
              <a:tailEnd/>
            </a:ln>
            <a:effectLst/>
          </p:spPr>
          <p:txBody>
            <a:bodyPr wrap="none" anchor="ctr"/>
            <a:lstStyle/>
            <a:p>
              <a:endParaRPr lang="zh-CN" altLang="en-US"/>
            </a:p>
          </p:txBody>
        </p:sp>
        <p:sp>
          <p:nvSpPr>
            <p:cNvPr id="29" name="Line 37"/>
            <p:cNvSpPr>
              <a:spLocks noChangeShapeType="1"/>
            </p:cNvSpPr>
            <p:nvPr/>
          </p:nvSpPr>
          <p:spPr bwMode="auto">
            <a:xfrm flipH="1" flipV="1">
              <a:off x="2061" y="1535"/>
              <a:ext cx="628" cy="493"/>
            </a:xfrm>
            <a:prstGeom prst="line">
              <a:avLst/>
            </a:prstGeom>
            <a:noFill/>
            <a:ln w="12700">
              <a:solidFill>
                <a:srgbClr val="4F4F4F"/>
              </a:solidFill>
              <a:round/>
              <a:headEnd/>
              <a:tailEnd/>
            </a:ln>
            <a:effectLst/>
          </p:spPr>
          <p:txBody>
            <a:bodyPr wrap="none" anchor="ctr"/>
            <a:lstStyle/>
            <a:p>
              <a:endParaRPr lang="zh-CN" altLang="en-US"/>
            </a:p>
          </p:txBody>
        </p:sp>
        <p:sp>
          <p:nvSpPr>
            <p:cNvPr id="30" name="Freeform 38"/>
            <p:cNvSpPr>
              <a:spLocks/>
            </p:cNvSpPr>
            <p:nvPr/>
          </p:nvSpPr>
          <p:spPr bwMode="auto">
            <a:xfrm>
              <a:off x="2918" y="2350"/>
              <a:ext cx="526" cy="83"/>
            </a:xfrm>
            <a:custGeom>
              <a:avLst/>
              <a:gdLst/>
              <a:ahLst/>
              <a:cxnLst>
                <a:cxn ang="0">
                  <a:pos x="525" y="26"/>
                </a:cxn>
                <a:cxn ang="0">
                  <a:pos x="525" y="81"/>
                </a:cxn>
                <a:cxn ang="0">
                  <a:pos x="367" y="56"/>
                </a:cxn>
                <a:cxn ang="0">
                  <a:pos x="334" y="53"/>
                </a:cxn>
                <a:cxn ang="0">
                  <a:pos x="316" y="53"/>
                </a:cxn>
                <a:cxn ang="0">
                  <a:pos x="309" y="53"/>
                </a:cxn>
                <a:cxn ang="0">
                  <a:pos x="300" y="53"/>
                </a:cxn>
                <a:cxn ang="0">
                  <a:pos x="239" y="76"/>
                </a:cxn>
                <a:cxn ang="0">
                  <a:pos x="214" y="80"/>
                </a:cxn>
                <a:cxn ang="0">
                  <a:pos x="200" y="82"/>
                </a:cxn>
                <a:cxn ang="0">
                  <a:pos x="188" y="82"/>
                </a:cxn>
                <a:cxn ang="0">
                  <a:pos x="95" y="59"/>
                </a:cxn>
                <a:cxn ang="0">
                  <a:pos x="28" y="36"/>
                </a:cxn>
                <a:cxn ang="0">
                  <a:pos x="0" y="20"/>
                </a:cxn>
                <a:cxn ang="0">
                  <a:pos x="39" y="0"/>
                </a:cxn>
                <a:cxn ang="0">
                  <a:pos x="47" y="17"/>
                </a:cxn>
                <a:cxn ang="0">
                  <a:pos x="61" y="31"/>
                </a:cxn>
                <a:cxn ang="0">
                  <a:pos x="120" y="50"/>
                </a:cxn>
                <a:cxn ang="0">
                  <a:pos x="156" y="57"/>
                </a:cxn>
                <a:cxn ang="0">
                  <a:pos x="171" y="59"/>
                </a:cxn>
                <a:cxn ang="0">
                  <a:pos x="183" y="59"/>
                </a:cxn>
                <a:cxn ang="0">
                  <a:pos x="248" y="43"/>
                </a:cxn>
                <a:cxn ang="0">
                  <a:pos x="261" y="36"/>
                </a:cxn>
                <a:cxn ang="0">
                  <a:pos x="271" y="23"/>
                </a:cxn>
                <a:cxn ang="0">
                  <a:pos x="280" y="12"/>
                </a:cxn>
                <a:cxn ang="0">
                  <a:pos x="286" y="9"/>
                </a:cxn>
                <a:cxn ang="0">
                  <a:pos x="294" y="8"/>
                </a:cxn>
                <a:cxn ang="0">
                  <a:pos x="378" y="26"/>
                </a:cxn>
                <a:cxn ang="0">
                  <a:pos x="419" y="28"/>
                </a:cxn>
                <a:cxn ang="0">
                  <a:pos x="461" y="22"/>
                </a:cxn>
                <a:cxn ang="0">
                  <a:pos x="477" y="19"/>
                </a:cxn>
                <a:cxn ang="0">
                  <a:pos x="488" y="19"/>
                </a:cxn>
                <a:cxn ang="0">
                  <a:pos x="499" y="21"/>
                </a:cxn>
                <a:cxn ang="0">
                  <a:pos x="525" y="26"/>
                </a:cxn>
              </a:cxnLst>
              <a:rect l="0" t="0" r="r" b="b"/>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cmpd="sng">
              <a:noFill/>
              <a:prstDash val="solid"/>
              <a:round/>
              <a:headEnd type="none" w="med" len="med"/>
              <a:tailEnd type="none" w="med" len="med"/>
            </a:ln>
            <a:effectLst/>
          </p:spPr>
          <p:txBody>
            <a:bodyPr/>
            <a:lstStyle/>
            <a:p>
              <a:endParaRPr lang="zh-CN" altLang="en-US"/>
            </a:p>
          </p:txBody>
        </p:sp>
        <p:sp>
          <p:nvSpPr>
            <p:cNvPr id="31" name="Freeform 39"/>
            <p:cNvSpPr>
              <a:spLocks/>
            </p:cNvSpPr>
            <p:nvPr/>
          </p:nvSpPr>
          <p:spPr bwMode="auto">
            <a:xfrm>
              <a:off x="2716" y="2213"/>
              <a:ext cx="160" cy="40"/>
            </a:xfrm>
            <a:custGeom>
              <a:avLst/>
              <a:gdLst/>
              <a:ahLst/>
              <a:cxnLst>
                <a:cxn ang="0">
                  <a:pos x="159" y="12"/>
                </a:cxn>
                <a:cxn ang="0">
                  <a:pos x="152" y="6"/>
                </a:cxn>
                <a:cxn ang="0">
                  <a:pos x="134" y="0"/>
                </a:cxn>
                <a:cxn ang="0">
                  <a:pos x="124" y="0"/>
                </a:cxn>
                <a:cxn ang="0">
                  <a:pos x="114" y="3"/>
                </a:cxn>
                <a:cxn ang="0">
                  <a:pos x="63" y="10"/>
                </a:cxn>
                <a:cxn ang="0">
                  <a:pos x="56" y="27"/>
                </a:cxn>
                <a:cxn ang="0">
                  <a:pos x="37" y="23"/>
                </a:cxn>
                <a:cxn ang="0">
                  <a:pos x="17" y="15"/>
                </a:cxn>
                <a:cxn ang="0">
                  <a:pos x="0" y="9"/>
                </a:cxn>
                <a:cxn ang="0">
                  <a:pos x="39" y="37"/>
                </a:cxn>
                <a:cxn ang="0">
                  <a:pos x="56" y="39"/>
                </a:cxn>
                <a:cxn ang="0">
                  <a:pos x="76" y="37"/>
                </a:cxn>
                <a:cxn ang="0">
                  <a:pos x="159" y="12"/>
                </a:cxn>
              </a:cxnLst>
              <a:rect l="0" t="0" r="r" b="b"/>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cmpd="sng">
              <a:noFill/>
              <a:prstDash val="solid"/>
              <a:round/>
              <a:headEnd type="none" w="med" len="med"/>
              <a:tailEnd type="none" w="med" len="med"/>
            </a:ln>
            <a:effectLst/>
          </p:spPr>
          <p:txBody>
            <a:bodyPr/>
            <a:lstStyle/>
            <a:p>
              <a:endParaRPr lang="zh-CN" altLang="en-US"/>
            </a:p>
          </p:txBody>
        </p:sp>
        <p:sp>
          <p:nvSpPr>
            <p:cNvPr id="32" name="Freeform 40"/>
            <p:cNvSpPr>
              <a:spLocks/>
            </p:cNvSpPr>
            <p:nvPr/>
          </p:nvSpPr>
          <p:spPr bwMode="auto">
            <a:xfrm>
              <a:off x="2752" y="2282"/>
              <a:ext cx="172" cy="39"/>
            </a:xfrm>
            <a:custGeom>
              <a:avLst/>
              <a:gdLst/>
              <a:ahLst/>
              <a:cxnLst>
                <a:cxn ang="0">
                  <a:pos x="171" y="4"/>
                </a:cxn>
                <a:cxn ang="0">
                  <a:pos x="159" y="0"/>
                </a:cxn>
                <a:cxn ang="0">
                  <a:pos x="135" y="1"/>
                </a:cxn>
                <a:cxn ang="0">
                  <a:pos x="128" y="6"/>
                </a:cxn>
                <a:cxn ang="0">
                  <a:pos x="119" y="12"/>
                </a:cxn>
                <a:cxn ang="0">
                  <a:pos x="99" y="12"/>
                </a:cxn>
                <a:cxn ang="0">
                  <a:pos x="85" y="12"/>
                </a:cxn>
                <a:cxn ang="0">
                  <a:pos x="75" y="13"/>
                </a:cxn>
                <a:cxn ang="0">
                  <a:pos x="57" y="25"/>
                </a:cxn>
                <a:cxn ang="0">
                  <a:pos x="48" y="25"/>
                </a:cxn>
                <a:cxn ang="0">
                  <a:pos x="35" y="25"/>
                </a:cxn>
                <a:cxn ang="0">
                  <a:pos x="12" y="19"/>
                </a:cxn>
                <a:cxn ang="0">
                  <a:pos x="4" y="19"/>
                </a:cxn>
                <a:cxn ang="0">
                  <a:pos x="0" y="21"/>
                </a:cxn>
                <a:cxn ang="0">
                  <a:pos x="44" y="36"/>
                </a:cxn>
                <a:cxn ang="0">
                  <a:pos x="61" y="38"/>
                </a:cxn>
                <a:cxn ang="0">
                  <a:pos x="82" y="34"/>
                </a:cxn>
                <a:cxn ang="0">
                  <a:pos x="171" y="4"/>
                </a:cxn>
              </a:cxnLst>
              <a:rect l="0" t="0" r="r" b="b"/>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cmpd="sng">
              <a:noFill/>
              <a:prstDash val="solid"/>
              <a:round/>
              <a:headEnd type="none" w="med" len="med"/>
              <a:tailEnd type="none" w="med" len="med"/>
            </a:ln>
            <a:effectLst/>
          </p:spPr>
          <p:txBody>
            <a:bodyPr/>
            <a:lstStyle/>
            <a:p>
              <a:endParaRPr lang="zh-CN" altLang="en-US"/>
            </a:p>
          </p:txBody>
        </p:sp>
        <p:sp>
          <p:nvSpPr>
            <p:cNvPr id="33" name="Freeform 41"/>
            <p:cNvSpPr>
              <a:spLocks/>
            </p:cNvSpPr>
            <p:nvPr/>
          </p:nvSpPr>
          <p:spPr bwMode="auto">
            <a:xfrm>
              <a:off x="2817" y="2338"/>
              <a:ext cx="157" cy="54"/>
            </a:xfrm>
            <a:custGeom>
              <a:avLst/>
              <a:gdLst/>
              <a:ahLst/>
              <a:cxnLst>
                <a:cxn ang="0">
                  <a:pos x="156" y="0"/>
                </a:cxn>
                <a:cxn ang="0">
                  <a:pos x="136" y="3"/>
                </a:cxn>
                <a:cxn ang="0">
                  <a:pos x="111" y="7"/>
                </a:cxn>
                <a:cxn ang="0">
                  <a:pos x="94" y="17"/>
                </a:cxn>
                <a:cxn ang="0">
                  <a:pos x="77" y="29"/>
                </a:cxn>
                <a:cxn ang="0">
                  <a:pos x="61" y="27"/>
                </a:cxn>
                <a:cxn ang="0">
                  <a:pos x="51" y="26"/>
                </a:cxn>
                <a:cxn ang="0">
                  <a:pos x="41" y="28"/>
                </a:cxn>
                <a:cxn ang="0">
                  <a:pos x="40" y="34"/>
                </a:cxn>
                <a:cxn ang="0">
                  <a:pos x="38" y="40"/>
                </a:cxn>
                <a:cxn ang="0">
                  <a:pos x="35" y="45"/>
                </a:cxn>
                <a:cxn ang="0">
                  <a:pos x="32" y="46"/>
                </a:cxn>
                <a:cxn ang="0">
                  <a:pos x="0" y="43"/>
                </a:cxn>
                <a:cxn ang="0">
                  <a:pos x="22" y="53"/>
                </a:cxn>
                <a:cxn ang="0">
                  <a:pos x="31" y="53"/>
                </a:cxn>
                <a:cxn ang="0">
                  <a:pos x="41" y="53"/>
                </a:cxn>
                <a:cxn ang="0">
                  <a:pos x="61" y="48"/>
                </a:cxn>
                <a:cxn ang="0">
                  <a:pos x="136" y="11"/>
                </a:cxn>
                <a:cxn ang="0">
                  <a:pos x="156" y="0"/>
                </a:cxn>
              </a:cxnLst>
              <a:rect l="0" t="0" r="r" b="b"/>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cmpd="sng">
              <a:noFill/>
              <a:prstDash val="solid"/>
              <a:round/>
              <a:headEnd type="none" w="med" len="med"/>
              <a:tailEnd type="none" w="med" len="med"/>
            </a:ln>
            <a:effectLst/>
          </p:spPr>
          <p:txBody>
            <a:bodyPr/>
            <a:lstStyle/>
            <a:p>
              <a:endParaRPr lang="zh-CN" altLang="en-US"/>
            </a:p>
          </p:txBody>
        </p:sp>
        <p:sp>
          <p:nvSpPr>
            <p:cNvPr id="34" name="Freeform 42"/>
            <p:cNvSpPr>
              <a:spLocks/>
            </p:cNvSpPr>
            <p:nvPr/>
          </p:nvSpPr>
          <p:spPr bwMode="auto">
            <a:xfrm>
              <a:off x="2921" y="2367"/>
              <a:ext cx="522" cy="78"/>
            </a:xfrm>
            <a:custGeom>
              <a:avLst/>
              <a:gdLst/>
              <a:ahLst/>
              <a:cxnLst>
                <a:cxn ang="0">
                  <a:pos x="521" y="77"/>
                </a:cxn>
                <a:cxn ang="0">
                  <a:pos x="300" y="48"/>
                </a:cxn>
                <a:cxn ang="0">
                  <a:pos x="264" y="56"/>
                </a:cxn>
                <a:cxn ang="0">
                  <a:pos x="201" y="68"/>
                </a:cxn>
                <a:cxn ang="0">
                  <a:pos x="167" y="65"/>
                </a:cxn>
                <a:cxn ang="0">
                  <a:pos x="94" y="44"/>
                </a:cxn>
                <a:cxn ang="0">
                  <a:pos x="15" y="14"/>
                </a:cxn>
                <a:cxn ang="0">
                  <a:pos x="0" y="0"/>
                </a:cxn>
              </a:cxnLst>
              <a:rect l="0" t="0" r="r" b="b"/>
              <a:pathLst>
                <a:path w="522" h="78">
                  <a:moveTo>
                    <a:pt x="521" y="77"/>
                  </a:moveTo>
                  <a:lnTo>
                    <a:pt x="300" y="48"/>
                  </a:lnTo>
                  <a:lnTo>
                    <a:pt x="264" y="56"/>
                  </a:lnTo>
                  <a:lnTo>
                    <a:pt x="201" y="68"/>
                  </a:lnTo>
                  <a:lnTo>
                    <a:pt x="167" y="65"/>
                  </a:lnTo>
                  <a:lnTo>
                    <a:pt x="94" y="44"/>
                  </a:lnTo>
                  <a:lnTo>
                    <a:pt x="15" y="14"/>
                  </a:lnTo>
                  <a:lnTo>
                    <a:pt x="0" y="0"/>
                  </a:lnTo>
                </a:path>
              </a:pathLst>
            </a:custGeom>
            <a:noFill/>
            <a:ln w="12700" cap="rnd" cmpd="sng">
              <a:solidFill>
                <a:srgbClr val="400000"/>
              </a:solidFill>
              <a:prstDash val="solid"/>
              <a:round/>
              <a:headEnd type="none" w="med" len="med"/>
              <a:tailEnd type="none" w="med" len="med"/>
            </a:ln>
            <a:effectLst/>
          </p:spPr>
          <p:txBody>
            <a:bodyPr/>
            <a:lstStyle/>
            <a:p>
              <a:endParaRPr lang="zh-CN" altLang="en-US"/>
            </a:p>
          </p:txBody>
        </p:sp>
        <p:sp>
          <p:nvSpPr>
            <p:cNvPr id="35" name="Freeform 43"/>
            <p:cNvSpPr>
              <a:spLocks/>
            </p:cNvSpPr>
            <p:nvPr/>
          </p:nvSpPr>
          <p:spPr bwMode="auto">
            <a:xfrm>
              <a:off x="2722" y="1969"/>
              <a:ext cx="721" cy="212"/>
            </a:xfrm>
            <a:custGeom>
              <a:avLst/>
              <a:gdLst/>
              <a:ahLst/>
              <a:cxnLst>
                <a:cxn ang="0">
                  <a:pos x="720" y="205"/>
                </a:cxn>
                <a:cxn ang="0">
                  <a:pos x="608" y="211"/>
                </a:cxn>
                <a:cxn ang="0">
                  <a:pos x="596" y="211"/>
                </a:cxn>
                <a:cxn ang="0">
                  <a:pos x="588" y="211"/>
                </a:cxn>
                <a:cxn ang="0">
                  <a:pos x="580" y="211"/>
                </a:cxn>
                <a:cxn ang="0">
                  <a:pos x="564" y="211"/>
                </a:cxn>
                <a:cxn ang="0">
                  <a:pos x="552" y="209"/>
                </a:cxn>
                <a:cxn ang="0">
                  <a:pos x="508" y="189"/>
                </a:cxn>
                <a:cxn ang="0">
                  <a:pos x="467" y="163"/>
                </a:cxn>
                <a:cxn ang="0">
                  <a:pos x="415" y="116"/>
                </a:cxn>
                <a:cxn ang="0">
                  <a:pos x="321" y="58"/>
                </a:cxn>
                <a:cxn ang="0">
                  <a:pos x="260" y="25"/>
                </a:cxn>
                <a:cxn ang="0">
                  <a:pos x="194" y="0"/>
                </a:cxn>
                <a:cxn ang="0">
                  <a:pos x="186" y="0"/>
                </a:cxn>
                <a:cxn ang="0">
                  <a:pos x="175" y="0"/>
                </a:cxn>
                <a:cxn ang="0">
                  <a:pos x="153" y="1"/>
                </a:cxn>
                <a:cxn ang="0">
                  <a:pos x="75" y="14"/>
                </a:cxn>
                <a:cxn ang="0">
                  <a:pos x="0" y="20"/>
                </a:cxn>
              </a:cxnLst>
              <a:rect l="0" t="0" r="r" b="b"/>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cmpd="sng">
              <a:solidFill>
                <a:srgbClr val="400000"/>
              </a:solidFill>
              <a:prstDash val="solid"/>
              <a:round/>
              <a:headEnd type="none" w="med" len="med"/>
              <a:tailEnd type="none" w="med" len="med"/>
            </a:ln>
            <a:effectLst/>
          </p:spPr>
          <p:txBody>
            <a:bodyPr/>
            <a:lstStyle/>
            <a:p>
              <a:endParaRPr lang="zh-CN" altLang="en-US"/>
            </a:p>
          </p:txBody>
        </p:sp>
        <p:sp>
          <p:nvSpPr>
            <p:cNvPr id="36" name="Freeform 44"/>
            <p:cNvSpPr>
              <a:spLocks/>
            </p:cNvSpPr>
            <p:nvPr/>
          </p:nvSpPr>
          <p:spPr bwMode="auto">
            <a:xfrm>
              <a:off x="3012" y="2330"/>
              <a:ext cx="134" cy="48"/>
            </a:xfrm>
            <a:custGeom>
              <a:avLst/>
              <a:gdLst/>
              <a:ahLst/>
              <a:cxnLst>
                <a:cxn ang="0">
                  <a:pos x="129" y="14"/>
                </a:cxn>
                <a:cxn ang="0">
                  <a:pos x="122" y="4"/>
                </a:cxn>
                <a:cxn ang="0">
                  <a:pos x="95" y="0"/>
                </a:cxn>
                <a:cxn ang="0">
                  <a:pos x="81" y="0"/>
                </a:cxn>
                <a:cxn ang="0">
                  <a:pos x="74" y="0"/>
                </a:cxn>
                <a:cxn ang="0">
                  <a:pos x="67" y="0"/>
                </a:cxn>
                <a:cxn ang="0">
                  <a:pos x="61" y="0"/>
                </a:cxn>
                <a:cxn ang="0">
                  <a:pos x="51" y="0"/>
                </a:cxn>
                <a:cxn ang="0">
                  <a:pos x="33" y="4"/>
                </a:cxn>
                <a:cxn ang="0">
                  <a:pos x="14" y="11"/>
                </a:cxn>
                <a:cxn ang="0">
                  <a:pos x="0" y="25"/>
                </a:cxn>
                <a:cxn ang="0">
                  <a:pos x="8" y="42"/>
                </a:cxn>
                <a:cxn ang="0">
                  <a:pos x="25" y="46"/>
                </a:cxn>
                <a:cxn ang="0">
                  <a:pos x="35" y="47"/>
                </a:cxn>
                <a:cxn ang="0">
                  <a:pos x="45" y="46"/>
                </a:cxn>
                <a:cxn ang="0">
                  <a:pos x="73" y="33"/>
                </a:cxn>
                <a:cxn ang="0">
                  <a:pos x="79" y="27"/>
                </a:cxn>
                <a:cxn ang="0">
                  <a:pos x="92" y="42"/>
                </a:cxn>
                <a:cxn ang="0">
                  <a:pos x="106" y="33"/>
                </a:cxn>
                <a:cxn ang="0">
                  <a:pos x="106" y="25"/>
                </a:cxn>
                <a:cxn ang="0">
                  <a:pos x="116" y="29"/>
                </a:cxn>
                <a:cxn ang="0">
                  <a:pos x="133" y="27"/>
                </a:cxn>
                <a:cxn ang="0">
                  <a:pos x="131" y="11"/>
                </a:cxn>
                <a:cxn ang="0">
                  <a:pos x="129" y="14"/>
                </a:cxn>
              </a:cxnLst>
              <a:rect l="0" t="0" r="r" b="b"/>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cmpd="sng">
              <a:noFill/>
              <a:prstDash val="solid"/>
              <a:round/>
              <a:headEnd type="none" w="med" len="med"/>
              <a:tailEnd type="none" w="med" len="med"/>
            </a:ln>
            <a:effectLst/>
          </p:spPr>
          <p:txBody>
            <a:bodyPr/>
            <a:lstStyle/>
            <a:p>
              <a:endParaRPr lang="zh-CN" altLang="en-US"/>
            </a:p>
          </p:txBody>
        </p:sp>
      </p:grpSp>
      <p:sp>
        <p:nvSpPr>
          <p:cNvPr id="37" name="AutoShape 45"/>
          <p:cNvSpPr>
            <a:spLocks noChangeArrowheads="1"/>
          </p:cNvSpPr>
          <p:nvPr/>
        </p:nvSpPr>
        <p:spPr bwMode="auto">
          <a:xfrm>
            <a:off x="601773" y="4017580"/>
            <a:ext cx="7410450" cy="1411560"/>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409" tIns="45705" rIns="91409" bIns="45705"/>
          <a:lstStyle/>
          <a:p>
            <a:pPr algn="just" defTabSz="446088" eaLnBrk="0" hangingPunct="0"/>
            <a:r>
              <a:rPr lang="zh-CN" altLang="en-US" sz="2900" b="1" dirty="0">
                <a:solidFill>
                  <a:srgbClr val="FF0000"/>
                </a:solidFill>
                <a:latin typeface="Times New Roman" panose="02020603050405020304" pitchFamily="18" charset="0"/>
                <a:ea typeface="华文楷体" panose="02010600040101010101" pitchFamily="2" charset="-122"/>
              </a:rPr>
              <a:t>良好的习惯</a:t>
            </a:r>
            <a:r>
              <a:rPr lang="zh-CN" altLang="en-US" sz="2900" b="1" dirty="0" smtClean="0">
                <a:solidFill>
                  <a:srgbClr val="FF0000"/>
                </a:solidFill>
                <a:latin typeface="Times New Roman" panose="02020603050405020304" pitchFamily="18" charset="0"/>
                <a:ea typeface="华文楷体" panose="02010600040101010101" pitchFamily="2" charset="-122"/>
              </a:rPr>
              <a:t>：请各位同事在离开</a:t>
            </a:r>
            <a:r>
              <a:rPr lang="zh-CN" altLang="en-US" sz="2900" b="1" dirty="0">
                <a:solidFill>
                  <a:srgbClr val="FF0000"/>
                </a:solidFill>
                <a:latin typeface="Times New Roman" panose="02020603050405020304" pitchFamily="18" charset="0"/>
                <a:ea typeface="华文楷体" panose="02010600040101010101" pitchFamily="2" charset="-122"/>
              </a:rPr>
              <a:t>计算</a:t>
            </a:r>
            <a:r>
              <a:rPr lang="zh-CN" altLang="en-US" sz="2900" b="1" dirty="0" smtClean="0">
                <a:solidFill>
                  <a:srgbClr val="FF0000"/>
                </a:solidFill>
                <a:latin typeface="Times New Roman" panose="02020603050405020304" pitchFamily="18" charset="0"/>
                <a:ea typeface="华文楷体" panose="02010600040101010101" pitchFamily="2" charset="-122"/>
              </a:rPr>
              <a:t>机时随手按下</a:t>
            </a:r>
            <a:r>
              <a:rPr lang="en-US" altLang="zh-CN" sz="2900" b="1" dirty="0" smtClean="0">
                <a:solidFill>
                  <a:srgbClr val="FF0000"/>
                </a:solidFill>
                <a:latin typeface="Times New Roman" panose="02020603050405020304" pitchFamily="18" charset="0"/>
                <a:ea typeface="华文楷体" panose="02010600040101010101" pitchFamily="2" charset="-122"/>
              </a:rPr>
              <a:t>CTRL+ALT+DELETE</a:t>
            </a:r>
            <a:r>
              <a:rPr lang="zh-CN" altLang="en-US" sz="2900" b="1" dirty="0" smtClean="0">
                <a:solidFill>
                  <a:srgbClr val="FF0000"/>
                </a:solidFill>
                <a:latin typeface="Times New Roman" panose="02020603050405020304" pitchFamily="18" charset="0"/>
                <a:ea typeface="华文楷体" panose="02010600040101010101" pitchFamily="2" charset="-122"/>
              </a:rPr>
              <a:t>三个按键，锁定计算机</a:t>
            </a:r>
            <a:r>
              <a:rPr lang="zh-CN" altLang="en-US" sz="2900" b="1" dirty="0" smtClean="0">
                <a:solidFill>
                  <a:srgbClr val="FF0000"/>
                </a:solidFill>
              </a:rPr>
              <a:t>。</a:t>
            </a:r>
            <a:endParaRPr lang="zh-CN" altLang="en-US" sz="2900" b="1" dirty="0">
              <a:solidFill>
                <a:srgbClr val="FF0000"/>
              </a:solidFill>
            </a:endParaRPr>
          </a:p>
          <a:p>
            <a:pPr defTabSz="446088" eaLnBrk="0" hangingPunct="0"/>
            <a:endParaRPr lang="en-US" altLang="zh-CN" sz="2900" b="1" dirty="0">
              <a:solidFill>
                <a:srgbClr val="0000CC"/>
              </a:solidFill>
            </a:endParaRPr>
          </a:p>
        </p:txBody>
      </p:sp>
    </p:spTree>
    <p:extLst>
      <p:ext uri="{BB962C8B-B14F-4D97-AF65-F5344CB8AC3E}">
        <p14:creationId xmlns:p14="http://schemas.microsoft.com/office/powerpoint/2010/main" val="378730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个人计算机安全指南</a:t>
            </a:r>
          </a:p>
        </p:txBody>
      </p:sp>
      <p:sp>
        <p:nvSpPr>
          <p:cNvPr id="3" name="内容占位符 2"/>
          <p:cNvSpPr>
            <a:spLocks noGrp="1"/>
          </p:cNvSpPr>
          <p:nvPr>
            <p:ph idx="1"/>
          </p:nvPr>
        </p:nvSpPr>
        <p:spPr/>
        <p:txBody>
          <a:bodyPr/>
          <a:lstStyle/>
          <a:p>
            <a:r>
              <a:rPr lang="zh-CN" altLang="en-US" dirty="0" smtClean="0"/>
              <a:t>电脑</a:t>
            </a:r>
            <a:r>
              <a:rPr lang="zh-CN" altLang="en-US" dirty="0"/>
              <a:t>设置口令要注意什么</a:t>
            </a:r>
            <a:r>
              <a:rPr lang="zh-CN" altLang="en-US" dirty="0" smtClean="0"/>
              <a:t>？</a:t>
            </a:r>
            <a:endParaRPr lang="en-US" altLang="zh-CN" dirty="0" smtClean="0"/>
          </a:p>
          <a:p>
            <a:pPr lvl="1"/>
            <a:r>
              <a:rPr lang="zh-CN" altLang="en-US" dirty="0"/>
              <a:t>不能设置过于简单的弱口令</a:t>
            </a:r>
          </a:p>
          <a:p>
            <a:pPr lvl="1"/>
            <a:r>
              <a:rPr lang="zh-CN" altLang="en-US" dirty="0"/>
              <a:t>公司电脑的密码规则要求是设置不能小于</a:t>
            </a:r>
            <a:r>
              <a:rPr lang="en-US" altLang="zh-CN" dirty="0"/>
              <a:t>8</a:t>
            </a:r>
            <a:r>
              <a:rPr lang="zh-CN" altLang="en-US" dirty="0"/>
              <a:t>位的复杂密码</a:t>
            </a:r>
          </a:p>
          <a:p>
            <a:pPr lvl="1"/>
            <a:r>
              <a:rPr lang="zh-CN" altLang="en-US" dirty="0"/>
              <a:t>公司电脑根据策略要求</a:t>
            </a:r>
            <a:r>
              <a:rPr lang="en-US" altLang="zh-CN" dirty="0"/>
              <a:t>90</a:t>
            </a:r>
            <a:r>
              <a:rPr lang="zh-CN" altLang="en-US" dirty="0"/>
              <a:t>天更改一次密码，而且不能跟</a:t>
            </a:r>
            <a:r>
              <a:rPr lang="en-US" altLang="zh-CN" dirty="0"/>
              <a:t>90</a:t>
            </a:r>
            <a:r>
              <a:rPr lang="zh-CN" altLang="en-US" dirty="0"/>
              <a:t>内所设置过的密码相重复，当电脑提示您还有多少天密码过期的时候，请您立即更改您的密码，保障您的电脑安全。</a:t>
            </a:r>
          </a:p>
          <a:p>
            <a:endParaRPr lang="zh-CN" altLang="en-US" dirty="0"/>
          </a:p>
          <a:p>
            <a:endParaRPr lang="zh-CN" altLang="en-US" dirty="0"/>
          </a:p>
        </p:txBody>
      </p:sp>
    </p:spTree>
    <p:extLst>
      <p:ext uri="{BB962C8B-B14F-4D97-AF65-F5344CB8AC3E}">
        <p14:creationId xmlns:p14="http://schemas.microsoft.com/office/powerpoint/2010/main" val="38618526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什么是弱口令</a:t>
            </a:r>
            <a:endParaRPr lang="zh-CN" altLang="en-US" dirty="0"/>
          </a:p>
        </p:txBody>
      </p:sp>
      <p:pic>
        <p:nvPicPr>
          <p:cNvPr id="4" name="Picture 3"/>
          <p:cNvPicPr>
            <a:picLocks noGrp="1" noChangeAspect="1" noChangeArrowheads="1"/>
          </p:cNvPicPr>
          <p:nvPr>
            <p:ph idx="1"/>
          </p:nvPr>
        </p:nvPicPr>
        <p:blipFill>
          <a:blip r:embed="rId3" cstate="print"/>
          <a:srcRect r="55089"/>
          <a:stretch>
            <a:fillRect/>
          </a:stretch>
        </p:blipFill>
        <p:spPr bwMode="auto">
          <a:xfrm>
            <a:off x="982133" y="1654517"/>
            <a:ext cx="8064883" cy="4882918"/>
          </a:xfrm>
          <a:prstGeom prst="rect">
            <a:avLst/>
          </a:prstGeom>
          <a:noFill/>
          <a:ln w="9525">
            <a:noFill/>
            <a:miter lim="800000"/>
            <a:headEnd/>
            <a:tailEnd/>
          </a:ln>
        </p:spPr>
      </p:pic>
    </p:spTree>
    <p:extLst>
      <p:ext uri="{BB962C8B-B14F-4D97-AF65-F5344CB8AC3E}">
        <p14:creationId xmlns:p14="http://schemas.microsoft.com/office/powerpoint/2010/main" val="21346572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暴力破解的时间</a:t>
            </a:r>
            <a:endParaRPr lang="zh-CN" altLang="en-US" dirty="0"/>
          </a:p>
        </p:txBody>
      </p:sp>
      <p:graphicFrame>
        <p:nvGraphicFramePr>
          <p:cNvPr id="4" name="内容占位符 3"/>
          <p:cNvGraphicFramePr>
            <a:graphicFrameLocks noGrp="1"/>
          </p:cNvGraphicFramePr>
          <p:nvPr>
            <p:ph idx="1"/>
          </p:nvPr>
        </p:nvGraphicFramePr>
        <p:xfrm>
          <a:off x="982663" y="1617663"/>
          <a:ext cx="7704137" cy="4381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321694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什么是强口令</a:t>
            </a:r>
            <a:endParaRPr lang="zh-CN" altLang="en-US" dirty="0"/>
          </a:p>
        </p:txBody>
      </p:sp>
      <p:sp>
        <p:nvSpPr>
          <p:cNvPr id="3" name="内容占位符 2"/>
          <p:cNvSpPr>
            <a:spLocks noGrp="1"/>
          </p:cNvSpPr>
          <p:nvPr>
            <p:ph idx="1"/>
          </p:nvPr>
        </p:nvSpPr>
        <p:spPr/>
        <p:txBody>
          <a:bodyPr/>
          <a:lstStyle/>
          <a:p>
            <a:r>
              <a:rPr lang="zh-CN" altLang="en-US" dirty="0"/>
              <a:t>什么口令属于强壮口令？</a:t>
            </a:r>
          </a:p>
          <a:p>
            <a:r>
              <a:rPr lang="zh-CN" altLang="en-US" dirty="0"/>
              <a:t>包含大、小写字符，数字，特殊符号，长度符合一定要求</a:t>
            </a:r>
          </a:p>
          <a:p>
            <a:r>
              <a:rPr lang="zh-CN" altLang="en-US" dirty="0"/>
              <a:t>复杂口令容易忘记，您可以这样做？</a:t>
            </a:r>
          </a:p>
          <a:p>
            <a:r>
              <a:rPr lang="zh-CN" altLang="en-US" dirty="0"/>
              <a:t>古诗词法，例如：白日依山尽，取</a:t>
            </a:r>
            <a:r>
              <a:rPr lang="en-US" altLang="zh-CN" dirty="0" err="1"/>
              <a:t>bairiyishanjin</a:t>
            </a:r>
            <a:r>
              <a:rPr lang="zh-CN" altLang="en-US" dirty="0"/>
              <a:t>的</a:t>
            </a:r>
            <a:r>
              <a:rPr lang="en-US" altLang="zh-CN" dirty="0"/>
              <a:t>BrYsj@01</a:t>
            </a:r>
          </a:p>
          <a:p>
            <a:r>
              <a:rPr lang="zh-CN" altLang="en-US" dirty="0"/>
              <a:t>定期更换太麻烦</a:t>
            </a:r>
          </a:p>
          <a:p>
            <a:r>
              <a:rPr lang="zh-CN" altLang="en-US" dirty="0"/>
              <a:t>第一季度取</a:t>
            </a:r>
            <a:r>
              <a:rPr lang="en-US" altLang="zh-CN" dirty="0" err="1"/>
              <a:t>BrYsj</a:t>
            </a:r>
            <a:r>
              <a:rPr lang="zh-CN" altLang="en-US" dirty="0"/>
              <a:t>，第二季度取黄河入海流，</a:t>
            </a:r>
            <a:r>
              <a:rPr lang="en-US" altLang="zh-CN" dirty="0" smtClean="0"/>
              <a:t>HhRhL@02</a:t>
            </a:r>
            <a:endParaRPr lang="en-US" altLang="zh-CN" dirty="0"/>
          </a:p>
        </p:txBody>
      </p:sp>
    </p:spTree>
    <p:extLst>
      <p:ext uri="{BB962C8B-B14F-4D97-AF65-F5344CB8AC3E}">
        <p14:creationId xmlns:p14="http://schemas.microsoft.com/office/powerpoint/2010/main" val="9244767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设置口令时的注意事项</a:t>
            </a:r>
            <a:endParaRPr lang="zh-CN" altLang="en-US" dirty="0"/>
          </a:p>
        </p:txBody>
      </p:sp>
      <p:sp>
        <p:nvSpPr>
          <p:cNvPr id="3" name="内容占位符 2"/>
          <p:cNvSpPr>
            <a:spLocks noGrp="1"/>
          </p:cNvSpPr>
          <p:nvPr>
            <p:ph idx="1"/>
          </p:nvPr>
        </p:nvSpPr>
        <p:spPr/>
        <p:txBody>
          <a:bodyPr>
            <a:normAutofit fontScale="92500"/>
          </a:bodyPr>
          <a:lstStyle/>
          <a:p>
            <a:r>
              <a:rPr lang="zh-CN" altLang="en-US" dirty="0"/>
              <a:t>使用大写字母、小写字母、数字、特殊符号组成的密码</a:t>
            </a:r>
          </a:p>
          <a:p>
            <a:r>
              <a:rPr lang="zh-CN" altLang="en-US" dirty="0"/>
              <a:t>妥善保管，不要把自己的密码随手写在容易看到的地方（增加暴力破解难度）</a:t>
            </a:r>
          </a:p>
          <a:p>
            <a:r>
              <a:rPr lang="zh-CN" altLang="en-US" dirty="0"/>
              <a:t>公司电脑密码长度不能少于</a:t>
            </a:r>
            <a:r>
              <a:rPr lang="en-US" altLang="zh-CN" dirty="0"/>
              <a:t>8</a:t>
            </a:r>
            <a:r>
              <a:rPr lang="zh-CN" altLang="en-US" dirty="0"/>
              <a:t>位（增加暴力破解难度）</a:t>
            </a:r>
          </a:p>
          <a:p>
            <a:r>
              <a:rPr lang="zh-CN" altLang="en-US" dirty="0"/>
              <a:t>需要定期更换，在自己感觉不安全时随时更改（防止暴力破解）</a:t>
            </a:r>
          </a:p>
          <a:p>
            <a:r>
              <a:rPr lang="zh-CN" altLang="en-US" dirty="0"/>
              <a:t>不同的账号使用不同的密码，如开机密码不要和网银密码相同（避免连锁反应）</a:t>
            </a:r>
          </a:p>
          <a:p>
            <a:r>
              <a:rPr lang="zh-CN" altLang="en-US" dirty="0"/>
              <a:t>不使用敏感字符串，如生日、姓名关联（防止密码猜测）</a:t>
            </a:r>
          </a:p>
          <a:p>
            <a:r>
              <a:rPr lang="zh-CN" altLang="en-US" dirty="0"/>
              <a:t>离开时请锁定计算机（防止未授权访问计算机）</a:t>
            </a:r>
          </a:p>
          <a:p>
            <a:endParaRPr lang="zh-CN" altLang="en-US" dirty="0"/>
          </a:p>
        </p:txBody>
      </p:sp>
    </p:spTree>
    <p:extLst>
      <p:ext uri="{BB962C8B-B14F-4D97-AF65-F5344CB8AC3E}">
        <p14:creationId xmlns:p14="http://schemas.microsoft.com/office/powerpoint/2010/main" val="25603881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离开电脑前我该做什么？</a:t>
            </a:r>
            <a:endParaRPr lang="zh-CN" altLang="en-US" dirty="0"/>
          </a:p>
        </p:txBody>
      </p:sp>
      <p:sp>
        <p:nvSpPr>
          <p:cNvPr id="3" name="内容占位符 2"/>
          <p:cNvSpPr>
            <a:spLocks noGrp="1"/>
          </p:cNvSpPr>
          <p:nvPr>
            <p:ph idx="1"/>
          </p:nvPr>
        </p:nvSpPr>
        <p:spPr/>
        <p:txBody>
          <a:bodyPr/>
          <a:lstStyle/>
          <a:p>
            <a:r>
              <a:rPr lang="zh-CN" altLang="en-US" dirty="0"/>
              <a:t>按下位于键盘上的</a:t>
            </a:r>
            <a:r>
              <a:rPr lang="en-US" altLang="zh-CN" dirty="0"/>
              <a:t>CTRL</a:t>
            </a:r>
            <a:r>
              <a:rPr lang="zh-CN" altLang="en-US" dirty="0"/>
              <a:t>和</a:t>
            </a:r>
            <a:r>
              <a:rPr lang="en-US" altLang="zh-CN" dirty="0"/>
              <a:t>ALT</a:t>
            </a:r>
            <a:r>
              <a:rPr lang="zh-CN" altLang="en-US" dirty="0"/>
              <a:t>键中间</a:t>
            </a:r>
            <a:r>
              <a:rPr lang="zh-CN" altLang="en-US" dirty="0" smtClean="0"/>
              <a:t>的          </a:t>
            </a:r>
            <a:r>
              <a:rPr lang="en-US" altLang="zh-CN" dirty="0"/>
              <a:t>+L</a:t>
            </a:r>
            <a:r>
              <a:rPr lang="zh-CN" altLang="en-US" dirty="0"/>
              <a:t>键来锁定电脑</a:t>
            </a:r>
          </a:p>
          <a:p>
            <a:r>
              <a:rPr lang="zh-CN" altLang="en-US" dirty="0"/>
              <a:t>使用快捷方式来锁定电脑，请您在桌面空白处点击鼠标右键选择新建，在选择快捷方式，则会出现如图所示：</a:t>
            </a:r>
          </a:p>
          <a:p>
            <a:endParaRPr lang="zh-CN" altLang="en-US" dirty="0"/>
          </a:p>
          <a:p>
            <a:endParaRPr lang="zh-CN" altLang="en-US" dirty="0"/>
          </a:p>
        </p:txBody>
      </p:sp>
      <p:pic>
        <p:nvPicPr>
          <p:cNvPr id="5" name="Picture 8"/>
          <p:cNvPicPr>
            <a:picLocks noChangeAspect="1" noChangeArrowheads="1"/>
          </p:cNvPicPr>
          <p:nvPr/>
        </p:nvPicPr>
        <p:blipFill>
          <a:blip r:embed="rId2" cstate="print"/>
          <a:srcRect/>
          <a:stretch>
            <a:fillRect/>
          </a:stretch>
        </p:blipFill>
        <p:spPr bwMode="auto">
          <a:xfrm>
            <a:off x="6765625" y="1617133"/>
            <a:ext cx="450319" cy="468985"/>
          </a:xfrm>
          <a:prstGeom prst="rect">
            <a:avLst/>
          </a:prstGeom>
          <a:noFill/>
          <a:ln w="9525">
            <a:noFill/>
            <a:miter lim="800000"/>
            <a:headEnd/>
            <a:tailEnd/>
          </a:ln>
        </p:spPr>
      </p:pic>
      <p:pic>
        <p:nvPicPr>
          <p:cNvPr id="6" name="图片 5" descr="123.png"/>
          <p:cNvPicPr>
            <a:picLocks noChangeAspect="1"/>
          </p:cNvPicPr>
          <p:nvPr/>
        </p:nvPicPr>
        <p:blipFill>
          <a:blip r:embed="rId3" cstate="print"/>
          <a:srcRect/>
          <a:stretch>
            <a:fillRect/>
          </a:stretch>
        </p:blipFill>
        <p:spPr bwMode="auto">
          <a:xfrm>
            <a:off x="2421960" y="3436883"/>
            <a:ext cx="5416520" cy="3421117"/>
          </a:xfrm>
          <a:prstGeom prst="rect">
            <a:avLst/>
          </a:prstGeom>
          <a:noFill/>
          <a:ln w="9525">
            <a:noFill/>
            <a:miter lim="800000"/>
            <a:headEnd/>
            <a:tailEnd/>
          </a:ln>
        </p:spPr>
      </p:pic>
    </p:spTree>
    <p:extLst>
      <p:ext uri="{BB962C8B-B14F-4D97-AF65-F5344CB8AC3E}">
        <p14:creationId xmlns:p14="http://schemas.microsoft.com/office/powerpoint/2010/main" val="33677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智能终端：一切应用及服务的</a:t>
            </a:r>
            <a:r>
              <a:rPr lang="zh-CN" altLang="en-US" dirty="0" smtClean="0"/>
              <a:t>入口</a:t>
            </a:r>
            <a:endParaRPr lang="zh-CN" altLang="en-US"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88" y="1447800"/>
            <a:ext cx="4193600" cy="385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34288" y="5150350"/>
            <a:ext cx="4572000" cy="1569660"/>
          </a:xfrm>
          <a:prstGeom prst="rect">
            <a:avLst/>
          </a:prstGeom>
        </p:spPr>
        <p:txBody>
          <a:bodyPr>
            <a:spAutoFit/>
          </a:bodyPr>
          <a:lstStyle/>
          <a:p>
            <a:pPr>
              <a:lnSpc>
                <a:spcPct val="150000"/>
              </a:lnSpc>
            </a:pPr>
            <a:r>
              <a:rPr lang="zh-CN" altLang="en-US" sz="1600" dirty="0" smtClean="0">
                <a:latin typeface="Times New Roman" panose="02020603050405020304" pitchFamily="18" charset="0"/>
              </a:rPr>
              <a:t>移动互联网在中国万亿级别的</a:t>
            </a:r>
            <a:r>
              <a:rPr lang="en-US" altLang="zh-CN" sz="1600" dirty="0" smtClean="0">
                <a:latin typeface="Times New Roman" panose="02020603050405020304" pitchFamily="18" charset="0"/>
              </a:rPr>
              <a:t>IT</a:t>
            </a:r>
            <a:r>
              <a:rPr lang="zh-CN" altLang="en-US" sz="1600" dirty="0" smtClean="0">
                <a:latin typeface="Times New Roman" panose="02020603050405020304" pitchFamily="18" charset="0"/>
              </a:rPr>
              <a:t>市场中的比重及复合增长率越来越大，成为</a:t>
            </a:r>
            <a:r>
              <a:rPr lang="en-US" altLang="zh-CN" sz="1600" dirty="0" smtClean="0">
                <a:latin typeface="Times New Roman" panose="02020603050405020304" pitchFamily="18" charset="0"/>
              </a:rPr>
              <a:t>IT</a:t>
            </a:r>
            <a:r>
              <a:rPr lang="zh-CN" altLang="en-US" sz="1600" dirty="0" smtClean="0">
                <a:latin typeface="Times New Roman" panose="02020603050405020304" pitchFamily="18" charset="0"/>
              </a:rPr>
              <a:t>产业新的金矿；</a:t>
            </a:r>
            <a:endParaRPr lang="en-US" altLang="zh-CN" sz="1600" dirty="0" smtClean="0">
              <a:latin typeface="Times New Roman" panose="02020603050405020304" pitchFamily="18" charset="0"/>
            </a:endParaRPr>
          </a:p>
          <a:p>
            <a:pPr>
              <a:lnSpc>
                <a:spcPct val="150000"/>
              </a:lnSpc>
            </a:pPr>
            <a:r>
              <a:rPr lang="zh-CN" altLang="en-US" sz="1600" dirty="0" smtClean="0">
                <a:latin typeface="Times New Roman" panose="02020603050405020304" pitchFamily="18" charset="0"/>
              </a:rPr>
              <a:t>得终端者得天下：小米、中华酷联，一切应用和服务的入口</a:t>
            </a:r>
            <a:endParaRPr lang="zh-CN" altLang="en-US" sz="1600" dirty="0">
              <a:latin typeface="Times New Roman" panose="02020603050405020304" pitchFamily="18" charset="0"/>
            </a:endParaRPr>
          </a:p>
        </p:txBody>
      </p:sp>
      <p:sp>
        <p:nvSpPr>
          <p:cNvPr id="6" name="矩形 5"/>
          <p:cNvSpPr/>
          <p:nvPr/>
        </p:nvSpPr>
        <p:spPr>
          <a:xfrm>
            <a:off x="4917088" y="3158894"/>
            <a:ext cx="3647152" cy="369332"/>
          </a:xfrm>
          <a:prstGeom prst="rect">
            <a:avLst/>
          </a:prstGeom>
        </p:spPr>
        <p:txBody>
          <a:bodyPr wrap="none">
            <a:spAutoFit/>
          </a:bodyPr>
          <a:lstStyle/>
          <a:p>
            <a:r>
              <a:rPr lang="zh-CN" altLang="en-US" dirty="0">
                <a:solidFill>
                  <a:schemeClr val="accent1">
                    <a:lumMod val="50000"/>
                  </a:schemeClr>
                </a:solidFill>
                <a:latin typeface="黑体" pitchFamily="49" charset="-122"/>
                <a:ea typeface="黑体" pitchFamily="49" charset="-122"/>
              </a:rPr>
              <a:t>移动互联网改变世界：全天候在线</a:t>
            </a:r>
            <a:endParaRPr lang="en-US" altLang="zh-CN" dirty="0">
              <a:solidFill>
                <a:schemeClr val="accent1">
                  <a:lumMod val="50000"/>
                </a:schemeClr>
              </a:solidFill>
              <a:latin typeface="黑体" pitchFamily="49" charset="-122"/>
              <a:ea typeface="黑体" pitchFamily="49" charset="-122"/>
            </a:endParaRPr>
          </a:p>
        </p:txBody>
      </p:sp>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789" y="1441124"/>
            <a:ext cx="3333750" cy="16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4572000" y="3595568"/>
            <a:ext cx="4572000" cy="1164421"/>
          </a:xfrm>
          <a:prstGeom prst="rect">
            <a:avLst/>
          </a:prstGeom>
        </p:spPr>
        <p:txBody>
          <a:bodyPr>
            <a:spAutoFit/>
          </a:bodyPr>
          <a:lstStyle/>
          <a:p>
            <a:pPr marL="285750" indent="-285750">
              <a:lnSpc>
                <a:spcPct val="150000"/>
              </a:lnSpc>
              <a:buFont typeface="Arial" pitchFamily="34" charset="0"/>
              <a:buChar char="•"/>
            </a:pPr>
            <a:r>
              <a:rPr lang="zh-CN" altLang="en-US" sz="1600" dirty="0" smtClean="0"/>
              <a:t>移动</a:t>
            </a:r>
            <a:r>
              <a:rPr lang="zh-CN" altLang="en-US" sz="1600" dirty="0"/>
              <a:t>互联网：使每个人随时随地任何终端模式接入互联网，使每个人可以全天候工作、学习、购物等。</a:t>
            </a:r>
            <a:endParaRPr lang="en-US" altLang="zh-CN" sz="1600" dirty="0"/>
          </a:p>
        </p:txBody>
      </p:sp>
      <p:pic>
        <p:nvPicPr>
          <p:cNvPr id="9" name="图片 8"/>
          <p:cNvPicPr>
            <a:picLocks noChangeAspect="1"/>
          </p:cNvPicPr>
          <p:nvPr/>
        </p:nvPicPr>
        <p:blipFill>
          <a:blip r:embed="rId5"/>
          <a:stretch>
            <a:fillRect/>
          </a:stretch>
        </p:blipFill>
        <p:spPr>
          <a:xfrm>
            <a:off x="5846939" y="4461289"/>
            <a:ext cx="2918661" cy="2396711"/>
          </a:xfrm>
          <a:prstGeom prst="rect">
            <a:avLst/>
          </a:prstGeom>
        </p:spPr>
      </p:pic>
    </p:spTree>
    <p:extLst>
      <p:ext uri="{BB962C8B-B14F-4D97-AF65-F5344CB8AC3E}">
        <p14:creationId xmlns:p14="http://schemas.microsoft.com/office/powerpoint/2010/main" val="16759012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离开电脑前我该怎么做</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在请键入项目的位置处输入下面这段代码，然后点击</a:t>
            </a:r>
            <a:r>
              <a:rPr lang="zh-CN" altLang="en-US" dirty="0" smtClean="0"/>
              <a:t>下一步</a:t>
            </a:r>
            <a:endParaRPr lang="en-US" altLang="zh-CN" dirty="0" smtClean="0"/>
          </a:p>
          <a:p>
            <a:pPr algn="just"/>
            <a:r>
              <a:rPr lang="en-US" altLang="zh-CN" sz="2000" dirty="0"/>
              <a:t>C:\</a:t>
            </a:r>
            <a:r>
              <a:rPr lang="en-US" altLang="zh-CN" sz="2000" dirty="0" smtClean="0"/>
              <a:t>windows\system32\rundll32.exe user32.dll,LockWorkStation</a:t>
            </a:r>
            <a:endParaRPr lang="en-US" altLang="zh-CN" sz="2000" dirty="0"/>
          </a:p>
          <a:p>
            <a:endParaRPr lang="zh-CN" altLang="en-US" dirty="0"/>
          </a:p>
          <a:p>
            <a:endParaRPr lang="zh-CN" altLang="en-US" dirty="0"/>
          </a:p>
        </p:txBody>
      </p:sp>
      <p:pic>
        <p:nvPicPr>
          <p:cNvPr id="4" name="图片 3" descr="搜狗截图_2011-10-13_15-41-27.png"/>
          <p:cNvPicPr>
            <a:picLocks noChangeAspect="1"/>
          </p:cNvPicPr>
          <p:nvPr/>
        </p:nvPicPr>
        <p:blipFill>
          <a:blip r:embed="rId2" cstate="print"/>
          <a:stretch>
            <a:fillRect/>
          </a:stretch>
        </p:blipFill>
        <p:spPr>
          <a:xfrm>
            <a:off x="2142193" y="2980061"/>
            <a:ext cx="5384546" cy="3727763"/>
          </a:xfrm>
          <a:prstGeom prst="rect">
            <a:avLst/>
          </a:prstGeom>
        </p:spPr>
      </p:pic>
    </p:spTree>
    <p:extLst>
      <p:ext uri="{BB962C8B-B14F-4D97-AF65-F5344CB8AC3E}">
        <p14:creationId xmlns:p14="http://schemas.microsoft.com/office/powerpoint/2010/main" val="19561922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离开电脑前我该怎么做？</a:t>
            </a:r>
          </a:p>
        </p:txBody>
      </p:sp>
      <p:sp>
        <p:nvSpPr>
          <p:cNvPr id="3" name="内容占位符 2"/>
          <p:cNvSpPr>
            <a:spLocks noGrp="1"/>
          </p:cNvSpPr>
          <p:nvPr>
            <p:ph idx="1"/>
          </p:nvPr>
        </p:nvSpPr>
        <p:spPr/>
        <p:txBody>
          <a:bodyPr/>
          <a:lstStyle/>
          <a:p>
            <a:r>
              <a:rPr lang="zh-CN" altLang="en-US" dirty="0"/>
              <a:t>然后输入一个你想到的随意的名称，然后点击完成</a:t>
            </a:r>
          </a:p>
          <a:p>
            <a:endParaRPr lang="zh-CN" altLang="en-US" dirty="0"/>
          </a:p>
        </p:txBody>
      </p:sp>
      <p:pic>
        <p:nvPicPr>
          <p:cNvPr id="5" name="图片 4" descr="搜狗截图_2011-10-13_15-38-53.png"/>
          <p:cNvPicPr>
            <a:picLocks noChangeAspect="1"/>
          </p:cNvPicPr>
          <p:nvPr/>
        </p:nvPicPr>
        <p:blipFill>
          <a:blip r:embed="rId2" cstate="print"/>
          <a:stretch>
            <a:fillRect/>
          </a:stretch>
        </p:blipFill>
        <p:spPr>
          <a:xfrm>
            <a:off x="1856889" y="2324538"/>
            <a:ext cx="5773622" cy="3944872"/>
          </a:xfrm>
          <a:prstGeom prst="rect">
            <a:avLst/>
          </a:prstGeom>
        </p:spPr>
      </p:pic>
    </p:spTree>
    <p:extLst>
      <p:ext uri="{BB962C8B-B14F-4D97-AF65-F5344CB8AC3E}">
        <p14:creationId xmlns:p14="http://schemas.microsoft.com/office/powerpoint/2010/main" val="27776711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然后右键点击桌面上刚刚生成的图标，选择属性，出现下图所</a:t>
            </a:r>
            <a:r>
              <a:rPr lang="zh-CN" altLang="en-US" dirty="0" smtClean="0"/>
              <a:t>示</a:t>
            </a:r>
            <a:endParaRPr lang="en-US" altLang="zh-CN" dirty="0" smtClean="0"/>
          </a:p>
          <a:p>
            <a:endParaRPr lang="en-US" altLang="zh-CN" dirty="0"/>
          </a:p>
          <a:p>
            <a:endParaRPr lang="zh-CN" altLang="en-US" dirty="0"/>
          </a:p>
          <a:p>
            <a:endParaRPr lang="zh-CN" altLang="en-US" dirty="0"/>
          </a:p>
        </p:txBody>
      </p:sp>
      <p:pic>
        <p:nvPicPr>
          <p:cNvPr id="4" name="图片 3" descr="搜狗截图_2011-10-13_15-44-56.png"/>
          <p:cNvPicPr>
            <a:picLocks noChangeAspect="1"/>
          </p:cNvPicPr>
          <p:nvPr/>
        </p:nvPicPr>
        <p:blipFill>
          <a:blip r:embed="rId3" cstate="print"/>
          <a:stretch>
            <a:fillRect/>
          </a:stretch>
        </p:blipFill>
        <p:spPr>
          <a:xfrm>
            <a:off x="3040512" y="2135985"/>
            <a:ext cx="885825" cy="695325"/>
          </a:xfrm>
          <a:prstGeom prst="rect">
            <a:avLst/>
          </a:prstGeom>
        </p:spPr>
      </p:pic>
      <p:sp>
        <p:nvSpPr>
          <p:cNvPr id="5" name="矩形 4"/>
          <p:cNvSpPr/>
          <p:nvPr/>
        </p:nvSpPr>
        <p:spPr>
          <a:xfrm>
            <a:off x="982133" y="3000643"/>
            <a:ext cx="3358639" cy="2308324"/>
          </a:xfrm>
          <a:prstGeom prst="rect">
            <a:avLst/>
          </a:prstGeom>
        </p:spPr>
        <p:txBody>
          <a:bodyPr wrap="square">
            <a:spAutoFit/>
          </a:bodyPr>
          <a:lstStyle/>
          <a:p>
            <a:pPr marL="285750" indent="-285750" algn="just" defTabSz="457200">
              <a:spcBef>
                <a:spcPct val="20000"/>
              </a:spcBef>
              <a:spcAft>
                <a:spcPts val="600"/>
              </a:spcAft>
              <a:buClr>
                <a:schemeClr val="accent1">
                  <a:lumMod val="75000"/>
                </a:schemeClr>
              </a:buClr>
              <a:buSzPct val="145000"/>
              <a:buFont typeface="Arial"/>
              <a:buChar char="•"/>
            </a:pPr>
            <a:r>
              <a:rPr lang="zh-CN" altLang="en-US" sz="2400" dirty="0">
                <a:latin typeface="Times New Roman" panose="02020603050405020304" pitchFamily="18" charset="0"/>
              </a:rPr>
              <a:t>请在快捷键位置按下你想设置的快捷键，然后点击确定，当你离开电脑的时候按下这个按键，电脑马上会锁定。</a:t>
            </a:r>
          </a:p>
        </p:txBody>
      </p:sp>
      <p:pic>
        <p:nvPicPr>
          <p:cNvPr id="6" name="图片 5" descr="555.png"/>
          <p:cNvPicPr>
            <a:picLocks noChangeAspect="1"/>
          </p:cNvPicPr>
          <p:nvPr/>
        </p:nvPicPr>
        <p:blipFill>
          <a:blip r:embed="rId4" cstate="print"/>
          <a:srcRect/>
          <a:stretch>
            <a:fillRect/>
          </a:stretch>
        </p:blipFill>
        <p:spPr bwMode="auto">
          <a:xfrm>
            <a:off x="4603531" y="2135985"/>
            <a:ext cx="3966067" cy="4717936"/>
          </a:xfrm>
          <a:prstGeom prst="rect">
            <a:avLst/>
          </a:prstGeom>
          <a:noFill/>
          <a:ln w="9525">
            <a:noFill/>
            <a:miter lim="800000"/>
            <a:headEnd/>
            <a:tailEnd/>
          </a:ln>
        </p:spPr>
      </p:pic>
    </p:spTree>
    <p:extLst>
      <p:ext uri="{BB962C8B-B14F-4D97-AF65-F5344CB8AC3E}">
        <p14:creationId xmlns:p14="http://schemas.microsoft.com/office/powerpoint/2010/main" val="8889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开启屏幕保护功能</a:t>
            </a:r>
          </a:p>
        </p:txBody>
      </p:sp>
      <p:sp>
        <p:nvSpPr>
          <p:cNvPr id="3" name="内容占位符 2"/>
          <p:cNvSpPr>
            <a:spLocks noGrp="1"/>
          </p:cNvSpPr>
          <p:nvPr>
            <p:ph idx="1"/>
          </p:nvPr>
        </p:nvSpPr>
        <p:spPr>
          <a:xfrm>
            <a:off x="982133" y="1617133"/>
            <a:ext cx="2664957" cy="4382683"/>
          </a:xfrm>
        </p:spPr>
        <p:txBody>
          <a:bodyPr/>
          <a:lstStyle/>
          <a:p>
            <a:r>
              <a:rPr lang="zh-CN" altLang="en-US" dirty="0"/>
              <a:t>桌面右键→属性→屏幕保护程序→勾选“在回复时使用密码保护”，请各位同事务必开启屏幕保护，在没有锁定电脑时，电脑可以自动锁定。</a:t>
            </a:r>
          </a:p>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3647090" y="1312863"/>
            <a:ext cx="5224463" cy="5445125"/>
          </a:xfrm>
          <a:prstGeom prst="rect">
            <a:avLst/>
          </a:prstGeom>
          <a:noFill/>
          <a:ln w="9525">
            <a:noFill/>
            <a:miter lim="800000"/>
            <a:headEnd/>
            <a:tailEnd/>
          </a:ln>
        </p:spPr>
      </p:pic>
    </p:spTree>
    <p:extLst>
      <p:ext uri="{BB962C8B-B14F-4D97-AF65-F5344CB8AC3E}">
        <p14:creationId xmlns:p14="http://schemas.microsoft.com/office/powerpoint/2010/main" val="182336434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zh-CN" altLang="en-US" dirty="0" smtClean="0">
                <a:solidFill>
                  <a:schemeClr val="bg1">
                    <a:lumMod val="65000"/>
                  </a:schemeClr>
                </a:solidFill>
              </a:rPr>
              <a:t>为什么大数据下的信息安全格外重要？</a:t>
            </a:r>
            <a:endParaRPr lang="en-US" altLang="zh-CN" dirty="0" smtClean="0">
              <a:solidFill>
                <a:schemeClr val="bg1">
                  <a:lumMod val="65000"/>
                </a:schemeClr>
              </a:solidFill>
            </a:endParaRPr>
          </a:p>
          <a:p>
            <a:r>
              <a:rPr lang="zh-CN" altLang="en-US" dirty="0" smtClean="0">
                <a:solidFill>
                  <a:schemeClr val="bg1">
                    <a:lumMod val="65000"/>
                  </a:schemeClr>
                </a:solidFill>
              </a:rPr>
              <a:t>信息安全的各方面</a:t>
            </a:r>
            <a:endParaRPr lang="en-US" altLang="zh-CN" dirty="0" smtClean="0">
              <a:solidFill>
                <a:schemeClr val="bg1">
                  <a:lumMod val="65000"/>
                </a:schemeClr>
              </a:solidFill>
            </a:endParaRPr>
          </a:p>
          <a:p>
            <a:pPr lvl="1"/>
            <a:r>
              <a:rPr lang="zh-CN" altLang="en-US" dirty="0" smtClean="0">
                <a:solidFill>
                  <a:schemeClr val="bg1">
                    <a:lumMod val="65000"/>
                  </a:schemeClr>
                </a:solidFill>
              </a:rPr>
              <a:t>个人电脑使用安全指南</a:t>
            </a:r>
            <a:endParaRPr lang="en-US" altLang="zh-CN" dirty="0" smtClean="0">
              <a:solidFill>
                <a:schemeClr val="bg1">
                  <a:lumMod val="65000"/>
                </a:schemeClr>
              </a:solidFill>
            </a:endParaRPr>
          </a:p>
          <a:p>
            <a:pPr lvl="1"/>
            <a:r>
              <a:rPr lang="zh-CN" altLang="en-US" dirty="0" smtClean="0"/>
              <a:t>病毒攻防战</a:t>
            </a:r>
            <a:endParaRPr lang="en-US" altLang="zh-CN" dirty="0" smtClean="0"/>
          </a:p>
          <a:p>
            <a:pPr lvl="1"/>
            <a:r>
              <a:rPr lang="en-US" altLang="zh-CN" dirty="0" smtClean="0">
                <a:solidFill>
                  <a:schemeClr val="bg1">
                    <a:lumMod val="65000"/>
                  </a:schemeClr>
                </a:solidFill>
              </a:rPr>
              <a:t>WiFi</a:t>
            </a:r>
            <a:r>
              <a:rPr lang="zh-CN" altLang="en-US" dirty="0" smtClean="0">
                <a:solidFill>
                  <a:schemeClr val="bg1">
                    <a:lumMod val="65000"/>
                  </a:schemeClr>
                </a:solidFill>
              </a:rPr>
              <a:t>使用安全指南</a:t>
            </a:r>
            <a:endParaRPr lang="en-US" altLang="zh-CN" dirty="0" smtClean="0">
              <a:solidFill>
                <a:schemeClr val="bg1">
                  <a:lumMod val="65000"/>
                </a:schemeClr>
              </a:solidFill>
            </a:endParaRPr>
          </a:p>
          <a:p>
            <a:pPr lvl="1"/>
            <a:r>
              <a:rPr lang="zh-CN" altLang="en-US" dirty="0" smtClean="0">
                <a:solidFill>
                  <a:schemeClr val="bg1">
                    <a:lumMod val="65000"/>
                  </a:schemeClr>
                </a:solidFill>
              </a:rPr>
              <a:t>个人金融安全指南</a:t>
            </a:r>
            <a:endParaRPr lang="en-US" altLang="zh-CN" dirty="0" smtClean="0">
              <a:solidFill>
                <a:schemeClr val="bg1">
                  <a:lumMod val="65000"/>
                </a:schemeClr>
              </a:solidFill>
            </a:endParaRPr>
          </a:p>
          <a:p>
            <a:r>
              <a:rPr lang="zh-CN" altLang="en-US" dirty="0" smtClean="0">
                <a:solidFill>
                  <a:schemeClr val="bg1">
                    <a:lumMod val="65000"/>
                  </a:schemeClr>
                </a:solidFill>
              </a:rPr>
              <a:t>总结</a:t>
            </a:r>
          </a:p>
          <a:p>
            <a:endParaRPr lang="zh-CN" altLang="en-US" dirty="0"/>
          </a:p>
        </p:txBody>
      </p:sp>
    </p:spTree>
    <p:extLst>
      <p:ext uri="{BB962C8B-B14F-4D97-AF65-F5344CB8AC3E}">
        <p14:creationId xmlns:p14="http://schemas.microsoft.com/office/powerpoint/2010/main" val="5445959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制作病毒用来做什么？</a:t>
            </a:r>
          </a:p>
        </p:txBody>
      </p:sp>
      <p:pic>
        <p:nvPicPr>
          <p:cNvPr id="4" name="Picture 4"/>
          <p:cNvPicPr>
            <a:picLocks noGrp="1" noChangeAspect="1" noChangeArrowheads="1"/>
          </p:cNvPicPr>
          <p:nvPr>
            <p:ph idx="1"/>
          </p:nvPr>
        </p:nvPicPr>
        <p:blipFill>
          <a:blip r:embed="rId2" cstate="print"/>
          <a:srcRect/>
          <a:stretch>
            <a:fillRect/>
          </a:stretch>
        </p:blipFill>
        <p:spPr bwMode="auto">
          <a:xfrm>
            <a:off x="1794943" y="1447800"/>
            <a:ext cx="6079045" cy="5227654"/>
          </a:xfrm>
          <a:prstGeom prst="rect">
            <a:avLst/>
          </a:prstGeom>
          <a:noFill/>
          <a:ln w="12700" cap="sq">
            <a:noFill/>
            <a:miter lim="800000"/>
            <a:headEnd type="none" w="sm" len="sm"/>
            <a:tailEnd type="none" w="sm" len="sm"/>
          </a:ln>
        </p:spPr>
      </p:pic>
    </p:spTree>
    <p:extLst>
      <p:ext uri="{BB962C8B-B14F-4D97-AF65-F5344CB8AC3E}">
        <p14:creationId xmlns:p14="http://schemas.microsoft.com/office/powerpoint/2010/main" val="173558849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计算机病毒</a:t>
            </a:r>
            <a:endParaRPr lang="zh-CN" altLang="en-US" dirty="0"/>
          </a:p>
        </p:txBody>
      </p:sp>
      <p:sp>
        <p:nvSpPr>
          <p:cNvPr id="3" name="内容占位符 2"/>
          <p:cNvSpPr>
            <a:spLocks noGrp="1"/>
          </p:cNvSpPr>
          <p:nvPr>
            <p:ph idx="1"/>
          </p:nvPr>
        </p:nvSpPr>
        <p:spPr>
          <a:xfrm>
            <a:off x="3228975" y="2475318"/>
            <a:ext cx="5102772" cy="2622146"/>
          </a:xfrm>
        </p:spPr>
        <p:txBody>
          <a:bodyPr>
            <a:normAutofit fontScale="92500"/>
          </a:bodyPr>
          <a:lstStyle/>
          <a:p>
            <a:r>
              <a:rPr lang="zh-CN" altLang="en-US" sz="3200" dirty="0"/>
              <a:t>编制或者在计算机中插入的破坏计算机功能或者破坏数据，影响计算机使用并且能够自我复制的一组计算机指令或者程序代码。</a:t>
            </a:r>
          </a:p>
          <a:p>
            <a:endParaRPr lang="zh-CN" altLang="en-US" dirty="0"/>
          </a:p>
        </p:txBody>
      </p:sp>
      <p:pic>
        <p:nvPicPr>
          <p:cNvPr id="4" name="Picture 1" descr="D:\PPT素材\8aab1edf6d88ab1a5882dde1副本.png"/>
          <p:cNvPicPr>
            <a:picLocks noChangeAspect="1" noChangeArrowheads="1"/>
          </p:cNvPicPr>
          <p:nvPr/>
        </p:nvPicPr>
        <p:blipFill>
          <a:blip r:embed="rId3" cstate="print"/>
          <a:srcRect/>
          <a:stretch>
            <a:fillRect/>
          </a:stretch>
        </p:blipFill>
        <p:spPr bwMode="auto">
          <a:xfrm>
            <a:off x="727075" y="2487613"/>
            <a:ext cx="2501900" cy="1882775"/>
          </a:xfrm>
          <a:prstGeom prst="rect">
            <a:avLst/>
          </a:prstGeom>
          <a:noFill/>
          <a:ln w="9525">
            <a:noFill/>
            <a:miter lim="800000"/>
            <a:headEnd/>
            <a:tailEnd/>
          </a:ln>
        </p:spPr>
      </p:pic>
      <p:sp>
        <p:nvSpPr>
          <p:cNvPr id="5" name="TextBox 4"/>
          <p:cNvSpPr txBox="1">
            <a:spLocks noChangeArrowheads="1"/>
          </p:cNvSpPr>
          <p:nvPr/>
        </p:nvSpPr>
        <p:spPr bwMode="auto">
          <a:xfrm>
            <a:off x="1244600" y="4509294"/>
            <a:ext cx="1466850" cy="449263"/>
          </a:xfrm>
          <a:prstGeom prst="rect">
            <a:avLst/>
          </a:prstGeom>
          <a:noFill/>
          <a:ln w="9525">
            <a:noFill/>
            <a:miter lim="800000"/>
            <a:headEnd/>
            <a:tailEnd/>
          </a:ln>
        </p:spPr>
        <p:txBody>
          <a:bodyPr lIns="94613" tIns="47306" rIns="94613" bIns="47306">
            <a:spAutoFit/>
          </a:bodyPr>
          <a:lstStyle/>
          <a:p>
            <a:pPr defTabSz="465138" hangingPunct="0">
              <a:lnSpc>
                <a:spcPct val="99000"/>
              </a:lnSpc>
              <a:buClr>
                <a:srgbClr val="000000"/>
              </a:buClr>
              <a:buSzPct val="45000"/>
              <a:buFont typeface="Wingdings" pitchFamily="2" charset="2"/>
              <a:buNone/>
            </a:pPr>
            <a:r>
              <a:rPr lang="zh-CN" altLang="en-US" sz="2300" b="1" dirty="0">
                <a:latin typeface="Bitstream Vera Sans" pitchFamily="32" charset="0"/>
              </a:rPr>
              <a:t>熊猫烧香</a:t>
            </a:r>
          </a:p>
        </p:txBody>
      </p:sp>
    </p:spTree>
    <p:extLst>
      <p:ext uri="{BB962C8B-B14F-4D97-AF65-F5344CB8AC3E}">
        <p14:creationId xmlns:p14="http://schemas.microsoft.com/office/powerpoint/2010/main" val="1090997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蠕虫</a:t>
            </a:r>
          </a:p>
        </p:txBody>
      </p:sp>
      <p:sp>
        <p:nvSpPr>
          <p:cNvPr id="3" name="内容占位符 2"/>
          <p:cNvSpPr>
            <a:spLocks noGrp="1"/>
          </p:cNvSpPr>
          <p:nvPr>
            <p:ph idx="1"/>
          </p:nvPr>
        </p:nvSpPr>
        <p:spPr>
          <a:xfrm>
            <a:off x="3647090" y="2144110"/>
            <a:ext cx="5039710" cy="3855706"/>
          </a:xfrm>
        </p:spPr>
        <p:txBody>
          <a:bodyPr/>
          <a:lstStyle/>
          <a:p>
            <a:pPr algn="just"/>
            <a:r>
              <a:rPr lang="zh-CN" altLang="en-US" sz="3200" dirty="0"/>
              <a:t>蠕虫也是病毒，不同的是通过复制自身在互联网环境下进行传播，与病毒的传染能力主要针对计算机内文件系统不同，蠕虫传染目标是互联网内的所有计算机。</a:t>
            </a:r>
          </a:p>
          <a:p>
            <a:endParaRPr lang="zh-CN" altLang="en-US" dirty="0"/>
          </a:p>
        </p:txBody>
      </p:sp>
      <p:pic>
        <p:nvPicPr>
          <p:cNvPr id="4" name="Picture 2" descr="E:\文档资料\2508个水晶图\[78]水晶系列2\57.jpg"/>
          <p:cNvPicPr>
            <a:picLocks noChangeAspect="1" noChangeArrowheads="1"/>
          </p:cNvPicPr>
          <p:nvPr/>
        </p:nvPicPr>
        <p:blipFill>
          <a:blip r:embed="rId2" cstate="print"/>
          <a:srcRect/>
          <a:stretch>
            <a:fillRect/>
          </a:stretch>
        </p:blipFill>
        <p:spPr bwMode="auto">
          <a:xfrm>
            <a:off x="1254892" y="2325961"/>
            <a:ext cx="2143125" cy="1974850"/>
          </a:xfrm>
          <a:prstGeom prst="rect">
            <a:avLst/>
          </a:prstGeom>
          <a:noFill/>
          <a:ln w="9525">
            <a:noFill/>
            <a:miter lim="800000"/>
            <a:headEnd/>
            <a:tailEnd/>
          </a:ln>
        </p:spPr>
      </p:pic>
      <p:sp>
        <p:nvSpPr>
          <p:cNvPr id="5" name="TextBox 4"/>
          <p:cNvSpPr txBox="1">
            <a:spLocks noChangeArrowheads="1"/>
          </p:cNvSpPr>
          <p:nvPr/>
        </p:nvSpPr>
        <p:spPr bwMode="auto">
          <a:xfrm>
            <a:off x="1579782" y="4437994"/>
            <a:ext cx="1466850" cy="457200"/>
          </a:xfrm>
          <a:prstGeom prst="rect">
            <a:avLst/>
          </a:prstGeom>
          <a:noFill/>
          <a:ln w="9525">
            <a:noFill/>
            <a:miter lim="800000"/>
            <a:headEnd/>
            <a:tailEnd/>
          </a:ln>
        </p:spPr>
        <p:txBody>
          <a:bodyPr lIns="94613" tIns="47306" rIns="94613" bIns="47306">
            <a:spAutoFit/>
          </a:bodyPr>
          <a:lstStyle/>
          <a:p>
            <a:pPr algn="ctr" defTabSz="465138" hangingPunct="0">
              <a:lnSpc>
                <a:spcPct val="99000"/>
              </a:lnSpc>
              <a:buClr>
                <a:srgbClr val="000000"/>
              </a:buClr>
              <a:buSzPct val="45000"/>
              <a:buFont typeface="Wingdings" pitchFamily="2" charset="2"/>
              <a:buNone/>
            </a:pPr>
            <a:r>
              <a:rPr lang="zh-CN" altLang="en-US" sz="2300" b="1" dirty="0">
                <a:latin typeface="华文楷体" panose="02010600040101010101" pitchFamily="2" charset="-122"/>
                <a:ea typeface="华文楷体" panose="02010600040101010101" pitchFamily="2" charset="-122"/>
              </a:rPr>
              <a:t>蠕虫</a:t>
            </a:r>
          </a:p>
        </p:txBody>
      </p:sp>
    </p:spTree>
    <p:extLst>
      <p:ext uri="{BB962C8B-B14F-4D97-AF65-F5344CB8AC3E}">
        <p14:creationId xmlns:p14="http://schemas.microsoft.com/office/powerpoint/2010/main" val="16877531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木马</a:t>
            </a:r>
            <a:endParaRPr lang="zh-CN" altLang="en-US" dirty="0"/>
          </a:p>
        </p:txBody>
      </p:sp>
      <p:sp>
        <p:nvSpPr>
          <p:cNvPr id="3" name="内容占位符 2"/>
          <p:cNvSpPr>
            <a:spLocks noGrp="1"/>
          </p:cNvSpPr>
          <p:nvPr>
            <p:ph idx="1"/>
          </p:nvPr>
        </p:nvSpPr>
        <p:spPr>
          <a:xfrm>
            <a:off x="3804745" y="1617133"/>
            <a:ext cx="4882055" cy="4382683"/>
          </a:xfrm>
        </p:spPr>
        <p:txBody>
          <a:bodyPr>
            <a:normAutofit/>
          </a:bodyPr>
          <a:lstStyle/>
          <a:p>
            <a:pPr algn="just"/>
            <a:r>
              <a:rPr lang="zh-CN" altLang="en-US" sz="3200" dirty="0">
                <a:solidFill>
                  <a:srgbClr val="FF0000"/>
                </a:solidFill>
              </a:rPr>
              <a:t>隐藏</a:t>
            </a:r>
            <a:r>
              <a:rPr lang="zh-CN" altLang="en-US" sz="3200" dirty="0"/>
              <a:t>在正常程序中的一段具有特殊功能的恶意代码，具备</a:t>
            </a:r>
            <a:r>
              <a:rPr lang="zh-CN" altLang="en-US" sz="3200" dirty="0">
                <a:solidFill>
                  <a:srgbClr val="FF0000"/>
                </a:solidFill>
              </a:rPr>
              <a:t>破坏和删除文件、发送密码、记录键盘和攻击</a:t>
            </a:r>
            <a:r>
              <a:rPr lang="zh-CN" altLang="en-US" sz="3200" dirty="0"/>
              <a:t>等功能，会使用户系统被破坏甚至瘫痪</a:t>
            </a:r>
            <a:r>
              <a:rPr lang="zh-CN" altLang="en-US" sz="3200" dirty="0" smtClean="0"/>
              <a:t>。</a:t>
            </a:r>
            <a:endParaRPr lang="zh-CN" altLang="en-US" dirty="0"/>
          </a:p>
        </p:txBody>
      </p:sp>
      <p:pic>
        <p:nvPicPr>
          <p:cNvPr id="4" name="Picture 4" descr="无标题"/>
          <p:cNvPicPr>
            <a:picLocks noChangeAspect="1" noChangeArrowheads="1"/>
          </p:cNvPicPr>
          <p:nvPr/>
        </p:nvPicPr>
        <p:blipFill>
          <a:blip r:embed="rId2" cstate="print"/>
          <a:srcRect/>
          <a:stretch>
            <a:fillRect/>
          </a:stretch>
        </p:blipFill>
        <p:spPr bwMode="auto">
          <a:xfrm>
            <a:off x="804479" y="1604579"/>
            <a:ext cx="2916238" cy="4318000"/>
          </a:xfrm>
          <a:prstGeom prst="rect">
            <a:avLst/>
          </a:prstGeom>
          <a:noFill/>
          <a:ln w="9525">
            <a:noFill/>
            <a:miter lim="800000"/>
            <a:headEnd/>
            <a:tailEnd/>
          </a:ln>
        </p:spPr>
      </p:pic>
      <p:sp>
        <p:nvSpPr>
          <p:cNvPr id="5" name="TextBox 4"/>
          <p:cNvSpPr txBox="1">
            <a:spLocks noChangeArrowheads="1"/>
          </p:cNvSpPr>
          <p:nvPr/>
        </p:nvSpPr>
        <p:spPr bwMode="auto">
          <a:xfrm>
            <a:off x="1528379" y="5999816"/>
            <a:ext cx="1468438" cy="457200"/>
          </a:xfrm>
          <a:prstGeom prst="rect">
            <a:avLst/>
          </a:prstGeom>
          <a:noFill/>
          <a:ln w="9525">
            <a:noFill/>
            <a:miter lim="800000"/>
            <a:headEnd/>
            <a:tailEnd/>
          </a:ln>
        </p:spPr>
        <p:txBody>
          <a:bodyPr lIns="94613" tIns="47306" rIns="94613" bIns="47306">
            <a:spAutoFit/>
          </a:bodyPr>
          <a:lstStyle/>
          <a:p>
            <a:pPr algn="ctr" defTabSz="465138" hangingPunct="0">
              <a:lnSpc>
                <a:spcPct val="99000"/>
              </a:lnSpc>
              <a:buClr>
                <a:srgbClr val="000000"/>
              </a:buClr>
              <a:buSzPct val="45000"/>
              <a:buFont typeface="Wingdings" pitchFamily="2" charset="2"/>
              <a:buNone/>
            </a:pPr>
            <a:r>
              <a:rPr lang="zh-CN" altLang="en-US" sz="2300" b="1" dirty="0">
                <a:latin typeface="华文楷体" panose="02010600040101010101" pitchFamily="2" charset="-122"/>
                <a:ea typeface="华文楷体" panose="02010600040101010101" pitchFamily="2" charset="-122"/>
              </a:rPr>
              <a:t>木马</a:t>
            </a:r>
          </a:p>
        </p:txBody>
      </p:sp>
    </p:spTree>
    <p:extLst>
      <p:ext uri="{BB962C8B-B14F-4D97-AF65-F5344CB8AC3E}">
        <p14:creationId xmlns:p14="http://schemas.microsoft.com/office/powerpoint/2010/main" val="375722329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网页脚本病毒</a:t>
            </a:r>
          </a:p>
        </p:txBody>
      </p:sp>
      <p:sp>
        <p:nvSpPr>
          <p:cNvPr id="3" name="内容占位符 2"/>
          <p:cNvSpPr>
            <a:spLocks noGrp="1"/>
          </p:cNvSpPr>
          <p:nvPr>
            <p:ph idx="1"/>
          </p:nvPr>
        </p:nvSpPr>
        <p:spPr>
          <a:xfrm>
            <a:off x="4193628" y="1617133"/>
            <a:ext cx="4493172" cy="4382683"/>
          </a:xfrm>
        </p:spPr>
        <p:txBody>
          <a:bodyPr/>
          <a:lstStyle/>
          <a:p>
            <a:r>
              <a:rPr lang="zh-CN" altLang="en-US" sz="3200" dirty="0"/>
              <a:t>将恶意的破坏性代码内嵌在网页中，一旦有用户浏览带毒网页，病毒就会立即发作。</a:t>
            </a:r>
            <a:r>
              <a:rPr lang="zh-CN" altLang="en-US" sz="3200" dirty="0">
                <a:solidFill>
                  <a:srgbClr val="FF0000"/>
                </a:solidFill>
              </a:rPr>
              <a:t>请</a:t>
            </a:r>
            <a:r>
              <a:rPr lang="zh-CN" altLang="en-US" sz="3200" dirty="0" smtClean="0">
                <a:solidFill>
                  <a:srgbClr val="FF0000"/>
                </a:solidFill>
              </a:rPr>
              <a:t>各位谨慎</a:t>
            </a:r>
            <a:r>
              <a:rPr lang="zh-CN" altLang="en-US" sz="3200" dirty="0">
                <a:solidFill>
                  <a:srgbClr val="FF0000"/>
                </a:solidFill>
              </a:rPr>
              <a:t>操作，不懂的，不明白的，不要随便点！</a:t>
            </a:r>
          </a:p>
          <a:p>
            <a:endParaRPr lang="zh-CN" altLang="en-US" dirty="0"/>
          </a:p>
        </p:txBody>
      </p:sp>
      <p:pic>
        <p:nvPicPr>
          <p:cNvPr id="4" name="Picture 2" descr="D:\PPT素材\PNG\[208]系统图标\18.png"/>
          <p:cNvPicPr>
            <a:picLocks noChangeAspect="1" noChangeArrowheads="1"/>
          </p:cNvPicPr>
          <p:nvPr/>
        </p:nvPicPr>
        <p:blipFill>
          <a:blip r:embed="rId2" cstate="print"/>
          <a:srcRect/>
          <a:stretch>
            <a:fillRect/>
          </a:stretch>
        </p:blipFill>
        <p:spPr bwMode="auto">
          <a:xfrm>
            <a:off x="982133" y="2219713"/>
            <a:ext cx="2740025" cy="2530475"/>
          </a:xfrm>
          <a:prstGeom prst="rect">
            <a:avLst/>
          </a:prstGeom>
          <a:noFill/>
          <a:ln w="9525">
            <a:noFill/>
            <a:miter lim="800000"/>
            <a:headEnd/>
            <a:tailEnd/>
          </a:ln>
        </p:spPr>
      </p:pic>
      <p:grpSp>
        <p:nvGrpSpPr>
          <p:cNvPr id="5" name="组合 6"/>
          <p:cNvGrpSpPr>
            <a:grpSpLocks/>
          </p:cNvGrpSpPr>
          <p:nvPr/>
        </p:nvGrpSpPr>
        <p:grpSpPr bwMode="auto">
          <a:xfrm>
            <a:off x="42040" y="5228291"/>
            <a:ext cx="8996855" cy="1543050"/>
            <a:chOff x="0" y="5372112"/>
            <a:chExt cx="9591675" cy="1647835"/>
          </a:xfrm>
        </p:grpSpPr>
        <p:pic>
          <p:nvPicPr>
            <p:cNvPr id="6" name="Picture 1"/>
            <p:cNvPicPr>
              <a:picLocks noChangeAspect="1" noChangeArrowheads="1"/>
            </p:cNvPicPr>
            <p:nvPr/>
          </p:nvPicPr>
          <p:blipFill>
            <a:blip r:embed="rId3" cstate="print"/>
            <a:srcRect r="50000"/>
            <a:stretch>
              <a:fillRect/>
            </a:stretch>
          </p:blipFill>
          <p:spPr bwMode="auto">
            <a:xfrm>
              <a:off x="0" y="5372112"/>
              <a:ext cx="9591675" cy="62566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168691" y="6229368"/>
              <a:ext cx="8976897" cy="790579"/>
            </a:xfrm>
            <a:prstGeom prst="rect">
              <a:avLst/>
            </a:prstGeom>
            <a:noFill/>
            <a:ln w="9525">
              <a:noFill/>
              <a:miter lim="800000"/>
              <a:headEnd/>
              <a:tailEnd/>
            </a:ln>
          </p:spPr>
        </p:pic>
      </p:grpSp>
    </p:spTree>
    <p:extLst>
      <p:ext uri="{BB962C8B-B14F-4D97-AF65-F5344CB8AC3E}">
        <p14:creationId xmlns:p14="http://schemas.microsoft.com/office/powerpoint/2010/main" val="296088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视差">
  <a:themeElements>
    <a:clrScheme name="视差">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视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视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591</TotalTime>
  <Words>10215</Words>
  <Application>Microsoft Office PowerPoint</Application>
  <PresentationFormat>全屏显示(4:3)</PresentationFormat>
  <Paragraphs>963</Paragraphs>
  <Slides>125</Slides>
  <Notes>48</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vt:i4>
      </vt:variant>
      <vt:variant>
        <vt:lpstr>幻灯片标题</vt:lpstr>
      </vt:variant>
      <vt:variant>
        <vt:i4>125</vt:i4>
      </vt:variant>
    </vt:vector>
  </HeadingPairs>
  <TitlesOfParts>
    <vt:vector size="150" baseType="lpstr">
      <vt:lpstr>Arial Unicode MS</vt:lpstr>
      <vt:lpstr>Bitstream Vera Sans</vt:lpstr>
      <vt:lpstr>Gulim</vt:lpstr>
      <vt:lpstr>HY엽서L</vt:lpstr>
      <vt:lpstr>微軟正黑體</vt:lpstr>
      <vt:lpstr>MS Gothic</vt:lpstr>
      <vt:lpstr>MS PGothic</vt:lpstr>
      <vt:lpstr>新細明體</vt:lpstr>
      <vt:lpstr>黑体</vt:lpstr>
      <vt:lpstr>华文仿宋</vt:lpstr>
      <vt:lpstr>华文楷体</vt:lpstr>
      <vt:lpstr>华文细黑</vt:lpstr>
      <vt:lpstr>宋体</vt:lpstr>
      <vt:lpstr>微软雅黑</vt:lpstr>
      <vt:lpstr>Arial</vt:lpstr>
      <vt:lpstr>Arial Black</vt:lpstr>
      <vt:lpstr>Calibri</vt:lpstr>
      <vt:lpstr>Corbel</vt:lpstr>
      <vt:lpstr>Times</vt:lpstr>
      <vt:lpstr>Times New Roman</vt:lpstr>
      <vt:lpstr>Wingdings</vt:lpstr>
      <vt:lpstr>Wingdings 3</vt:lpstr>
      <vt:lpstr>视差</vt:lpstr>
      <vt:lpstr>Visio</vt:lpstr>
      <vt:lpstr>Document</vt:lpstr>
      <vt:lpstr>大数据与信息安全</vt:lpstr>
      <vt:lpstr>目录</vt:lpstr>
      <vt:lpstr>目录</vt:lpstr>
      <vt:lpstr>目录</vt:lpstr>
      <vt:lpstr>信息技术加速中国发展</vt:lpstr>
      <vt:lpstr>新技术，新机遇：IT产业谁主沉浮？</vt:lpstr>
      <vt:lpstr>信息技术：润物细无声</vt:lpstr>
      <vt:lpstr>互联网用户增速迅猛</vt:lpstr>
      <vt:lpstr>智能终端：一切应用及服务的入口</vt:lpstr>
      <vt:lpstr>中国IT产业：更丰富的内容和服务</vt:lpstr>
      <vt:lpstr>中国IT产业高速发展：天时、地利、人和</vt:lpstr>
      <vt:lpstr>中国IT产业：未来发展阵型</vt:lpstr>
      <vt:lpstr>目录</vt:lpstr>
      <vt:lpstr>什么是云计算：云的业务模式</vt:lpstr>
      <vt:lpstr>什么是云计算: 业务模式</vt:lpstr>
      <vt:lpstr>什么是云计算：技术特性</vt:lpstr>
      <vt:lpstr>云计算的四大支撑技术</vt:lpstr>
      <vt:lpstr>IaaS云：虚拟机统一调度和管理 提高资源效率</vt:lpstr>
      <vt:lpstr>IaaS云：虚拟机统一调度和管理 提高资源效率</vt:lpstr>
      <vt:lpstr>IaaS云：虚拟机统一调度和管理 提高资源效率</vt:lpstr>
      <vt:lpstr>IaaS云：虚拟机统一调度和管理 提高资源效率</vt:lpstr>
      <vt:lpstr>云的四大效能：对客户的价值</vt:lpstr>
      <vt:lpstr>云最大的优势：有效解决资源、信息孤岛问题 </vt:lpstr>
      <vt:lpstr>目录</vt:lpstr>
      <vt:lpstr>我们来到大数据时代</vt:lpstr>
      <vt:lpstr>大数据时代的爆炸增长</vt:lpstr>
      <vt:lpstr>什么是大数据：Big Data名词由来</vt:lpstr>
      <vt:lpstr>传统的数据统计</vt:lpstr>
      <vt:lpstr>传统的数据统计</vt:lpstr>
      <vt:lpstr> 大数据的定义</vt:lpstr>
      <vt:lpstr> 大数据的理性认知</vt:lpstr>
      <vt:lpstr>大数据：4V特性</vt:lpstr>
      <vt:lpstr> 大数据要上升为国家战略</vt:lpstr>
      <vt:lpstr>大数据不仅仅是数据“大”</vt:lpstr>
      <vt:lpstr>我概念中的大数据</vt:lpstr>
      <vt:lpstr>大数据与传统数据库的区别</vt:lpstr>
      <vt:lpstr>云计算与大数据</vt:lpstr>
      <vt:lpstr>大数据技术体系：取、存、管、用</vt:lpstr>
      <vt:lpstr>大数据分析的核心是关联性</vt:lpstr>
      <vt:lpstr>大数据分析的核心是关联性</vt:lpstr>
      <vt:lpstr>几点认识误区</vt:lpstr>
      <vt:lpstr>目录</vt:lpstr>
      <vt:lpstr>NoSQL</vt:lpstr>
      <vt:lpstr>NoSQL</vt:lpstr>
      <vt:lpstr>NoSQL</vt:lpstr>
      <vt:lpstr>图数据库</vt:lpstr>
      <vt:lpstr>目前热门的图数据库</vt:lpstr>
      <vt:lpstr>目前热门的图数据库对比</vt:lpstr>
      <vt:lpstr>目录</vt:lpstr>
      <vt:lpstr>系统架构与实现方案</vt:lpstr>
      <vt:lpstr>Neo4j Browser</vt:lpstr>
      <vt:lpstr>基本思路</vt:lpstr>
      <vt:lpstr>方案一、Java Spring Data + D3.js</vt:lpstr>
      <vt:lpstr>方案一、Java Spring Data + D3.js</vt:lpstr>
      <vt:lpstr>方案二、Py2neo + Gephi</vt:lpstr>
      <vt:lpstr>实体关系分析系统</vt:lpstr>
      <vt:lpstr>实体关系分析系统</vt:lpstr>
      <vt:lpstr>目录</vt:lpstr>
      <vt:lpstr>信息安全</vt:lpstr>
      <vt:lpstr>信息安全</vt:lpstr>
      <vt:lpstr>信息安全</vt:lpstr>
      <vt:lpstr>信息安全</vt:lpstr>
      <vt:lpstr>信息安全</vt:lpstr>
      <vt:lpstr>大数据挑战安全道德底限</vt:lpstr>
      <vt:lpstr>大数据与国家安全</vt:lpstr>
      <vt:lpstr>高科技犯罪利用信息技术手段</vt:lpstr>
      <vt:lpstr>云模式：互联网违法新的基础设施</vt:lpstr>
      <vt:lpstr>电信诈骗：大数据正反两面</vt:lpstr>
      <vt:lpstr>为什么会有信息安全问题？</vt:lpstr>
      <vt:lpstr>日常生活中的习惯——抢行</vt:lpstr>
      <vt:lpstr>日常生活中的习惯——酒驾</vt:lpstr>
      <vt:lpstr>遵章守纪？</vt:lpstr>
      <vt:lpstr>日常工作中的习惯——口令</vt:lpstr>
      <vt:lpstr>制度执行</vt:lpstr>
      <vt:lpstr>安全问题根源内因：系统越来越复杂</vt:lpstr>
      <vt:lpstr>安全问题根源内因：人是复杂的</vt:lpstr>
      <vt:lpstr>安全问题根源外因：来自对手的威胁</vt:lpstr>
      <vt:lpstr>安全问题的根源</vt:lpstr>
      <vt:lpstr>目录</vt:lpstr>
      <vt:lpstr>个人计算机信息安全防护</vt:lpstr>
      <vt:lpstr>个人计算机安全指南</vt:lpstr>
      <vt:lpstr>个人计算机安全指南</vt:lpstr>
      <vt:lpstr>个人计算机安全指南</vt:lpstr>
      <vt:lpstr>个人计算机安全指南</vt:lpstr>
      <vt:lpstr>什么是弱口令</vt:lpstr>
      <vt:lpstr>暴力破解的时间</vt:lpstr>
      <vt:lpstr>什么是强口令</vt:lpstr>
      <vt:lpstr>设置口令时的注意事项</vt:lpstr>
      <vt:lpstr>离开电脑前我该做什么？</vt:lpstr>
      <vt:lpstr>离开电脑前我该怎么做？</vt:lpstr>
      <vt:lpstr>离开电脑前我该怎么做？</vt:lpstr>
      <vt:lpstr>PowerPoint 演示文稿</vt:lpstr>
      <vt:lpstr>开启屏幕保护功能</vt:lpstr>
      <vt:lpstr>目录</vt:lpstr>
      <vt:lpstr>制作病毒用来做什么？</vt:lpstr>
      <vt:lpstr>计算机病毒</vt:lpstr>
      <vt:lpstr>蠕虫</vt:lpstr>
      <vt:lpstr>木马</vt:lpstr>
      <vt:lpstr>网页脚本病毒</vt:lpstr>
      <vt:lpstr>病毒的传播途径</vt:lpstr>
      <vt:lpstr>如何判断计算机是否感染病毒？</vt:lpstr>
      <vt:lpstr>关于防病毒</vt:lpstr>
      <vt:lpstr>如何防止可移动存储设备被病毒感染</vt:lpstr>
      <vt:lpstr>如何防止可移动存储设备被病毒感染</vt:lpstr>
      <vt:lpstr>目录</vt:lpstr>
      <vt:lpstr>什么是WiFi与WiFi热点</vt:lpstr>
      <vt:lpstr>WiFi覆盖</vt:lpstr>
      <vt:lpstr>WiFi的利与弊</vt:lpstr>
      <vt:lpstr>“钓鱼”WiFi怎样获取我们的资料</vt:lpstr>
      <vt:lpstr>公用WiFi使用安全指南</vt:lpstr>
      <vt:lpstr>家用WiFi</vt:lpstr>
      <vt:lpstr>家用WiFi安全指南</vt:lpstr>
      <vt:lpstr>家用WiFi安全指南</vt:lpstr>
      <vt:lpstr>家用WiFi安全指南</vt:lpstr>
      <vt:lpstr>家用WiFi安全指南</vt:lpstr>
      <vt:lpstr>目录</vt:lpstr>
      <vt:lpstr>金融安全</vt:lpstr>
      <vt:lpstr>金融安全</vt:lpstr>
      <vt:lpstr>金融安全</vt:lpstr>
      <vt:lpstr>银行卡安全</vt:lpstr>
      <vt:lpstr>银行卡安全</vt:lpstr>
      <vt:lpstr>银行卡安全</vt:lpstr>
      <vt:lpstr>银行卡安全</vt:lpstr>
      <vt:lpstr>总结</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大数据与信息安全</dc:title>
  <dc:creator>Amanda</dc:creator>
  <cp:lastModifiedBy>王津</cp:lastModifiedBy>
  <cp:revision>52</cp:revision>
  <dcterms:created xsi:type="dcterms:W3CDTF">2016-12-26T23:55:52Z</dcterms:created>
  <dcterms:modified xsi:type="dcterms:W3CDTF">2017-03-18T07:24:00Z</dcterms:modified>
</cp:coreProperties>
</file>